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Lst>
  <p:sldSz cy="5143500" cx="9144000"/>
  <p:notesSz cx="6858000" cy="9144000"/>
  <p:embeddedFontLst>
    <p:embeddedFont>
      <p:font typeface="Raleway"/>
      <p:regular r:id="rId112"/>
      <p:bold r:id="rId113"/>
      <p:italic r:id="rId114"/>
      <p:boldItalic r:id="rId115"/>
    </p:embeddedFont>
    <p:embeddedFont>
      <p:font typeface="Anaheim"/>
      <p:regular r:id="rId116"/>
      <p:bold r:id="rId117"/>
    </p:embeddedFont>
    <p:embeddedFont>
      <p:font typeface="Archivo"/>
      <p:regular r:id="rId118"/>
      <p:bold r:id="rId119"/>
      <p:italic r:id="rId120"/>
      <p:boldItalic r:id="rId121"/>
    </p:embeddedFont>
    <p:embeddedFont>
      <p:font typeface="Archivo SemiBold"/>
      <p:regular r:id="rId122"/>
      <p:bold r:id="rId123"/>
      <p:italic r:id="rId124"/>
      <p:boldItalic r:id="rId125"/>
    </p:embeddedFont>
    <p:embeddedFont>
      <p:font typeface="Roboto"/>
      <p:regular r:id="rId126"/>
      <p:bold r:id="rId127"/>
      <p:italic r:id="rId128"/>
      <p:boldItalic r:id="rId129"/>
    </p:embeddedFont>
    <p:embeddedFont>
      <p:font typeface="Poppins"/>
      <p:regular r:id="rId130"/>
      <p:bold r:id="rId131"/>
      <p:italic r:id="rId132"/>
      <p:boldItalic r:id="rId133"/>
    </p:embeddedFont>
    <p:embeddedFont>
      <p:font typeface="Montserrat"/>
      <p:regular r:id="rId134"/>
      <p:bold r:id="rId135"/>
      <p:italic r:id="rId136"/>
      <p:boldItalic r:id="rId137"/>
    </p:embeddedFont>
    <p:embeddedFont>
      <p:font typeface="Bebas Neue"/>
      <p:regular r:id="rId138"/>
    </p:embeddedFont>
    <p:embeddedFont>
      <p:font typeface="Archivo Medium"/>
      <p:regular r:id="rId139"/>
      <p:bold r:id="rId140"/>
      <p:italic r:id="rId141"/>
      <p:boldItalic r:id="rId142"/>
    </p:embeddedFont>
    <p:embeddedFont>
      <p:font typeface="Archivo Thin"/>
      <p:regular r:id="rId143"/>
      <p:bold r:id="rId144"/>
      <p:italic r:id="rId145"/>
      <p:boldItalic r:id="rId146"/>
    </p:embeddedFont>
    <p:embeddedFont>
      <p:font typeface="Poppins SemiBold"/>
      <p:regular r:id="rId147"/>
      <p:bold r:id="rId148"/>
      <p:italic r:id="rId149"/>
      <p:boldItalic r:id="rId150"/>
    </p:embeddedFont>
    <p:embeddedFont>
      <p:font typeface="PT Sans"/>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90E1AE-7563-4391-A512-6C2E64EDABAD}">
  <a:tblStyle styleId="{F590E1AE-7563-4391-A512-6C2E64EDAB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42E47C1-F10E-43DE-91E6-F3C58B8F053F}"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215E681-6D8F-432D-AEA8-22DAB8BEE2FF}"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E90AB6E-F755-4C3D-A362-D7ACDD14A2B7}" styleName="Table_3">
    <a:wholeTbl>
      <a:tcTxStyle>
        <a:font>
          <a:latin typeface="Arial"/>
          <a:ea typeface="Arial"/>
          <a:cs typeface="Arial"/>
        </a:font>
        <a:srgbClr val="000000"/>
      </a:tcTxStyle>
      <a:tcStyle>
        <a:tcBdr>
          <a:left>
            <a:ln cap="flat" cmpd="sng" w="38100">
              <a:solidFill>
                <a:srgbClr val="93C47D"/>
              </a:solidFill>
              <a:prstDash val="solid"/>
              <a:round/>
              <a:headEnd len="sm" w="sm" type="none"/>
              <a:tailEnd len="sm" w="sm" type="none"/>
            </a:ln>
          </a:left>
          <a:right>
            <a:ln cap="flat" cmpd="sng" w="38100">
              <a:solidFill>
                <a:srgbClr val="93C47D"/>
              </a:solidFill>
              <a:prstDash val="solid"/>
              <a:round/>
              <a:headEnd len="sm" w="sm" type="none"/>
              <a:tailEnd len="sm" w="sm" type="none"/>
            </a:ln>
          </a:right>
          <a:top>
            <a:ln cap="flat" cmpd="sng" w="38100">
              <a:solidFill>
                <a:srgbClr val="93C47D"/>
              </a:solidFill>
              <a:prstDash val="solid"/>
              <a:round/>
              <a:headEnd len="sm" w="sm" type="none"/>
              <a:tailEnd len="sm" w="sm" type="none"/>
            </a:ln>
          </a:top>
          <a:bottom>
            <a:ln cap="flat" cmpd="sng" w="38100">
              <a:solidFill>
                <a:srgbClr val="93C47D"/>
              </a:solidFill>
              <a:prstDash val="solid"/>
              <a:round/>
              <a:headEnd len="sm" w="sm" type="none"/>
              <a:tailEnd len="sm" w="sm" type="none"/>
            </a:ln>
          </a:bottom>
          <a:insideH>
            <a:ln cap="flat" cmpd="sng" w="38100">
              <a:solidFill>
                <a:srgbClr val="93C47D"/>
              </a:solidFill>
              <a:prstDash val="solid"/>
              <a:round/>
              <a:headEnd len="sm" w="sm" type="none"/>
              <a:tailEnd len="sm" w="sm" type="none"/>
            </a:ln>
          </a:insideH>
          <a:insideV>
            <a:ln cap="flat" cmpd="sng" w="38100">
              <a:solidFill>
                <a:srgbClr val="93C47D"/>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4A383E6-F870-42AD-8B6D-37A9C7D76582}" styleName="Table_4">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C2D428-03DE-4692-B72A-FDB3C84776AF}" styleName="Table_5">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72A0EE8-FA98-4218-8394-ECC76BCC3E6A}" styleName="Table_6">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6E35D2D-5787-418C-962E-048FCAE0304B}" styleName="Table_7">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20.xml"/><Relationship Id="rId121" Type="http://schemas.openxmlformats.org/officeDocument/2006/relationships/font" Target="fonts/Archivo-boldItalic.fntdata"/><Relationship Id="rId25" Type="http://schemas.openxmlformats.org/officeDocument/2006/relationships/slide" Target="slides/slide19.xml"/><Relationship Id="rId120" Type="http://schemas.openxmlformats.org/officeDocument/2006/relationships/font" Target="fonts/Archivo-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ArchivoSemiBold-boldItalic.fntdata"/><Relationship Id="rId29" Type="http://schemas.openxmlformats.org/officeDocument/2006/relationships/slide" Target="slides/slide23.xml"/><Relationship Id="rId124" Type="http://schemas.openxmlformats.org/officeDocument/2006/relationships/font" Target="fonts/ArchivoSemiBold-italic.fntdata"/><Relationship Id="rId123" Type="http://schemas.openxmlformats.org/officeDocument/2006/relationships/font" Target="fonts/ArchivoSemiBold-bold.fntdata"/><Relationship Id="rId122" Type="http://schemas.openxmlformats.org/officeDocument/2006/relationships/font" Target="fonts/ArchivoSemiBold-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Archivo-regular.fntdata"/><Relationship Id="rId117" Type="http://schemas.openxmlformats.org/officeDocument/2006/relationships/font" Target="fonts/Anaheim-bold.fntdata"/><Relationship Id="rId116" Type="http://schemas.openxmlformats.org/officeDocument/2006/relationships/font" Target="fonts/Anaheim-regular.fntdata"/><Relationship Id="rId115" Type="http://schemas.openxmlformats.org/officeDocument/2006/relationships/font" Target="fonts/Raleway-boldItalic.fntdata"/><Relationship Id="rId119" Type="http://schemas.openxmlformats.org/officeDocument/2006/relationships/font" Target="fonts/Archivo-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aleway-italic.fntdata"/><Relationship Id="rId18" Type="http://schemas.openxmlformats.org/officeDocument/2006/relationships/slide" Target="slides/slide12.xml"/><Relationship Id="rId113" Type="http://schemas.openxmlformats.org/officeDocument/2006/relationships/font" Target="fonts/Raleway-bold.fntdata"/><Relationship Id="rId112" Type="http://schemas.openxmlformats.org/officeDocument/2006/relationships/font" Target="fonts/Raleway-regular.fntdata"/><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PoppinsSemiBold-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PoppinsSemiBold-italic.fntdata"/><Relationship Id="rId4" Type="http://schemas.openxmlformats.org/officeDocument/2006/relationships/slideMaster" Target="slideMasters/slideMaster1.xml"/><Relationship Id="rId148" Type="http://schemas.openxmlformats.org/officeDocument/2006/relationships/font" Target="fonts/PoppinsSemiBold-bold.fntdata"/><Relationship Id="rId9" Type="http://schemas.openxmlformats.org/officeDocument/2006/relationships/slide" Target="slides/slide3.xml"/><Relationship Id="rId143" Type="http://schemas.openxmlformats.org/officeDocument/2006/relationships/font" Target="fonts/ArchivoThin-regular.fntdata"/><Relationship Id="rId142" Type="http://schemas.openxmlformats.org/officeDocument/2006/relationships/font" Target="fonts/ArchivoMedium-boldItalic.fntdata"/><Relationship Id="rId141" Type="http://schemas.openxmlformats.org/officeDocument/2006/relationships/font" Target="fonts/ArchivoMedium-italic.fntdata"/><Relationship Id="rId140" Type="http://schemas.openxmlformats.org/officeDocument/2006/relationships/font" Target="fonts/ArchivoMedium-bold.fntdata"/><Relationship Id="rId5" Type="http://schemas.openxmlformats.org/officeDocument/2006/relationships/slideMaster" Target="slideMasters/slideMaster2.xml"/><Relationship Id="rId147" Type="http://schemas.openxmlformats.org/officeDocument/2006/relationships/font" Target="fonts/PoppinsSemiBold-regular.fntdata"/><Relationship Id="rId6" Type="http://schemas.openxmlformats.org/officeDocument/2006/relationships/notesMaster" Target="notesMasters/notesMaster1.xml"/><Relationship Id="rId146" Type="http://schemas.openxmlformats.org/officeDocument/2006/relationships/font" Target="fonts/ArchivoThin-boldItalic.fntdata"/><Relationship Id="rId7" Type="http://schemas.openxmlformats.org/officeDocument/2006/relationships/slide" Target="slides/slide1.xml"/><Relationship Id="rId145" Type="http://schemas.openxmlformats.org/officeDocument/2006/relationships/font" Target="fonts/ArchivoThin-italic.fntdata"/><Relationship Id="rId8" Type="http://schemas.openxmlformats.org/officeDocument/2006/relationships/slide" Target="slides/slide2.xml"/><Relationship Id="rId144" Type="http://schemas.openxmlformats.org/officeDocument/2006/relationships/font" Target="fonts/ArchivoThin-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ArchivoMedium-regular.fntdata"/><Relationship Id="rId138" Type="http://schemas.openxmlformats.org/officeDocument/2006/relationships/font" Target="fonts/BebasNeue-regular.fntdata"/><Relationship Id="rId137" Type="http://schemas.openxmlformats.org/officeDocument/2006/relationships/font" Target="fonts/Montserrat-boldItalic.fntdata"/><Relationship Id="rId132" Type="http://schemas.openxmlformats.org/officeDocument/2006/relationships/font" Target="fonts/Poppins-italic.fntdata"/><Relationship Id="rId131" Type="http://schemas.openxmlformats.org/officeDocument/2006/relationships/font" Target="fonts/Poppins-bold.fntdata"/><Relationship Id="rId130" Type="http://schemas.openxmlformats.org/officeDocument/2006/relationships/font" Target="fonts/Poppins-regular.fntdata"/><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font" Target="fonts/Poppins-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PTSans-boldItalic.fntdata"/><Relationship Id="rId58" Type="http://schemas.openxmlformats.org/officeDocument/2006/relationships/slide" Target="slides/slide52.xml"/><Relationship Id="rId153" Type="http://schemas.openxmlformats.org/officeDocument/2006/relationships/font" Target="fonts/PTSans-italic.fntdata"/><Relationship Id="rId152" Type="http://schemas.openxmlformats.org/officeDocument/2006/relationships/font" Target="fonts/PTSans-bold.fntdata"/><Relationship Id="rId151" Type="http://schemas.openxmlformats.org/officeDocument/2006/relationships/font" Target="fonts/PT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A3E5F"/>
                </a:solidFill>
                <a:latin typeface="Archivo"/>
                <a:ea typeface="Archivo"/>
                <a:cs typeface="Archivo"/>
                <a:sym typeface="Archivo"/>
              </a:rPr>
              <a:t>Total Slides : 60 mins ( 21 Title + 39 Simple + 9 Average + 36 Backup = 105 Total Slides</a:t>
            </a:r>
            <a:endParaRPr sz="1200">
              <a:solidFill>
                <a:srgbClr val="3A3E5F"/>
              </a:solidFill>
              <a:latin typeface="Archivo"/>
              <a:ea typeface="Archivo"/>
              <a:cs typeface="Archivo"/>
              <a:sym typeface="Archivo"/>
            </a:endParaRPr>
          </a:p>
          <a:p>
            <a:pPr indent="0" lvl="0" marL="0" rtl="0" algn="l">
              <a:spcBef>
                <a:spcPts val="0"/>
              </a:spcBef>
              <a:spcAft>
                <a:spcPts val="0"/>
              </a:spcAft>
              <a:buNone/>
            </a:pPr>
            <a:r>
              <a:t/>
            </a:r>
            <a:endParaRPr sz="1200">
              <a:solidFill>
                <a:srgbClr val="3A3E5F"/>
              </a:solidFill>
              <a:latin typeface="Archivo"/>
              <a:ea typeface="Archivo"/>
              <a:cs typeface="Archivo"/>
              <a:sym typeface="Archivo"/>
            </a:endParaRPr>
          </a:p>
          <a:p>
            <a:pPr indent="0" lvl="0" marL="0" rtl="0" algn="l">
              <a:spcBef>
                <a:spcPts val="0"/>
              </a:spcBef>
              <a:spcAft>
                <a:spcPts val="0"/>
              </a:spcAft>
              <a:buNone/>
            </a:pPr>
            <a:r>
              <a:rPr lang="en" sz="1200">
                <a:latin typeface="Archivo Thin"/>
                <a:ea typeface="Archivo Thin"/>
                <a:cs typeface="Archivo Thin"/>
                <a:sym typeface="Archivo Thin"/>
              </a:rPr>
              <a:t>Title</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10 secs</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Simple</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60  secs</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Average</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120 secs</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Backup</a:t>
            </a:r>
            <a:endParaRPr sz="1200">
              <a:latin typeface="Archivo Thin"/>
              <a:ea typeface="Archivo Thin"/>
              <a:cs typeface="Archivo Thin"/>
              <a:sym typeface="Archivo Thin"/>
            </a:endParaRPr>
          </a:p>
          <a:p>
            <a:pPr indent="0" lvl="0" marL="0" rtl="0" algn="l">
              <a:spcBef>
                <a:spcPts val="0"/>
              </a:spcBef>
              <a:spcAft>
                <a:spcPts val="0"/>
              </a:spcAft>
              <a:buNone/>
            </a:pPr>
            <a:r>
              <a:rPr lang="en" sz="1200">
                <a:latin typeface="Archivo Thin"/>
                <a:ea typeface="Archivo Thin"/>
                <a:cs typeface="Archivo Thin"/>
                <a:sym typeface="Archivo Thin"/>
              </a:rPr>
              <a:t>0 sec</a:t>
            </a:r>
            <a:endParaRPr sz="1200">
              <a:solidFill>
                <a:srgbClr val="3A3E5F"/>
              </a:solidFill>
              <a:latin typeface="Archivo Thin"/>
              <a:ea typeface="Archivo Thin"/>
              <a:cs typeface="Archivo Thin"/>
              <a:sym typeface="Archivo Thi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f39bb9ce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f39bb9ce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d057b17f1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d057b17f1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02a09931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02a09931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02a099316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02a099316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02a09931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202a09931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71891a43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71891a43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e0332d109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e0332d109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f39bb9ce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f39bb9ce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72916f099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72916f099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f890f858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cf890f85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f232c7d1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f232c7d1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f232c7d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f232c7d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fc5b992f8_1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fc5b992f8_1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f890f858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cf890f858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cfc5b992f8_1_6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cfc5b992f8_1_6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fc5b992f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fc5b992f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cfc5b992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cfc5b992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cfc5b992f8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cfc5b992f8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cfc5b992f8_6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cfc5b992f8_6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cfc5b992f8_6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cfc5b992f8_6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cfc5b992f8_6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cfc5b992f8_6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cf890f858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cf890f858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cfc5b992f8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cfc5b992f8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f890f858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f890f858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cfc5b992f8_1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cfc5b992f8_1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cf890f85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cf890f85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2916f099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2916f099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cfc5b992f8_6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cfc5b992f8_6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cfc5b992f8_6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cfc5b992f8_6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cfc5b992f8_8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cfc5b992f8_8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23a2e39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e23a2e39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cf890f858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cf890f85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d03f755bc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d03f755bc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103e1a9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e103e1a9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cf890f858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cf890f858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de0768c2d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de0768c2d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de0768c2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de0768c2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Time Cost per Case Calculation:</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Pre-automation: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test duration</a:t>
            </a:r>
            <a:r>
              <a:rPr lang="en" sz="1000">
                <a:solidFill>
                  <a:schemeClr val="dk1"/>
                </a:solidFill>
              </a:rPr>
              <a:t>: 7 days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Number of test cases</a:t>
            </a:r>
            <a:r>
              <a:rPr lang="en" sz="1000">
                <a:solidFill>
                  <a:schemeClr val="dk1"/>
                </a:solidFill>
              </a:rPr>
              <a:t>: 300</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Work hours per day</a:t>
            </a:r>
            <a:r>
              <a:rPr lang="en" sz="1000">
                <a:solidFill>
                  <a:schemeClr val="dk1"/>
                </a:solidFill>
              </a:rPr>
              <a:t>: Assuming 8 hours/day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Total work hours</a:t>
            </a:r>
            <a:r>
              <a:rPr lang="en" sz="1000">
                <a:solidFill>
                  <a:schemeClr val="dk1"/>
                </a:solidFill>
              </a:rPr>
              <a:t>:</a:t>
            </a:r>
            <a:br>
              <a:rPr lang="en" sz="1000">
                <a:solidFill>
                  <a:schemeClr val="dk1"/>
                </a:solidFill>
              </a:rPr>
            </a:br>
            <a:r>
              <a:rPr lang="en" sz="1000">
                <a:solidFill>
                  <a:schemeClr val="dk1"/>
                </a:solidFill>
              </a:rPr>
              <a:t>7 days×8 hours/day=56 hours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Time cost per test case</a:t>
            </a:r>
            <a:r>
              <a:rPr lang="en" sz="1000">
                <a:solidFill>
                  <a:schemeClr val="dk1"/>
                </a:solidFill>
              </a:rPr>
              <a:t>:56 hours / 300 cases ≈ 0.187 hours/case</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Post-automation: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test duration</a:t>
            </a:r>
            <a:r>
              <a:rPr lang="en" sz="1000">
                <a:solidFill>
                  <a:schemeClr val="dk1"/>
                </a:solidFill>
              </a:rPr>
              <a:t>: 3 days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Number of test cases</a:t>
            </a:r>
            <a:r>
              <a:rPr lang="en" sz="1000">
                <a:solidFill>
                  <a:schemeClr val="dk1"/>
                </a:solidFill>
              </a:rPr>
              <a:t>: 360</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Work hours per day</a:t>
            </a:r>
            <a:r>
              <a:rPr lang="en" sz="1000">
                <a:solidFill>
                  <a:schemeClr val="dk1"/>
                </a:solidFill>
              </a:rPr>
              <a:t>: Assuming 8 hours/day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Total work hours</a:t>
            </a:r>
            <a:r>
              <a:rPr lang="en" sz="1000">
                <a:solidFill>
                  <a:schemeClr val="dk1"/>
                </a:solidFill>
              </a:rPr>
              <a:t>: 3 days × 8 hours/day = 24 hours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Time cost per test case</a:t>
            </a:r>
            <a:r>
              <a:rPr lang="en" sz="1000">
                <a:solidFill>
                  <a:schemeClr val="dk1"/>
                </a:solidFill>
              </a:rPr>
              <a:t>:24 hours / 360 cases ≈ 0.067 hours/case</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Resource Benefit Calculation: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Pre-automation monthly test hours</a:t>
            </a:r>
            <a:r>
              <a:rPr lang="en" sz="1000">
                <a:solidFill>
                  <a:schemeClr val="dk1"/>
                </a:solidFill>
              </a:rPr>
              <a:t>:</a:t>
            </a:r>
            <a:br>
              <a:rPr lang="en" sz="1000">
                <a:solidFill>
                  <a:schemeClr val="dk1"/>
                </a:solidFill>
              </a:rPr>
            </a:br>
            <a:r>
              <a:rPr lang="en" sz="1000">
                <a:solidFill>
                  <a:schemeClr val="dk1"/>
                </a:solidFill>
              </a:rPr>
              <a:t>2000×0.187=374 hours/month</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Post-automation monthly test hours</a:t>
            </a:r>
            <a:r>
              <a:rPr lang="en" sz="1000">
                <a:solidFill>
                  <a:schemeClr val="dk1"/>
                </a:solidFill>
              </a:rPr>
              <a:t>:</a:t>
            </a:r>
            <a:br>
              <a:rPr lang="en" sz="1000">
                <a:solidFill>
                  <a:schemeClr val="dk1"/>
                </a:solidFill>
              </a:rPr>
            </a:br>
            <a:r>
              <a:rPr lang="en" sz="1000">
                <a:solidFill>
                  <a:schemeClr val="dk1"/>
                </a:solidFill>
              </a:rPr>
              <a:t>2000×0.067=134 hours/month</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Assumed Hourly Rates: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Tester's hourly rate</a:t>
            </a:r>
            <a:r>
              <a:rPr lang="en" sz="1000">
                <a:solidFill>
                  <a:schemeClr val="dk1"/>
                </a:solidFill>
              </a:rPr>
              <a:t>: $50</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Automation engineer's hourly rate</a:t>
            </a:r>
            <a:r>
              <a:rPr lang="en" sz="1000">
                <a:solidFill>
                  <a:schemeClr val="dk1"/>
                </a:solidFill>
              </a:rPr>
              <a:t>: $75</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Cost Calculation: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en" sz="1000">
                <a:solidFill>
                  <a:schemeClr val="dk1"/>
                </a:solidFill>
              </a:rPr>
              <a:t>Pre-automation cost</a:t>
            </a:r>
            <a:r>
              <a:rPr lang="en" sz="1000">
                <a:solidFill>
                  <a:schemeClr val="dk1"/>
                </a:solidFill>
              </a:rPr>
              <a:t>:</a:t>
            </a:r>
            <a:br>
              <a:rPr lang="en" sz="1000">
                <a:solidFill>
                  <a:schemeClr val="dk1"/>
                </a:solidFill>
              </a:rPr>
            </a:br>
            <a:r>
              <a:rPr lang="en" sz="1000">
                <a:solidFill>
                  <a:schemeClr val="dk1"/>
                </a:solidFill>
              </a:rPr>
              <a:t>Cost = 374 hours/month × 15 testers ×$50/hour=$24,933.33/month</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Post-automation cost</a:t>
            </a:r>
            <a:r>
              <a:rPr lang="en" sz="1000">
                <a:solidFill>
                  <a:schemeClr val="dk1"/>
                </a:solidFill>
              </a:rPr>
              <a:t>:</a:t>
            </a:r>
            <a:br>
              <a:rPr lang="en" sz="1000">
                <a:solidFill>
                  <a:schemeClr val="dk1"/>
                </a:solidFill>
              </a:rPr>
            </a:br>
            <a:r>
              <a:rPr lang="en" sz="1000">
                <a:solidFill>
                  <a:schemeClr val="dk1"/>
                </a:solidFill>
              </a:rPr>
              <a:t>Cost =134 hours/month × (6 × $ 50 + 2 × $ 75 ) = $8,950/month</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Monthly Shadow Resource Benefit</a:t>
            </a:r>
            <a:r>
              <a:rPr lang="en" sz="1000">
                <a:solidFill>
                  <a:schemeClr val="dk1"/>
                </a:solidFill>
              </a:rPr>
              <a:t>:</a:t>
            </a:r>
            <a:br>
              <a:rPr lang="en" sz="1000">
                <a:solidFill>
                  <a:schemeClr val="dk1"/>
                </a:solidFill>
              </a:rPr>
            </a:br>
            <a:r>
              <a:rPr lang="en" sz="1000">
                <a:solidFill>
                  <a:schemeClr val="dk1"/>
                </a:solidFill>
              </a:rPr>
              <a:t>Shadow Resource Benefit =$24,933.33 − $8,950 = $15,983.33/month</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Shadow Resource Benefit over 6 months</a:t>
            </a:r>
            <a:r>
              <a:rPr lang="en" sz="1000">
                <a:solidFill>
                  <a:schemeClr val="dk1"/>
                </a:solidFill>
              </a:rPr>
              <a:t>:</a:t>
            </a:r>
            <a:br>
              <a:rPr lang="en" sz="1000">
                <a:solidFill>
                  <a:schemeClr val="dk1"/>
                </a:solidFill>
              </a:rPr>
            </a:br>
            <a:r>
              <a:rPr lang="en" sz="1000">
                <a:solidFill>
                  <a:schemeClr val="dk1"/>
                </a:solidFill>
              </a:rPr>
              <a:t>Shadow Resource Benefit (6 months)=$15,983.33×6=$95,900</a:t>
            </a:r>
            <a:endParaRPr sz="1000">
              <a:solidFill>
                <a:schemeClr val="dk1"/>
              </a:solidFill>
            </a:endParaRPr>
          </a:p>
          <a:p>
            <a:pPr indent="-292100" lvl="0" marL="457200" rtl="0" algn="just">
              <a:lnSpc>
                <a:spcPct val="115000"/>
              </a:lnSpc>
              <a:spcBef>
                <a:spcPts val="0"/>
              </a:spcBef>
              <a:spcAft>
                <a:spcPts val="0"/>
              </a:spcAft>
              <a:buClr>
                <a:schemeClr val="dk1"/>
              </a:buClr>
              <a:buSzPts val="1000"/>
              <a:buChar char="●"/>
            </a:pPr>
            <a:r>
              <a:t/>
            </a:r>
            <a:endParaRPr sz="10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cf890f858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cf890f858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727657561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72765756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6f39bb9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6f39bb9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cf890f858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cf890f858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cf890f858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cf890f858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cfc5b992f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cfc5b992f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172dc09b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7172dc09b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dd702388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dd702388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7172dc09b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7172dc09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e49978e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e49978e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72053e599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72053e599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e0d280c4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e0d280c4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71a0495ee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71a0495ee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dfac632ea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dfac632ea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72053e599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72053e599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Unit Testing: Historical product build with known issue is tested with prospective automated test script. Result of test is compared with historical manual method report.</a:t>
            </a:r>
            <a:endParaRPr sz="1050">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Regression Testing: CI/CD triggered test scripts retain same level of precision as before CI/CD integration.</a:t>
            </a:r>
            <a:endParaRPr sz="1050">
              <a:solidFill>
                <a:srgbClr val="44474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44746"/>
                </a:solidFill>
                <a:latin typeface="Roboto"/>
                <a:ea typeface="Roboto"/>
                <a:cs typeface="Roboto"/>
                <a:sym typeface="Roboto"/>
              </a:rPr>
              <a:t>Integration Testing: Optimize number of Selenium Grid instances possible with proposed hardware. If number of instances causes system crash</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Alpha Testing: Continuous line of communication with Product allows DevTest to begin environment setup before the updated build is officially released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72053e599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72053e599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00e267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e00e267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e0332d10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e0332d10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e00e2678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e00e2678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d057b17f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d057b17f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f2124db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f2124db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e218cb6583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2e218cb6583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e218cb6583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2e218cb6583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e218cb6583_2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e218cb6583_2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e218cb6583_2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2e218cb6583_2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720eb8cf6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720eb8cf6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727657561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727657561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e1858edf4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e1858edf4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e1858edf4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e1858edf4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e1ffc3ed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e1ffc3edf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cf890f858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cf890f858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71a0495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71a0495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d057b17f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d057b17f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d057b17f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d057b17f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d057b17f1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d057b17f1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d057b17f1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d057b17f1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cf890f858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cf890f858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e1858edf4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e1858edf4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e1858edf41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e1858edf41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e1858edf41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e1858edf41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e1858edf41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e1858edf41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80add4398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80add439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e1858edf4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e1858edf4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e1858edf41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e1858edf41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ff1fdf1dd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ff1fdf1dd8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df1afb2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df1afb2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d057b17f1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d057b17f1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d057b17f1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2d057b17f1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d057b17f1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d057b17f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d057b17f1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d057b17f1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d057b17f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d057b17f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d057b17f1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d057b17f1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f39bb9ce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f39bb9ce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e1858edf41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e1858edf41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e1858edf41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e1858edf41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e1858edf41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e1858edf41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e1858edf41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e1858edf41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e1858edf4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e1858edf4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e1858edf41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e1858edf41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ff1fdf1dd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ff1fdf1dd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ff1fdf1dd8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ff1fdf1dd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e1ffc3edf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e1ffc3edf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e218cb6583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e218cb6583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5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11150" y="3243063"/>
            <a:ext cx="4528800" cy="4758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1284000" y="1291175"/>
            <a:ext cx="6576000" cy="148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2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11"/>
          <p:cNvSpPr txBox="1"/>
          <p:nvPr>
            <p:ph idx="1" type="subTitle"/>
          </p:nvPr>
        </p:nvSpPr>
        <p:spPr>
          <a:xfrm>
            <a:off x="1763275" y="3132575"/>
            <a:ext cx="5617500" cy="497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 name="Shape 51"/>
        <p:cNvGrpSpPr/>
        <p:nvPr/>
      </p:nvGrpSpPr>
      <p:grpSpPr>
        <a:xfrm>
          <a:off x="0" y="0"/>
          <a:ext cx="0" cy="0"/>
          <a:chOff x="0" y="0"/>
          <a:chExt cx="0" cy="0"/>
        </a:xfrm>
      </p:grpSpPr>
      <p:sp>
        <p:nvSpPr>
          <p:cNvPr id="52" name="Google Shape;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3"/>
          <p:cNvSpPr txBox="1"/>
          <p:nvPr>
            <p:ph hasCustomPrompt="1" idx="2" type="title"/>
          </p:nvPr>
        </p:nvSpPr>
        <p:spPr>
          <a:xfrm>
            <a:off x="83545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3" type="title"/>
          </p:nvPr>
        </p:nvSpPr>
        <p:spPr>
          <a:xfrm>
            <a:off x="83545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4" type="title"/>
          </p:nvPr>
        </p:nvSpPr>
        <p:spPr>
          <a:xfrm>
            <a:off x="3534721"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5" type="title"/>
          </p:nvPr>
        </p:nvSpPr>
        <p:spPr>
          <a:xfrm>
            <a:off x="3534721"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623400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623400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 name="Google Shape;60;p13"/>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13"/>
          <p:cNvSpPr txBox="1"/>
          <p:nvPr>
            <p:ph idx="13" type="subTitle"/>
          </p:nvPr>
        </p:nvSpPr>
        <p:spPr>
          <a:xfrm>
            <a:off x="720000"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13"/>
          <p:cNvSpPr txBox="1"/>
          <p:nvPr>
            <p:ph idx="14" type="subTitle"/>
          </p:nvPr>
        </p:nvSpPr>
        <p:spPr>
          <a:xfrm>
            <a:off x="3419271"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 name="Google Shape;64;p13"/>
          <p:cNvSpPr txBox="1"/>
          <p:nvPr>
            <p:ph idx="15" type="subTitle"/>
          </p:nvPr>
        </p:nvSpPr>
        <p:spPr>
          <a:xfrm>
            <a:off x="6118549"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5" name="Google Shape;65;p13"/>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66" name="Google Shape;66;p13"/>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txBox="1"/>
          <p:nvPr>
            <p:ph type="title"/>
          </p:nvPr>
        </p:nvSpPr>
        <p:spPr>
          <a:xfrm>
            <a:off x="698500" y="3151600"/>
            <a:ext cx="4974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 name="Google Shape;69;p14"/>
          <p:cNvSpPr txBox="1"/>
          <p:nvPr>
            <p:ph idx="1" type="subTitle"/>
          </p:nvPr>
        </p:nvSpPr>
        <p:spPr>
          <a:xfrm>
            <a:off x="698500" y="1330113"/>
            <a:ext cx="4974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0" name="Shape 70"/>
        <p:cNvGrpSpPr/>
        <p:nvPr/>
      </p:nvGrpSpPr>
      <p:grpSpPr>
        <a:xfrm>
          <a:off x="0" y="0"/>
          <a:ext cx="0" cy="0"/>
          <a:chOff x="0" y="0"/>
          <a:chExt cx="0" cy="0"/>
        </a:xfrm>
      </p:grpSpPr>
      <p:sp>
        <p:nvSpPr>
          <p:cNvPr id="71" name="Google Shape;71;p15"/>
          <p:cNvSpPr txBox="1"/>
          <p:nvPr>
            <p:ph type="title"/>
          </p:nvPr>
        </p:nvSpPr>
        <p:spPr>
          <a:xfrm>
            <a:off x="2376250" y="2092425"/>
            <a:ext cx="4391400" cy="151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5"/>
          <p:cNvSpPr txBox="1"/>
          <p:nvPr>
            <p:ph hasCustomPrompt="1" idx="2" type="title"/>
          </p:nvPr>
        </p:nvSpPr>
        <p:spPr>
          <a:xfrm>
            <a:off x="3790850" y="10387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3" name="Google Shape;73;p15"/>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74" name="Shape 74"/>
        <p:cNvGrpSpPr/>
        <p:nvPr/>
      </p:nvGrpSpPr>
      <p:grpSpPr>
        <a:xfrm>
          <a:off x="0" y="0"/>
          <a:ext cx="0" cy="0"/>
          <a:chOff x="0" y="0"/>
          <a:chExt cx="0" cy="0"/>
        </a:xfrm>
      </p:grpSpPr>
      <p:sp>
        <p:nvSpPr>
          <p:cNvPr id="75" name="Google Shape;75;p16"/>
          <p:cNvSpPr txBox="1"/>
          <p:nvPr>
            <p:ph type="title"/>
          </p:nvPr>
        </p:nvSpPr>
        <p:spPr>
          <a:xfrm>
            <a:off x="972050" y="2338425"/>
            <a:ext cx="4535700" cy="15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16"/>
          <p:cNvSpPr txBox="1"/>
          <p:nvPr>
            <p:ph hasCustomPrompt="1" idx="2" type="title"/>
          </p:nvPr>
        </p:nvSpPr>
        <p:spPr>
          <a:xfrm>
            <a:off x="41893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7" name="Shape 77"/>
        <p:cNvGrpSpPr/>
        <p:nvPr/>
      </p:nvGrpSpPr>
      <p:grpSpPr>
        <a:xfrm>
          <a:off x="0" y="0"/>
          <a:ext cx="0" cy="0"/>
          <a:chOff x="0" y="0"/>
          <a:chExt cx="0" cy="0"/>
        </a:xfrm>
      </p:grpSpPr>
      <p:sp>
        <p:nvSpPr>
          <p:cNvPr id="78" name="Google Shape;78;p17"/>
          <p:cNvSpPr txBox="1"/>
          <p:nvPr>
            <p:ph type="title"/>
          </p:nvPr>
        </p:nvSpPr>
        <p:spPr>
          <a:xfrm>
            <a:off x="720000" y="1265675"/>
            <a:ext cx="39297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7"/>
          <p:cNvSpPr txBox="1"/>
          <p:nvPr>
            <p:ph idx="1" type="subTitle"/>
          </p:nvPr>
        </p:nvSpPr>
        <p:spPr>
          <a:xfrm>
            <a:off x="720000" y="2914825"/>
            <a:ext cx="3929700" cy="96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17"/>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1" name="Shape 81"/>
        <p:cNvGrpSpPr/>
        <p:nvPr/>
      </p:nvGrpSpPr>
      <p:grpSpPr>
        <a:xfrm>
          <a:off x="0" y="0"/>
          <a:ext cx="0" cy="0"/>
          <a:chOff x="0" y="0"/>
          <a:chExt cx="0" cy="0"/>
        </a:xfrm>
      </p:grpSpPr>
      <p:sp>
        <p:nvSpPr>
          <p:cNvPr id="82" name="Google Shape;82;p18"/>
          <p:cNvSpPr txBox="1"/>
          <p:nvPr>
            <p:ph type="title"/>
          </p:nvPr>
        </p:nvSpPr>
        <p:spPr>
          <a:xfrm>
            <a:off x="872400" y="1637550"/>
            <a:ext cx="29283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8"/>
          <p:cNvSpPr txBox="1"/>
          <p:nvPr>
            <p:ph idx="1" type="subTitle"/>
          </p:nvPr>
        </p:nvSpPr>
        <p:spPr>
          <a:xfrm>
            <a:off x="872400" y="2700750"/>
            <a:ext cx="29283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4" name="Google Shape;84;p18"/>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85" name="Google Shape;85;p18"/>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6" name="Shape 86"/>
        <p:cNvGrpSpPr/>
        <p:nvPr/>
      </p:nvGrpSpPr>
      <p:grpSpPr>
        <a:xfrm>
          <a:off x="0" y="0"/>
          <a:ext cx="0" cy="0"/>
          <a:chOff x="0" y="0"/>
          <a:chExt cx="0" cy="0"/>
        </a:xfrm>
      </p:grpSpPr>
      <p:sp>
        <p:nvSpPr>
          <p:cNvPr id="87" name="Google Shape;87;p19"/>
          <p:cNvSpPr txBox="1"/>
          <p:nvPr>
            <p:ph type="title"/>
          </p:nvPr>
        </p:nvSpPr>
        <p:spPr>
          <a:xfrm>
            <a:off x="4989600" y="1501200"/>
            <a:ext cx="29166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9"/>
          <p:cNvSpPr txBox="1"/>
          <p:nvPr>
            <p:ph idx="1" type="subTitle"/>
          </p:nvPr>
        </p:nvSpPr>
        <p:spPr>
          <a:xfrm>
            <a:off x="4989750" y="2562000"/>
            <a:ext cx="29166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9" name="Google Shape;89;p19"/>
          <p:cNvPicPr preferRelativeResize="0"/>
          <p:nvPr/>
        </p:nvPicPr>
        <p:blipFill rotWithShape="1">
          <a:blip r:embed="rId2">
            <a:alphaModFix/>
          </a:blip>
          <a:srcRect b="0" l="39171" r="5368" t="0"/>
          <a:stretch/>
        </p:blipFill>
        <p:spPr>
          <a:xfrm flipH="1">
            <a:off x="-19251" y="0"/>
            <a:ext cx="3005225" cy="5143499"/>
          </a:xfrm>
          <a:prstGeom prst="rect">
            <a:avLst/>
          </a:prstGeom>
          <a:noFill/>
          <a:ln>
            <a:noFill/>
          </a:ln>
        </p:spPr>
      </p:pic>
      <p:sp>
        <p:nvSpPr>
          <p:cNvPr id="90" name="Google Shape;90;p19"/>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91" name="Shape 91"/>
        <p:cNvGrpSpPr/>
        <p:nvPr/>
      </p:nvGrpSpPr>
      <p:grpSpPr>
        <a:xfrm>
          <a:off x="0" y="0"/>
          <a:ext cx="0" cy="0"/>
          <a:chOff x="0" y="0"/>
          <a:chExt cx="0" cy="0"/>
        </a:xfrm>
      </p:grpSpPr>
      <p:sp>
        <p:nvSpPr>
          <p:cNvPr id="92" name="Google Shape;92;p20"/>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3" name="Google Shape;93;p20"/>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20"/>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0"/>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96" name="Google Shape;96;p20"/>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714650" y="2338425"/>
            <a:ext cx="43314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 name="Google Shape;14;p3"/>
          <p:cNvSpPr txBox="1"/>
          <p:nvPr>
            <p:ph hasCustomPrompt="1" idx="2" type="title"/>
          </p:nvPr>
        </p:nvSpPr>
        <p:spPr>
          <a:xfrm>
            <a:off x="37908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97" name="Shape 97"/>
        <p:cNvGrpSpPr/>
        <p:nvPr/>
      </p:nvGrpSpPr>
      <p:grpSpPr>
        <a:xfrm>
          <a:off x="0" y="0"/>
          <a:ext cx="0" cy="0"/>
          <a:chOff x="0" y="0"/>
          <a:chExt cx="0" cy="0"/>
        </a:xfrm>
      </p:grpSpPr>
      <p:sp>
        <p:nvSpPr>
          <p:cNvPr id="98" name="Google Shape;9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9" name="Google Shape;99;p21"/>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00" name="Google Shape;100;p21"/>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1" name="Shape 101"/>
        <p:cNvGrpSpPr/>
        <p:nvPr/>
      </p:nvGrpSpPr>
      <p:grpSpPr>
        <a:xfrm>
          <a:off x="0" y="0"/>
          <a:ext cx="0" cy="0"/>
          <a:chOff x="0" y="0"/>
          <a:chExt cx="0" cy="0"/>
        </a:xfrm>
      </p:grpSpPr>
      <p:sp>
        <p:nvSpPr>
          <p:cNvPr id="102" name="Google Shape;1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3" name="Google Shape;103;p22"/>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104" name="Google Shape;104;p22"/>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5" name="Shape 105"/>
        <p:cNvGrpSpPr/>
        <p:nvPr/>
      </p:nvGrpSpPr>
      <p:grpSpPr>
        <a:xfrm>
          <a:off x="0" y="0"/>
          <a:ext cx="0" cy="0"/>
          <a:chOff x="0" y="0"/>
          <a:chExt cx="0" cy="0"/>
        </a:xfrm>
      </p:grpSpPr>
      <p:sp>
        <p:nvSpPr>
          <p:cNvPr id="106" name="Google Shape;10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3"/>
          <p:cNvSpPr txBox="1"/>
          <p:nvPr>
            <p:ph idx="1" type="subTitle"/>
          </p:nvPr>
        </p:nvSpPr>
        <p:spPr>
          <a:xfrm>
            <a:off x="5012625"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23"/>
          <p:cNvSpPr txBox="1"/>
          <p:nvPr>
            <p:ph idx="2" type="subTitle"/>
          </p:nvPr>
        </p:nvSpPr>
        <p:spPr>
          <a:xfrm>
            <a:off x="1670450"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3"/>
          <p:cNvSpPr txBox="1"/>
          <p:nvPr>
            <p:ph idx="3" type="subTitle"/>
          </p:nvPr>
        </p:nvSpPr>
        <p:spPr>
          <a:xfrm>
            <a:off x="1670450"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23"/>
          <p:cNvSpPr txBox="1"/>
          <p:nvPr>
            <p:ph idx="4" type="subTitle"/>
          </p:nvPr>
        </p:nvSpPr>
        <p:spPr>
          <a:xfrm>
            <a:off x="5012649"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11" name="Google Shape;111;p23"/>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112" name="Google Shape;112;p23"/>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3" name="Shape 113"/>
        <p:cNvGrpSpPr/>
        <p:nvPr/>
      </p:nvGrpSpPr>
      <p:grpSpPr>
        <a:xfrm>
          <a:off x="0" y="0"/>
          <a:ext cx="0" cy="0"/>
          <a:chOff x="0" y="0"/>
          <a:chExt cx="0" cy="0"/>
        </a:xfrm>
      </p:grpSpPr>
      <p:sp>
        <p:nvSpPr>
          <p:cNvPr id="114" name="Google Shape;11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24"/>
          <p:cNvSpPr txBox="1"/>
          <p:nvPr>
            <p:ph idx="1" type="subTitle"/>
          </p:nvPr>
        </p:nvSpPr>
        <p:spPr>
          <a:xfrm>
            <a:off x="4947756"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4"/>
          <p:cNvSpPr txBox="1"/>
          <p:nvPr>
            <p:ph idx="2" type="subTitle"/>
          </p:nvPr>
        </p:nvSpPr>
        <p:spPr>
          <a:xfrm>
            <a:off x="1155450"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17" name="Google Shape;117;p24"/>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18" name="Google Shape;118;p24"/>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9" name="Shape 119"/>
        <p:cNvGrpSpPr/>
        <p:nvPr/>
      </p:nvGrpSpPr>
      <p:grpSpPr>
        <a:xfrm>
          <a:off x="0" y="0"/>
          <a:ext cx="0" cy="0"/>
          <a:chOff x="0" y="0"/>
          <a:chExt cx="0" cy="0"/>
        </a:xfrm>
      </p:grpSpPr>
      <p:sp>
        <p:nvSpPr>
          <p:cNvPr id="120" name="Google Shape;12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25"/>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5"/>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5"/>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5"/>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25"/>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5"/>
          <p:cNvSpPr txBox="1"/>
          <p:nvPr>
            <p:ph idx="6" type="subTitle"/>
          </p:nvPr>
        </p:nvSpPr>
        <p:spPr>
          <a:xfrm>
            <a:off x="603107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7" name="Google Shape;127;p25"/>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128" name="Google Shape;128;p25"/>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9" name="Shape 129"/>
        <p:cNvGrpSpPr/>
        <p:nvPr/>
      </p:nvGrpSpPr>
      <p:grpSpPr>
        <a:xfrm>
          <a:off x="0" y="0"/>
          <a:ext cx="0" cy="0"/>
          <a:chOff x="0" y="0"/>
          <a:chExt cx="0" cy="0"/>
        </a:xfrm>
      </p:grpSpPr>
      <p:sp>
        <p:nvSpPr>
          <p:cNvPr id="130" name="Google Shape;13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26"/>
          <p:cNvSpPr txBox="1"/>
          <p:nvPr>
            <p:ph idx="1" type="subTitle"/>
          </p:nvPr>
        </p:nvSpPr>
        <p:spPr>
          <a:xfrm>
            <a:off x="1786624"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6"/>
          <p:cNvSpPr txBox="1"/>
          <p:nvPr>
            <p:ph idx="2" type="subTitle"/>
          </p:nvPr>
        </p:nvSpPr>
        <p:spPr>
          <a:xfrm>
            <a:off x="5613176"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6"/>
          <p:cNvSpPr txBox="1"/>
          <p:nvPr>
            <p:ph idx="3" type="subTitle"/>
          </p:nvPr>
        </p:nvSpPr>
        <p:spPr>
          <a:xfrm>
            <a:off x="1786624"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6"/>
          <p:cNvSpPr txBox="1"/>
          <p:nvPr>
            <p:ph idx="4" type="subTitle"/>
          </p:nvPr>
        </p:nvSpPr>
        <p:spPr>
          <a:xfrm>
            <a:off x="5613176"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26"/>
          <p:cNvSpPr txBox="1"/>
          <p:nvPr>
            <p:ph idx="5" type="subTitle"/>
          </p:nvPr>
        </p:nvSpPr>
        <p:spPr>
          <a:xfrm>
            <a:off x="1786624"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6" name="Google Shape;136;p26"/>
          <p:cNvSpPr txBox="1"/>
          <p:nvPr>
            <p:ph idx="6" type="subTitle"/>
          </p:nvPr>
        </p:nvSpPr>
        <p:spPr>
          <a:xfrm>
            <a:off x="1786624"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7" name="Google Shape;137;p26"/>
          <p:cNvSpPr txBox="1"/>
          <p:nvPr>
            <p:ph idx="7" type="subTitle"/>
          </p:nvPr>
        </p:nvSpPr>
        <p:spPr>
          <a:xfrm>
            <a:off x="5613149"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8" name="Google Shape;138;p26"/>
          <p:cNvSpPr txBox="1"/>
          <p:nvPr>
            <p:ph idx="8" type="subTitle"/>
          </p:nvPr>
        </p:nvSpPr>
        <p:spPr>
          <a:xfrm>
            <a:off x="5613149"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39" name="Google Shape;139;p2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0" name="Shape 140"/>
        <p:cNvGrpSpPr/>
        <p:nvPr/>
      </p:nvGrpSpPr>
      <p:grpSpPr>
        <a:xfrm>
          <a:off x="0" y="0"/>
          <a:ext cx="0" cy="0"/>
          <a:chOff x="0" y="0"/>
          <a:chExt cx="0" cy="0"/>
        </a:xfrm>
      </p:grpSpPr>
      <p:sp>
        <p:nvSpPr>
          <p:cNvPr id="141" name="Google Shape;14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27"/>
          <p:cNvSpPr txBox="1"/>
          <p:nvPr>
            <p:ph idx="1" type="subTitle"/>
          </p:nvPr>
        </p:nvSpPr>
        <p:spPr>
          <a:xfrm>
            <a:off x="872900"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7"/>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7"/>
          <p:cNvSpPr txBox="1"/>
          <p:nvPr>
            <p:ph idx="3" type="subTitle"/>
          </p:nvPr>
        </p:nvSpPr>
        <p:spPr>
          <a:xfrm>
            <a:off x="872900"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7"/>
          <p:cNvSpPr txBox="1"/>
          <p:nvPr>
            <p:ph idx="4" type="subTitle"/>
          </p:nvPr>
        </p:nvSpPr>
        <p:spPr>
          <a:xfrm>
            <a:off x="3442349"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7"/>
          <p:cNvSpPr txBox="1"/>
          <p:nvPr>
            <p:ph idx="5"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7"/>
          <p:cNvSpPr txBox="1"/>
          <p:nvPr>
            <p:ph idx="6" type="subTitle"/>
          </p:nvPr>
        </p:nvSpPr>
        <p:spPr>
          <a:xfrm>
            <a:off x="6011798"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7"/>
          <p:cNvSpPr txBox="1"/>
          <p:nvPr>
            <p:ph idx="7"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9" name="Google Shape;149;p27"/>
          <p:cNvSpPr txBox="1"/>
          <p:nvPr>
            <p:ph idx="8" type="subTitle"/>
          </p:nvPr>
        </p:nvSpPr>
        <p:spPr>
          <a:xfrm>
            <a:off x="3442352"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0" name="Google Shape;150;p27"/>
          <p:cNvSpPr txBox="1"/>
          <p:nvPr>
            <p:ph idx="9"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1" name="Google Shape;151;p27"/>
          <p:cNvSpPr txBox="1"/>
          <p:nvPr>
            <p:ph idx="13" type="subTitle"/>
          </p:nvPr>
        </p:nvSpPr>
        <p:spPr>
          <a:xfrm>
            <a:off x="872903"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2" name="Google Shape;152;p27"/>
          <p:cNvSpPr txBox="1"/>
          <p:nvPr>
            <p:ph idx="14" type="subTitle"/>
          </p:nvPr>
        </p:nvSpPr>
        <p:spPr>
          <a:xfrm>
            <a:off x="3442352"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3" name="Google Shape;153;p27"/>
          <p:cNvSpPr txBox="1"/>
          <p:nvPr>
            <p:ph idx="15" type="subTitle"/>
          </p:nvPr>
        </p:nvSpPr>
        <p:spPr>
          <a:xfrm>
            <a:off x="6011797"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54" name="Google Shape;154;p27"/>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55" name="Google Shape;155;p27"/>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56" name="Shape 156"/>
        <p:cNvGrpSpPr/>
        <p:nvPr/>
      </p:nvGrpSpPr>
      <p:grpSpPr>
        <a:xfrm>
          <a:off x="0" y="0"/>
          <a:ext cx="0" cy="0"/>
          <a:chOff x="0" y="0"/>
          <a:chExt cx="0" cy="0"/>
        </a:xfrm>
      </p:grpSpPr>
      <p:sp>
        <p:nvSpPr>
          <p:cNvPr id="157" name="Google Shape;15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28"/>
          <p:cNvSpPr txBox="1"/>
          <p:nvPr>
            <p:ph idx="1" type="subTitle"/>
          </p:nvPr>
        </p:nvSpPr>
        <p:spPr>
          <a:xfrm>
            <a:off x="872903"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8"/>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8"/>
          <p:cNvSpPr txBox="1"/>
          <p:nvPr>
            <p:ph idx="3" type="subTitle"/>
          </p:nvPr>
        </p:nvSpPr>
        <p:spPr>
          <a:xfrm>
            <a:off x="2157627"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28"/>
          <p:cNvSpPr txBox="1"/>
          <p:nvPr>
            <p:ph idx="4"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28"/>
          <p:cNvSpPr txBox="1"/>
          <p:nvPr>
            <p:ph idx="5" type="subTitle"/>
          </p:nvPr>
        </p:nvSpPr>
        <p:spPr>
          <a:xfrm>
            <a:off x="4727074"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28"/>
          <p:cNvSpPr txBox="1"/>
          <p:nvPr>
            <p:ph idx="6"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4" name="Google Shape;164;p28"/>
          <p:cNvSpPr txBox="1"/>
          <p:nvPr>
            <p:ph idx="7" type="subTitle"/>
          </p:nvPr>
        </p:nvSpPr>
        <p:spPr>
          <a:xfrm>
            <a:off x="3442350"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28"/>
          <p:cNvSpPr txBox="1"/>
          <p:nvPr>
            <p:ph idx="8"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28"/>
          <p:cNvSpPr txBox="1"/>
          <p:nvPr>
            <p:ph idx="9" type="subTitle"/>
          </p:nvPr>
        </p:nvSpPr>
        <p:spPr>
          <a:xfrm>
            <a:off x="2157626"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7" name="Google Shape;167;p28"/>
          <p:cNvSpPr txBox="1"/>
          <p:nvPr>
            <p:ph idx="13" type="subTitle"/>
          </p:nvPr>
        </p:nvSpPr>
        <p:spPr>
          <a:xfrm>
            <a:off x="4727074"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68" name="Google Shape;168;p2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69" name="Google Shape;169;p28"/>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0" name="Shape 170"/>
        <p:cNvGrpSpPr/>
        <p:nvPr/>
      </p:nvGrpSpPr>
      <p:grpSpPr>
        <a:xfrm>
          <a:off x="0" y="0"/>
          <a:ext cx="0" cy="0"/>
          <a:chOff x="0" y="0"/>
          <a:chExt cx="0" cy="0"/>
        </a:xfrm>
      </p:grpSpPr>
      <p:sp>
        <p:nvSpPr>
          <p:cNvPr id="171" name="Google Shape;171;p29"/>
          <p:cNvSpPr txBox="1"/>
          <p:nvPr>
            <p:ph hasCustomPrompt="1" type="title"/>
          </p:nvPr>
        </p:nvSpPr>
        <p:spPr>
          <a:xfrm>
            <a:off x="3749675" y="659101"/>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2" name="Google Shape;172;p29"/>
          <p:cNvSpPr txBox="1"/>
          <p:nvPr>
            <p:ph idx="1" type="subTitle"/>
          </p:nvPr>
        </p:nvSpPr>
        <p:spPr>
          <a:xfrm>
            <a:off x="3749675" y="1307347"/>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3" name="Google Shape;173;p29"/>
          <p:cNvSpPr txBox="1"/>
          <p:nvPr>
            <p:ph hasCustomPrompt="1" idx="2" type="title"/>
          </p:nvPr>
        </p:nvSpPr>
        <p:spPr>
          <a:xfrm>
            <a:off x="3749675" y="2014975"/>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29"/>
          <p:cNvSpPr txBox="1"/>
          <p:nvPr>
            <p:ph idx="3" type="subTitle"/>
          </p:nvPr>
        </p:nvSpPr>
        <p:spPr>
          <a:xfrm>
            <a:off x="3749675" y="2663222"/>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5" name="Google Shape;175;p29"/>
          <p:cNvSpPr txBox="1"/>
          <p:nvPr>
            <p:ph hasCustomPrompt="1" idx="4" type="title"/>
          </p:nvPr>
        </p:nvSpPr>
        <p:spPr>
          <a:xfrm>
            <a:off x="3749675" y="3370849"/>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6" name="Google Shape;176;p29"/>
          <p:cNvSpPr txBox="1"/>
          <p:nvPr>
            <p:ph idx="5" type="subTitle"/>
          </p:nvPr>
        </p:nvSpPr>
        <p:spPr>
          <a:xfrm>
            <a:off x="3749675" y="4019096"/>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7" name="Shape 177"/>
        <p:cNvGrpSpPr/>
        <p:nvPr/>
      </p:nvGrpSpPr>
      <p:grpSpPr>
        <a:xfrm>
          <a:off x="0" y="0"/>
          <a:ext cx="0" cy="0"/>
          <a:chOff x="0" y="0"/>
          <a:chExt cx="0" cy="0"/>
        </a:xfrm>
      </p:grpSpPr>
      <p:sp>
        <p:nvSpPr>
          <p:cNvPr id="178" name="Google Shape;178;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b="1" sz="1000" u="sng">
              <a:solidFill>
                <a:schemeClr val="dk1"/>
              </a:solidFill>
              <a:latin typeface="Archivo"/>
              <a:ea typeface="Archivo"/>
              <a:cs typeface="Archivo"/>
              <a:sym typeface="Archivo"/>
            </a:endParaRPr>
          </a:p>
        </p:txBody>
      </p:sp>
      <p:pic>
        <p:nvPicPr>
          <p:cNvPr id="181" name="Google Shape;181;p30"/>
          <p:cNvPicPr preferRelativeResize="0"/>
          <p:nvPr/>
        </p:nvPicPr>
        <p:blipFill rotWithShape="1">
          <a:blip r:embed="rId5">
            <a:alphaModFix/>
          </a:blip>
          <a:srcRect b="45416" l="0" r="0" t="10127"/>
          <a:stretch/>
        </p:blipFill>
        <p:spPr>
          <a:xfrm rot="5400000">
            <a:off x="5492132" y="1594201"/>
            <a:ext cx="5380101" cy="1955100"/>
          </a:xfrm>
          <a:prstGeom prst="rect">
            <a:avLst/>
          </a:prstGeom>
          <a:noFill/>
          <a:ln>
            <a:noFill/>
          </a:ln>
        </p:spPr>
      </p:pic>
      <p:pic>
        <p:nvPicPr>
          <p:cNvPr id="182" name="Google Shape;182;p30"/>
          <p:cNvPicPr preferRelativeResize="0"/>
          <p:nvPr/>
        </p:nvPicPr>
        <p:blipFill rotWithShape="1">
          <a:blip r:embed="rId5">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215750"/>
            <a:ext cx="7704000" cy="316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sz="1400"/>
            </a:lvl1pPr>
            <a:lvl2pPr indent="-304800" lvl="1" marL="914400" rtl="0">
              <a:lnSpc>
                <a:spcPct val="100000"/>
              </a:lnSpc>
              <a:spcBef>
                <a:spcPts val="10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19" name="Google Shape;19;p4"/>
          <p:cNvPicPr preferRelativeResize="0"/>
          <p:nvPr/>
        </p:nvPicPr>
        <p:blipFill rotWithShape="1">
          <a:blip r:embed="rId2">
            <a:alphaModFix/>
          </a:blip>
          <a:srcRect b="0" l="39171" r="5368" t="0"/>
          <a:stretch/>
        </p:blipFill>
        <p:spPr>
          <a:xfrm>
            <a:off x="7719024" y="0"/>
            <a:ext cx="3005225" cy="5143499"/>
          </a:xfrm>
          <a:prstGeom prst="rect">
            <a:avLst/>
          </a:prstGeom>
          <a:noFill/>
          <a:ln>
            <a:noFill/>
          </a:ln>
        </p:spPr>
      </p:pic>
      <p:sp>
        <p:nvSpPr>
          <p:cNvPr id="20" name="Google Shape;20;p4"/>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 name="Shape 183"/>
        <p:cNvGrpSpPr/>
        <p:nvPr/>
      </p:nvGrpSpPr>
      <p:grpSpPr>
        <a:xfrm>
          <a:off x="0" y="0"/>
          <a:ext cx="0" cy="0"/>
          <a:chOff x="0" y="0"/>
          <a:chExt cx="0" cy="0"/>
        </a:xfrm>
      </p:grpSpPr>
      <p:pic>
        <p:nvPicPr>
          <p:cNvPr id="184" name="Google Shape;184;p31"/>
          <p:cNvPicPr preferRelativeResize="0"/>
          <p:nvPr/>
        </p:nvPicPr>
        <p:blipFill rotWithShape="1">
          <a:blip r:embed="rId2">
            <a:alphaModFix/>
          </a:blip>
          <a:srcRect b="45416" l="0" r="0" t="10127"/>
          <a:stretch/>
        </p:blipFill>
        <p:spPr>
          <a:xfrm rot="5400000">
            <a:off x="5492132" y="1594201"/>
            <a:ext cx="5380101" cy="1955100"/>
          </a:xfrm>
          <a:prstGeom prst="rect">
            <a:avLst/>
          </a:prstGeom>
          <a:noFill/>
          <a:ln>
            <a:noFill/>
          </a:ln>
        </p:spPr>
      </p:pic>
      <p:pic>
        <p:nvPicPr>
          <p:cNvPr id="185" name="Google Shape;185;p31"/>
          <p:cNvPicPr preferRelativeResize="0"/>
          <p:nvPr/>
        </p:nvPicPr>
        <p:blipFill rotWithShape="1">
          <a:blip r:embed="rId2">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6" name="Shape 186"/>
        <p:cNvGrpSpPr/>
        <p:nvPr/>
      </p:nvGrpSpPr>
      <p:grpSpPr>
        <a:xfrm>
          <a:off x="0" y="0"/>
          <a:ext cx="0" cy="0"/>
          <a:chOff x="0" y="0"/>
          <a:chExt cx="0" cy="0"/>
        </a:xfrm>
      </p:grpSpPr>
      <p:pic>
        <p:nvPicPr>
          <p:cNvPr id="187" name="Google Shape;187;p32"/>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188" name="Google Shape;188;p32"/>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2" name="Shape 19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3" name="Shape 193"/>
        <p:cNvGrpSpPr/>
        <p:nvPr/>
      </p:nvGrpSpPr>
      <p:grpSpPr>
        <a:xfrm>
          <a:off x="0" y="0"/>
          <a:ext cx="0" cy="0"/>
          <a:chOff x="0" y="0"/>
          <a:chExt cx="0" cy="0"/>
        </a:xfrm>
      </p:grpSpPr>
      <p:sp>
        <p:nvSpPr>
          <p:cNvPr id="194" name="Google Shape;194;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95" name="Google Shape;195;p35"/>
          <p:cNvSpPr txBox="1"/>
          <p:nvPr>
            <p:ph idx="1" type="body"/>
          </p:nvPr>
        </p:nvSpPr>
        <p:spPr>
          <a:xfrm>
            <a:off x="720000" y="1215750"/>
            <a:ext cx="7704000" cy="31638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SzPts val="1200"/>
              <a:buFont typeface="Nunito Light"/>
              <a:buChar char="●"/>
              <a:defRPr sz="1400"/>
            </a:lvl1pPr>
            <a:lvl2pPr indent="-304800" lvl="1" marL="914400" rtl="0" algn="l">
              <a:lnSpc>
                <a:spcPct val="100000"/>
              </a:lnSpc>
              <a:spcBef>
                <a:spcPts val="1000"/>
              </a:spcBef>
              <a:spcAft>
                <a:spcPts val="0"/>
              </a:spcAft>
              <a:buSzPts val="1200"/>
              <a:buFont typeface="Nunito Light"/>
              <a:buChar char="○"/>
              <a:defRPr/>
            </a:lvl2pPr>
            <a:lvl3pPr indent="-304800" lvl="2" marL="1371600" rtl="0" algn="l">
              <a:lnSpc>
                <a:spcPct val="100000"/>
              </a:lnSpc>
              <a:spcBef>
                <a:spcPts val="0"/>
              </a:spcBef>
              <a:spcAft>
                <a:spcPts val="0"/>
              </a:spcAft>
              <a:buSzPts val="1200"/>
              <a:buFont typeface="Nunito Light"/>
              <a:buChar char="■"/>
              <a:defRPr/>
            </a:lvl3pPr>
            <a:lvl4pPr indent="-304800" lvl="3" marL="1828800" rtl="0" algn="l">
              <a:lnSpc>
                <a:spcPct val="100000"/>
              </a:lnSpc>
              <a:spcBef>
                <a:spcPts val="0"/>
              </a:spcBef>
              <a:spcAft>
                <a:spcPts val="0"/>
              </a:spcAft>
              <a:buSzPts val="1200"/>
              <a:buFont typeface="Nunito Light"/>
              <a:buChar char="●"/>
              <a:defRPr/>
            </a:lvl4pPr>
            <a:lvl5pPr indent="-304800" lvl="4" marL="2286000" rtl="0" algn="l">
              <a:lnSpc>
                <a:spcPct val="100000"/>
              </a:lnSpc>
              <a:spcBef>
                <a:spcPts val="0"/>
              </a:spcBef>
              <a:spcAft>
                <a:spcPts val="0"/>
              </a:spcAft>
              <a:buSzPts val="1200"/>
              <a:buFont typeface="Nunito Light"/>
              <a:buChar char="○"/>
              <a:defRPr/>
            </a:lvl5pPr>
            <a:lvl6pPr indent="-304800" lvl="5" marL="2743200" rtl="0" algn="l">
              <a:lnSpc>
                <a:spcPct val="100000"/>
              </a:lnSpc>
              <a:spcBef>
                <a:spcPts val="0"/>
              </a:spcBef>
              <a:spcAft>
                <a:spcPts val="0"/>
              </a:spcAft>
              <a:buSzPts val="1200"/>
              <a:buFont typeface="Nunito Light"/>
              <a:buChar char="■"/>
              <a:defRPr/>
            </a:lvl6pPr>
            <a:lvl7pPr indent="-304800" lvl="6" marL="3200400" rtl="0" algn="l">
              <a:lnSpc>
                <a:spcPct val="100000"/>
              </a:lnSpc>
              <a:spcBef>
                <a:spcPts val="0"/>
              </a:spcBef>
              <a:spcAft>
                <a:spcPts val="0"/>
              </a:spcAft>
              <a:buSzPts val="1200"/>
              <a:buFont typeface="Nunito Light"/>
              <a:buChar char="●"/>
              <a:defRPr/>
            </a:lvl7pPr>
            <a:lvl8pPr indent="-304800" lvl="7" marL="3657600" rtl="0" algn="l">
              <a:lnSpc>
                <a:spcPct val="100000"/>
              </a:lnSpc>
              <a:spcBef>
                <a:spcPts val="0"/>
              </a:spcBef>
              <a:spcAft>
                <a:spcPts val="0"/>
              </a:spcAft>
              <a:buSzPts val="1200"/>
              <a:buFont typeface="Nunito Light"/>
              <a:buChar char="○"/>
              <a:defRPr/>
            </a:lvl8pPr>
            <a:lvl9pPr indent="-304800" lvl="8" marL="4114800" rtl="0" algn="l">
              <a:lnSpc>
                <a:spcPct val="100000"/>
              </a:lnSpc>
              <a:spcBef>
                <a:spcPts val="0"/>
              </a:spcBef>
              <a:spcAft>
                <a:spcPts val="0"/>
              </a:spcAft>
              <a:buSzPts val="1200"/>
              <a:buFont typeface="Nunito Light"/>
              <a:buChar char="■"/>
              <a:defRPr/>
            </a:lvl9pPr>
          </a:lstStyle>
          <a:p/>
        </p:txBody>
      </p:sp>
      <p:pic>
        <p:nvPicPr>
          <p:cNvPr id="196" name="Google Shape;196;p35"/>
          <p:cNvPicPr preferRelativeResize="0"/>
          <p:nvPr/>
        </p:nvPicPr>
        <p:blipFill rotWithShape="1">
          <a:blip r:embed="rId2">
            <a:alphaModFix/>
          </a:blip>
          <a:srcRect b="0" l="39171" r="5368" t="0"/>
          <a:stretch/>
        </p:blipFill>
        <p:spPr>
          <a:xfrm>
            <a:off x="7719024" y="0"/>
            <a:ext cx="3005225" cy="5143499"/>
          </a:xfrm>
          <a:prstGeom prst="rect">
            <a:avLst/>
          </a:prstGeom>
          <a:noFill/>
          <a:ln>
            <a:noFill/>
          </a:ln>
        </p:spPr>
      </p:pic>
      <p:sp>
        <p:nvSpPr>
          <p:cNvPr id="197" name="Google Shape;197;p35"/>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pic>
        <p:nvPicPr>
          <p:cNvPr id="200" name="Google Shape;200;p3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201" name="Google Shape;201;p36"/>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04" name="Google Shape;204;p37"/>
          <p:cNvSpPr txBox="1"/>
          <p:nvPr>
            <p:ph idx="1" type="subTitle"/>
          </p:nvPr>
        </p:nvSpPr>
        <p:spPr>
          <a:xfrm>
            <a:off x="5055284" y="3506410"/>
            <a:ext cx="2505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37"/>
          <p:cNvSpPr txBox="1"/>
          <p:nvPr>
            <p:ph idx="2" type="subTitle"/>
          </p:nvPr>
        </p:nvSpPr>
        <p:spPr>
          <a:xfrm>
            <a:off x="1583300" y="3506410"/>
            <a:ext cx="25056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37"/>
          <p:cNvSpPr txBox="1"/>
          <p:nvPr>
            <p:ph idx="3" type="subTitle"/>
          </p:nvPr>
        </p:nvSpPr>
        <p:spPr>
          <a:xfrm>
            <a:off x="5055275" y="2970125"/>
            <a:ext cx="25056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 name="Google Shape;207;p37"/>
          <p:cNvSpPr txBox="1"/>
          <p:nvPr>
            <p:ph idx="4" type="subTitle"/>
          </p:nvPr>
        </p:nvSpPr>
        <p:spPr>
          <a:xfrm>
            <a:off x="1583075" y="2970125"/>
            <a:ext cx="25056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08" name="Google Shape;208;p37"/>
          <p:cNvPicPr preferRelativeResize="0"/>
          <p:nvPr/>
        </p:nvPicPr>
        <p:blipFill rotWithShape="1">
          <a:blip r:embed="rId2">
            <a:alphaModFix/>
          </a:blip>
          <a:srcRect b="45416" l="0" r="0" t="10127"/>
          <a:stretch/>
        </p:blipFill>
        <p:spPr>
          <a:xfrm flipH="1" rot="10800000">
            <a:off x="0" y="3834476"/>
            <a:ext cx="9144003" cy="1900699"/>
          </a:xfrm>
          <a:prstGeom prst="rect">
            <a:avLst/>
          </a:prstGeom>
          <a:noFill/>
          <a:ln>
            <a:noFill/>
          </a:ln>
        </p:spPr>
      </p:pic>
      <p:sp>
        <p:nvSpPr>
          <p:cNvPr id="209" name="Google Shape;209;p37"/>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0" name="Shape 210"/>
        <p:cNvGrpSpPr/>
        <p:nvPr/>
      </p:nvGrpSpPr>
      <p:grpSpPr>
        <a:xfrm>
          <a:off x="0" y="0"/>
          <a:ext cx="0" cy="0"/>
          <a:chOff x="0" y="0"/>
          <a:chExt cx="0" cy="0"/>
        </a:xfrm>
      </p:grpSpPr>
      <p:sp>
        <p:nvSpPr>
          <p:cNvPr id="211" name="Google Shape;211;p3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12" name="Google Shape;212;p38"/>
          <p:cNvSpPr txBox="1"/>
          <p:nvPr>
            <p:ph idx="1" type="subTitle"/>
          </p:nvPr>
        </p:nvSpPr>
        <p:spPr>
          <a:xfrm>
            <a:off x="720000" y="1700300"/>
            <a:ext cx="4294800" cy="1910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13" name="Google Shape;213;p38"/>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4" name="Shape 214"/>
        <p:cNvGrpSpPr/>
        <p:nvPr/>
      </p:nvGrpSpPr>
      <p:grpSpPr>
        <a:xfrm>
          <a:off x="0" y="0"/>
          <a:ext cx="0" cy="0"/>
          <a:chOff x="0" y="0"/>
          <a:chExt cx="0" cy="0"/>
        </a:xfrm>
      </p:grpSpPr>
      <p:sp>
        <p:nvSpPr>
          <p:cNvPr id="215" name="Google Shape;215;p39"/>
          <p:cNvSpPr txBox="1"/>
          <p:nvPr>
            <p:ph hasCustomPrompt="1" type="title"/>
          </p:nvPr>
        </p:nvSpPr>
        <p:spPr>
          <a:xfrm>
            <a:off x="1284000" y="1291175"/>
            <a:ext cx="6576000" cy="148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9600"/>
              <a:buNone/>
              <a:defRPr sz="7200">
                <a:solidFill>
                  <a:schemeClr val="lt1"/>
                </a:solidFill>
              </a:defRPr>
            </a:lvl1pPr>
            <a:lvl2pPr lvl="1" rtl="0" algn="ctr">
              <a:lnSpc>
                <a:spcPct val="100000"/>
              </a:lnSpc>
              <a:spcBef>
                <a:spcPts val="0"/>
              </a:spcBef>
              <a:spcAft>
                <a:spcPts val="0"/>
              </a:spcAft>
              <a:buSzPts val="9600"/>
              <a:buNone/>
              <a:defRPr sz="9600"/>
            </a:lvl2pPr>
            <a:lvl3pPr lvl="2" rtl="0" algn="ctr">
              <a:lnSpc>
                <a:spcPct val="100000"/>
              </a:lnSpc>
              <a:spcBef>
                <a:spcPts val="0"/>
              </a:spcBef>
              <a:spcAft>
                <a:spcPts val="0"/>
              </a:spcAft>
              <a:buSzPts val="9600"/>
              <a:buNone/>
              <a:defRPr sz="9600"/>
            </a:lvl3pPr>
            <a:lvl4pPr lvl="3" rtl="0" algn="ctr">
              <a:lnSpc>
                <a:spcPct val="100000"/>
              </a:lnSpc>
              <a:spcBef>
                <a:spcPts val="0"/>
              </a:spcBef>
              <a:spcAft>
                <a:spcPts val="0"/>
              </a:spcAft>
              <a:buSzPts val="9600"/>
              <a:buNone/>
              <a:defRPr sz="9600"/>
            </a:lvl4pPr>
            <a:lvl5pPr lvl="4" rtl="0" algn="ctr">
              <a:lnSpc>
                <a:spcPct val="100000"/>
              </a:lnSpc>
              <a:spcBef>
                <a:spcPts val="0"/>
              </a:spcBef>
              <a:spcAft>
                <a:spcPts val="0"/>
              </a:spcAft>
              <a:buSzPts val="9600"/>
              <a:buNone/>
              <a:defRPr sz="9600"/>
            </a:lvl5pPr>
            <a:lvl6pPr lvl="5" rtl="0" algn="ctr">
              <a:lnSpc>
                <a:spcPct val="100000"/>
              </a:lnSpc>
              <a:spcBef>
                <a:spcPts val="0"/>
              </a:spcBef>
              <a:spcAft>
                <a:spcPts val="0"/>
              </a:spcAft>
              <a:buSzPts val="9600"/>
              <a:buNone/>
              <a:defRPr sz="9600"/>
            </a:lvl6pPr>
            <a:lvl7pPr lvl="6" rtl="0" algn="ctr">
              <a:lnSpc>
                <a:spcPct val="100000"/>
              </a:lnSpc>
              <a:spcBef>
                <a:spcPts val="0"/>
              </a:spcBef>
              <a:spcAft>
                <a:spcPts val="0"/>
              </a:spcAft>
              <a:buSzPts val="9600"/>
              <a:buNone/>
              <a:defRPr sz="9600"/>
            </a:lvl7pPr>
            <a:lvl8pPr lvl="7" rtl="0" algn="ctr">
              <a:lnSpc>
                <a:spcPct val="100000"/>
              </a:lnSpc>
              <a:spcBef>
                <a:spcPts val="0"/>
              </a:spcBef>
              <a:spcAft>
                <a:spcPts val="0"/>
              </a:spcAft>
              <a:buSzPts val="9600"/>
              <a:buNone/>
              <a:defRPr sz="9600"/>
            </a:lvl8pPr>
            <a:lvl9pPr lvl="8" rtl="0" algn="ctr">
              <a:lnSpc>
                <a:spcPct val="100000"/>
              </a:lnSpc>
              <a:spcBef>
                <a:spcPts val="0"/>
              </a:spcBef>
              <a:spcAft>
                <a:spcPts val="0"/>
              </a:spcAft>
              <a:buSzPts val="9600"/>
              <a:buNone/>
              <a:defRPr sz="9600"/>
            </a:lvl9pPr>
          </a:lstStyle>
          <a:p>
            <a:r>
              <a:t>xx%</a:t>
            </a:r>
          </a:p>
        </p:txBody>
      </p:sp>
      <p:sp>
        <p:nvSpPr>
          <p:cNvPr id="216" name="Google Shape;216;p39"/>
          <p:cNvSpPr txBox="1"/>
          <p:nvPr>
            <p:ph idx="1" type="subTitle"/>
          </p:nvPr>
        </p:nvSpPr>
        <p:spPr>
          <a:xfrm>
            <a:off x="1763275" y="3132575"/>
            <a:ext cx="5617500" cy="4971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17" name="Shape 217"/>
        <p:cNvGrpSpPr/>
        <p:nvPr/>
      </p:nvGrpSpPr>
      <p:grpSpPr>
        <a:xfrm>
          <a:off x="0" y="0"/>
          <a:ext cx="0" cy="0"/>
          <a:chOff x="0" y="0"/>
          <a:chExt cx="0" cy="0"/>
        </a:xfrm>
      </p:grpSpPr>
      <p:sp>
        <p:nvSpPr>
          <p:cNvPr id="218" name="Google Shape;218;p40"/>
          <p:cNvSpPr txBox="1"/>
          <p:nvPr>
            <p:ph type="title"/>
          </p:nvPr>
        </p:nvSpPr>
        <p:spPr>
          <a:xfrm>
            <a:off x="698500" y="3151600"/>
            <a:ext cx="4974300" cy="661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19" name="Google Shape;219;p40"/>
          <p:cNvSpPr txBox="1"/>
          <p:nvPr>
            <p:ph idx="1" type="subTitle"/>
          </p:nvPr>
        </p:nvSpPr>
        <p:spPr>
          <a:xfrm>
            <a:off x="698500" y="1330113"/>
            <a:ext cx="4974300" cy="1863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220" name="Shape 220"/>
        <p:cNvGrpSpPr/>
        <p:nvPr/>
      </p:nvGrpSpPr>
      <p:grpSpPr>
        <a:xfrm>
          <a:off x="0" y="0"/>
          <a:ext cx="0" cy="0"/>
          <a:chOff x="0" y="0"/>
          <a:chExt cx="0" cy="0"/>
        </a:xfrm>
      </p:grpSpPr>
      <p:sp>
        <p:nvSpPr>
          <p:cNvPr id="221" name="Google Shape;221;p41"/>
          <p:cNvSpPr txBox="1"/>
          <p:nvPr>
            <p:ph type="title"/>
          </p:nvPr>
        </p:nvSpPr>
        <p:spPr>
          <a:xfrm>
            <a:off x="2376250" y="2092425"/>
            <a:ext cx="4391400" cy="1511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22" name="Google Shape;222;p41"/>
          <p:cNvSpPr txBox="1"/>
          <p:nvPr>
            <p:ph idx="2" type="title"/>
          </p:nvPr>
        </p:nvSpPr>
        <p:spPr>
          <a:xfrm>
            <a:off x="3790850" y="10387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sz="6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23" name="Google Shape;223;p41"/>
          <p:cNvSpPr/>
          <p:nvPr/>
        </p:nvSpPr>
        <p:spPr>
          <a:xfrm rot="-7673915">
            <a:off x="6697484"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1" type="subTitle"/>
          </p:nvPr>
        </p:nvSpPr>
        <p:spPr>
          <a:xfrm>
            <a:off x="5055284"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1583300"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50552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txBox="1"/>
          <p:nvPr>
            <p:ph idx="4" type="subTitle"/>
          </p:nvPr>
        </p:nvSpPr>
        <p:spPr>
          <a:xfrm>
            <a:off x="15830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7" name="Google Shape;27;p5"/>
          <p:cNvPicPr preferRelativeResize="0"/>
          <p:nvPr/>
        </p:nvPicPr>
        <p:blipFill rotWithShape="1">
          <a:blip r:embed="rId2">
            <a:alphaModFix/>
          </a:blip>
          <a:srcRect b="45416" l="0" r="0" t="10127"/>
          <a:stretch/>
        </p:blipFill>
        <p:spPr>
          <a:xfrm flipH="1" rot="10800000">
            <a:off x="0" y="3834476"/>
            <a:ext cx="9144003" cy="1900699"/>
          </a:xfrm>
          <a:prstGeom prst="rect">
            <a:avLst/>
          </a:prstGeom>
          <a:noFill/>
          <a:ln>
            <a:noFill/>
          </a:ln>
        </p:spPr>
      </p:pic>
      <p:sp>
        <p:nvSpPr>
          <p:cNvPr id="28" name="Google Shape;28;p5"/>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224" name="Shape 224"/>
        <p:cNvGrpSpPr/>
        <p:nvPr/>
      </p:nvGrpSpPr>
      <p:grpSpPr>
        <a:xfrm>
          <a:off x="0" y="0"/>
          <a:ext cx="0" cy="0"/>
          <a:chOff x="0" y="0"/>
          <a:chExt cx="0" cy="0"/>
        </a:xfrm>
      </p:grpSpPr>
      <p:sp>
        <p:nvSpPr>
          <p:cNvPr id="225" name="Google Shape;225;p42"/>
          <p:cNvSpPr txBox="1"/>
          <p:nvPr>
            <p:ph type="title"/>
          </p:nvPr>
        </p:nvSpPr>
        <p:spPr>
          <a:xfrm>
            <a:off x="972050" y="2338425"/>
            <a:ext cx="4535700" cy="1511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3600"/>
              <a:buNone/>
              <a:defRPr sz="5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26" name="Google Shape;226;p42"/>
          <p:cNvSpPr txBox="1"/>
          <p:nvPr>
            <p:ph idx="2" type="title"/>
          </p:nvPr>
        </p:nvSpPr>
        <p:spPr>
          <a:xfrm>
            <a:off x="4189350" y="11653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sz="60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7" name="Shape 227"/>
        <p:cNvGrpSpPr/>
        <p:nvPr/>
      </p:nvGrpSpPr>
      <p:grpSpPr>
        <a:xfrm>
          <a:off x="0" y="0"/>
          <a:ext cx="0" cy="0"/>
          <a:chOff x="0" y="0"/>
          <a:chExt cx="0" cy="0"/>
        </a:xfrm>
      </p:grpSpPr>
      <p:sp>
        <p:nvSpPr>
          <p:cNvPr id="228" name="Google Shape;228;p43"/>
          <p:cNvSpPr txBox="1"/>
          <p:nvPr>
            <p:ph type="title"/>
          </p:nvPr>
        </p:nvSpPr>
        <p:spPr>
          <a:xfrm>
            <a:off x="720000" y="1265675"/>
            <a:ext cx="3929700" cy="165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29" name="Google Shape;229;p43"/>
          <p:cNvSpPr txBox="1"/>
          <p:nvPr>
            <p:ph idx="1" type="subTitle"/>
          </p:nvPr>
        </p:nvSpPr>
        <p:spPr>
          <a:xfrm>
            <a:off x="720000" y="2914825"/>
            <a:ext cx="3929700" cy="963000"/>
          </a:xfrm>
          <a:prstGeom prst="rect">
            <a:avLst/>
          </a:prstGeom>
          <a:solidFill>
            <a:schemeClr val="dk2"/>
          </a:solid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0" name="Google Shape;230;p43"/>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31" name="Shape 231"/>
        <p:cNvGrpSpPr/>
        <p:nvPr/>
      </p:nvGrpSpPr>
      <p:grpSpPr>
        <a:xfrm>
          <a:off x="0" y="0"/>
          <a:ext cx="0" cy="0"/>
          <a:chOff x="0" y="0"/>
          <a:chExt cx="0" cy="0"/>
        </a:xfrm>
      </p:grpSpPr>
      <p:sp>
        <p:nvSpPr>
          <p:cNvPr id="232" name="Google Shape;232;p44"/>
          <p:cNvSpPr txBox="1"/>
          <p:nvPr>
            <p:ph type="title"/>
          </p:nvPr>
        </p:nvSpPr>
        <p:spPr>
          <a:xfrm>
            <a:off x="872400" y="1637550"/>
            <a:ext cx="2928300" cy="1063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33" name="Google Shape;233;p44"/>
          <p:cNvSpPr txBox="1"/>
          <p:nvPr>
            <p:ph idx="1" type="subTitle"/>
          </p:nvPr>
        </p:nvSpPr>
        <p:spPr>
          <a:xfrm>
            <a:off x="872400" y="2700750"/>
            <a:ext cx="2928300" cy="805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34" name="Google Shape;234;p44"/>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235" name="Google Shape;235;p44"/>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6" name="Shape 236"/>
        <p:cNvGrpSpPr/>
        <p:nvPr/>
      </p:nvGrpSpPr>
      <p:grpSpPr>
        <a:xfrm>
          <a:off x="0" y="0"/>
          <a:ext cx="0" cy="0"/>
          <a:chOff x="0" y="0"/>
          <a:chExt cx="0" cy="0"/>
        </a:xfrm>
      </p:grpSpPr>
      <p:sp>
        <p:nvSpPr>
          <p:cNvPr id="237" name="Google Shape;237;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38" name="Google Shape;238;p45"/>
          <p:cNvSpPr txBox="1"/>
          <p:nvPr>
            <p:ph idx="1" type="subTitle"/>
          </p:nvPr>
        </p:nvSpPr>
        <p:spPr>
          <a:xfrm>
            <a:off x="5012625" y="2743300"/>
            <a:ext cx="2460900" cy="1587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45"/>
          <p:cNvSpPr txBox="1"/>
          <p:nvPr>
            <p:ph idx="2" type="subTitle"/>
          </p:nvPr>
        </p:nvSpPr>
        <p:spPr>
          <a:xfrm>
            <a:off x="1670450" y="2743300"/>
            <a:ext cx="2460900" cy="1587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45"/>
          <p:cNvSpPr txBox="1"/>
          <p:nvPr>
            <p:ph idx="3" type="subTitle"/>
          </p:nvPr>
        </p:nvSpPr>
        <p:spPr>
          <a:xfrm>
            <a:off x="1670450" y="2287087"/>
            <a:ext cx="2460900" cy="495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45"/>
          <p:cNvSpPr txBox="1"/>
          <p:nvPr>
            <p:ph idx="4" type="subTitle"/>
          </p:nvPr>
        </p:nvSpPr>
        <p:spPr>
          <a:xfrm>
            <a:off x="5012649" y="2287087"/>
            <a:ext cx="2460900" cy="495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42" name="Google Shape;242;p45"/>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243" name="Google Shape;243;p45"/>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4" name="Shape 244"/>
        <p:cNvGrpSpPr/>
        <p:nvPr/>
      </p:nvGrpSpPr>
      <p:grpSpPr>
        <a:xfrm>
          <a:off x="0" y="0"/>
          <a:ext cx="0" cy="0"/>
          <a:chOff x="0" y="0"/>
          <a:chExt cx="0" cy="0"/>
        </a:xfrm>
      </p:grpSpPr>
      <p:sp>
        <p:nvSpPr>
          <p:cNvPr id="245" name="Google Shape;245;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46" name="Google Shape;246;p46"/>
          <p:cNvSpPr txBox="1"/>
          <p:nvPr>
            <p:ph idx="1" type="subTitle"/>
          </p:nvPr>
        </p:nvSpPr>
        <p:spPr>
          <a:xfrm>
            <a:off x="1786624" y="1977500"/>
            <a:ext cx="2811000" cy="9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7" name="Google Shape;247;p46"/>
          <p:cNvSpPr txBox="1"/>
          <p:nvPr>
            <p:ph idx="2" type="subTitle"/>
          </p:nvPr>
        </p:nvSpPr>
        <p:spPr>
          <a:xfrm>
            <a:off x="5613176" y="1977500"/>
            <a:ext cx="2811000" cy="9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46"/>
          <p:cNvSpPr txBox="1"/>
          <p:nvPr>
            <p:ph idx="3" type="subTitle"/>
          </p:nvPr>
        </p:nvSpPr>
        <p:spPr>
          <a:xfrm>
            <a:off x="1786624" y="3638075"/>
            <a:ext cx="2811000" cy="9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46"/>
          <p:cNvSpPr txBox="1"/>
          <p:nvPr>
            <p:ph idx="4" type="subTitle"/>
          </p:nvPr>
        </p:nvSpPr>
        <p:spPr>
          <a:xfrm>
            <a:off x="5613176" y="3638075"/>
            <a:ext cx="2811000" cy="95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46"/>
          <p:cNvSpPr txBox="1"/>
          <p:nvPr>
            <p:ph idx="5" type="subTitle"/>
          </p:nvPr>
        </p:nvSpPr>
        <p:spPr>
          <a:xfrm>
            <a:off x="1786624" y="1641968"/>
            <a:ext cx="28110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1" name="Google Shape;251;p46"/>
          <p:cNvSpPr txBox="1"/>
          <p:nvPr>
            <p:ph idx="6" type="subTitle"/>
          </p:nvPr>
        </p:nvSpPr>
        <p:spPr>
          <a:xfrm>
            <a:off x="1786624" y="3302618"/>
            <a:ext cx="28110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2" name="Google Shape;252;p46"/>
          <p:cNvSpPr txBox="1"/>
          <p:nvPr>
            <p:ph idx="7" type="subTitle"/>
          </p:nvPr>
        </p:nvSpPr>
        <p:spPr>
          <a:xfrm>
            <a:off x="5613149" y="1641968"/>
            <a:ext cx="28110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3" name="Google Shape;253;p46"/>
          <p:cNvSpPr txBox="1"/>
          <p:nvPr>
            <p:ph idx="8" type="subTitle"/>
          </p:nvPr>
        </p:nvSpPr>
        <p:spPr>
          <a:xfrm>
            <a:off x="5613149" y="3302618"/>
            <a:ext cx="28110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254" name="Google Shape;254;p4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5" name="Shape 255"/>
        <p:cNvGrpSpPr/>
        <p:nvPr/>
      </p:nvGrpSpPr>
      <p:grpSpPr>
        <a:xfrm>
          <a:off x="0" y="0"/>
          <a:ext cx="0" cy="0"/>
          <a:chOff x="0" y="0"/>
          <a:chExt cx="0" cy="0"/>
        </a:xfrm>
      </p:grpSpPr>
      <p:sp>
        <p:nvSpPr>
          <p:cNvPr id="256" name="Google Shape;256;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57" name="Google Shape;257;p47"/>
          <p:cNvSpPr txBox="1"/>
          <p:nvPr>
            <p:ph idx="1" type="subTitle"/>
          </p:nvPr>
        </p:nvSpPr>
        <p:spPr>
          <a:xfrm>
            <a:off x="872900"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8" name="Google Shape;258;p47"/>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9" name="Google Shape;259;p47"/>
          <p:cNvSpPr txBox="1"/>
          <p:nvPr>
            <p:ph idx="3" type="subTitle"/>
          </p:nvPr>
        </p:nvSpPr>
        <p:spPr>
          <a:xfrm>
            <a:off x="872900" y="3135650"/>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0" name="Google Shape;260;p47"/>
          <p:cNvSpPr txBox="1"/>
          <p:nvPr>
            <p:ph idx="4" type="subTitle"/>
          </p:nvPr>
        </p:nvSpPr>
        <p:spPr>
          <a:xfrm>
            <a:off x="3442349" y="3135650"/>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47"/>
          <p:cNvSpPr txBox="1"/>
          <p:nvPr>
            <p:ph idx="5"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2" name="Google Shape;262;p47"/>
          <p:cNvSpPr txBox="1"/>
          <p:nvPr>
            <p:ph idx="6" type="subTitle"/>
          </p:nvPr>
        </p:nvSpPr>
        <p:spPr>
          <a:xfrm>
            <a:off x="6011798" y="3135650"/>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3" name="Google Shape;263;p47"/>
          <p:cNvSpPr txBox="1"/>
          <p:nvPr>
            <p:ph idx="7"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4" name="Google Shape;264;p47"/>
          <p:cNvSpPr txBox="1"/>
          <p:nvPr>
            <p:ph idx="8" type="subTitle"/>
          </p:nvPr>
        </p:nvSpPr>
        <p:spPr>
          <a:xfrm>
            <a:off x="3442352"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5" name="Google Shape;265;p47"/>
          <p:cNvSpPr txBox="1"/>
          <p:nvPr>
            <p:ph idx="9"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6" name="Google Shape;266;p47"/>
          <p:cNvSpPr txBox="1"/>
          <p:nvPr>
            <p:ph idx="13" type="subTitle"/>
          </p:nvPr>
        </p:nvSpPr>
        <p:spPr>
          <a:xfrm>
            <a:off x="872903" y="2803907"/>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7" name="Google Shape;267;p47"/>
          <p:cNvSpPr txBox="1"/>
          <p:nvPr>
            <p:ph idx="14" type="subTitle"/>
          </p:nvPr>
        </p:nvSpPr>
        <p:spPr>
          <a:xfrm>
            <a:off x="3442352" y="2803907"/>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8" name="Google Shape;268;p47"/>
          <p:cNvSpPr txBox="1"/>
          <p:nvPr>
            <p:ph idx="15" type="subTitle"/>
          </p:nvPr>
        </p:nvSpPr>
        <p:spPr>
          <a:xfrm>
            <a:off x="6011797" y="2803907"/>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269" name="Google Shape;269;p47"/>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270" name="Google Shape;270;p47"/>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71" name="Shape 271"/>
        <p:cNvGrpSpPr/>
        <p:nvPr/>
      </p:nvGrpSpPr>
      <p:grpSpPr>
        <a:xfrm>
          <a:off x="0" y="0"/>
          <a:ext cx="0" cy="0"/>
          <a:chOff x="0" y="0"/>
          <a:chExt cx="0" cy="0"/>
        </a:xfrm>
      </p:grpSpPr>
      <p:sp>
        <p:nvSpPr>
          <p:cNvPr id="272" name="Google Shape;272;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73" name="Google Shape;273;p48"/>
          <p:cNvSpPr txBox="1"/>
          <p:nvPr>
            <p:ph idx="1" type="subTitle"/>
          </p:nvPr>
        </p:nvSpPr>
        <p:spPr>
          <a:xfrm>
            <a:off x="872903"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4" name="Google Shape;274;p48"/>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5" name="Google Shape;275;p48"/>
          <p:cNvSpPr txBox="1"/>
          <p:nvPr>
            <p:ph idx="3" type="subTitle"/>
          </p:nvPr>
        </p:nvSpPr>
        <p:spPr>
          <a:xfrm>
            <a:off x="2157627" y="3135650"/>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6" name="Google Shape;276;p48"/>
          <p:cNvSpPr txBox="1"/>
          <p:nvPr>
            <p:ph idx="4"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7" name="Google Shape;277;p48"/>
          <p:cNvSpPr txBox="1"/>
          <p:nvPr>
            <p:ph idx="5" type="subTitle"/>
          </p:nvPr>
        </p:nvSpPr>
        <p:spPr>
          <a:xfrm>
            <a:off x="4727074" y="3135650"/>
            <a:ext cx="2259300" cy="87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48"/>
          <p:cNvSpPr txBox="1"/>
          <p:nvPr>
            <p:ph idx="6"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9" name="Google Shape;279;p48"/>
          <p:cNvSpPr txBox="1"/>
          <p:nvPr>
            <p:ph idx="7" type="subTitle"/>
          </p:nvPr>
        </p:nvSpPr>
        <p:spPr>
          <a:xfrm>
            <a:off x="3442350"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80" name="Google Shape;280;p48"/>
          <p:cNvSpPr txBox="1"/>
          <p:nvPr>
            <p:ph idx="8"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81" name="Google Shape;281;p48"/>
          <p:cNvSpPr txBox="1"/>
          <p:nvPr>
            <p:ph idx="9" type="subTitle"/>
          </p:nvPr>
        </p:nvSpPr>
        <p:spPr>
          <a:xfrm>
            <a:off x="2157626" y="2803900"/>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82" name="Google Shape;282;p48"/>
          <p:cNvSpPr txBox="1"/>
          <p:nvPr>
            <p:ph idx="13" type="subTitle"/>
          </p:nvPr>
        </p:nvSpPr>
        <p:spPr>
          <a:xfrm>
            <a:off x="4727074" y="2803900"/>
            <a:ext cx="2259300" cy="37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283" name="Google Shape;283;p4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284" name="Google Shape;284;p48"/>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5" name="Shape 285"/>
        <p:cNvGrpSpPr/>
        <p:nvPr/>
      </p:nvGrpSpPr>
      <p:grpSpPr>
        <a:xfrm>
          <a:off x="0" y="0"/>
          <a:ext cx="0" cy="0"/>
          <a:chOff x="0" y="0"/>
          <a:chExt cx="0" cy="0"/>
        </a:xfrm>
      </p:grpSpPr>
      <p:sp>
        <p:nvSpPr>
          <p:cNvPr id="286" name="Google Shape;286;p49"/>
          <p:cNvSpPr txBox="1"/>
          <p:nvPr>
            <p:ph type="title"/>
          </p:nvPr>
        </p:nvSpPr>
        <p:spPr>
          <a:xfrm>
            <a:off x="3749675" y="659101"/>
            <a:ext cx="4083600" cy="59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5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87" name="Google Shape;287;p49"/>
          <p:cNvSpPr txBox="1"/>
          <p:nvPr>
            <p:ph idx="1" type="subTitle"/>
          </p:nvPr>
        </p:nvSpPr>
        <p:spPr>
          <a:xfrm>
            <a:off x="3749675" y="1307347"/>
            <a:ext cx="4083600" cy="465300"/>
          </a:xfrm>
          <a:prstGeom prst="rect">
            <a:avLst/>
          </a:prstGeom>
          <a:solidFill>
            <a:schemeClr val="dk2"/>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8" name="Google Shape;288;p49"/>
          <p:cNvSpPr txBox="1"/>
          <p:nvPr>
            <p:ph idx="2" type="title"/>
          </p:nvPr>
        </p:nvSpPr>
        <p:spPr>
          <a:xfrm>
            <a:off x="3749675" y="2014975"/>
            <a:ext cx="4083600" cy="59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5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89" name="Google Shape;289;p49"/>
          <p:cNvSpPr txBox="1"/>
          <p:nvPr>
            <p:ph idx="3" type="subTitle"/>
          </p:nvPr>
        </p:nvSpPr>
        <p:spPr>
          <a:xfrm>
            <a:off x="3749675" y="2663222"/>
            <a:ext cx="4083600" cy="465300"/>
          </a:xfrm>
          <a:prstGeom prst="rect">
            <a:avLst/>
          </a:prstGeom>
          <a:solidFill>
            <a:schemeClr val="dk2"/>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0" name="Google Shape;290;p49"/>
          <p:cNvSpPr txBox="1"/>
          <p:nvPr>
            <p:ph idx="4" type="title"/>
          </p:nvPr>
        </p:nvSpPr>
        <p:spPr>
          <a:xfrm>
            <a:off x="3749675" y="3370849"/>
            <a:ext cx="4083600" cy="597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6000"/>
              <a:buNone/>
              <a:defRPr sz="4500"/>
            </a:lvl1pPr>
            <a:lvl2pPr lvl="1" rtl="0" algn="ctr">
              <a:lnSpc>
                <a:spcPct val="100000"/>
              </a:lnSpc>
              <a:spcBef>
                <a:spcPts val="0"/>
              </a:spcBef>
              <a:spcAft>
                <a:spcPts val="0"/>
              </a:spcAft>
              <a:buClr>
                <a:schemeClr val="lt1"/>
              </a:buClr>
              <a:buSzPts val="6000"/>
              <a:buNone/>
              <a:defRPr sz="6000">
                <a:solidFill>
                  <a:schemeClr val="lt1"/>
                </a:solidFill>
              </a:defRPr>
            </a:lvl2pPr>
            <a:lvl3pPr lvl="2" rtl="0" algn="ctr">
              <a:lnSpc>
                <a:spcPct val="100000"/>
              </a:lnSpc>
              <a:spcBef>
                <a:spcPts val="0"/>
              </a:spcBef>
              <a:spcAft>
                <a:spcPts val="0"/>
              </a:spcAft>
              <a:buClr>
                <a:schemeClr val="lt1"/>
              </a:buClr>
              <a:buSzPts val="6000"/>
              <a:buNone/>
              <a:defRPr sz="6000">
                <a:solidFill>
                  <a:schemeClr val="lt1"/>
                </a:solidFill>
              </a:defRPr>
            </a:lvl3pPr>
            <a:lvl4pPr lvl="3" rtl="0" algn="ctr">
              <a:lnSpc>
                <a:spcPct val="100000"/>
              </a:lnSpc>
              <a:spcBef>
                <a:spcPts val="0"/>
              </a:spcBef>
              <a:spcAft>
                <a:spcPts val="0"/>
              </a:spcAft>
              <a:buClr>
                <a:schemeClr val="lt1"/>
              </a:buClr>
              <a:buSzPts val="6000"/>
              <a:buNone/>
              <a:defRPr sz="6000">
                <a:solidFill>
                  <a:schemeClr val="lt1"/>
                </a:solidFill>
              </a:defRPr>
            </a:lvl4pPr>
            <a:lvl5pPr lvl="4" rtl="0" algn="ctr">
              <a:lnSpc>
                <a:spcPct val="100000"/>
              </a:lnSpc>
              <a:spcBef>
                <a:spcPts val="0"/>
              </a:spcBef>
              <a:spcAft>
                <a:spcPts val="0"/>
              </a:spcAft>
              <a:buClr>
                <a:schemeClr val="lt1"/>
              </a:buClr>
              <a:buSzPts val="6000"/>
              <a:buNone/>
              <a:defRPr sz="6000">
                <a:solidFill>
                  <a:schemeClr val="lt1"/>
                </a:solidFill>
              </a:defRPr>
            </a:lvl5pPr>
            <a:lvl6pPr lvl="5" rtl="0" algn="ctr">
              <a:lnSpc>
                <a:spcPct val="100000"/>
              </a:lnSpc>
              <a:spcBef>
                <a:spcPts val="0"/>
              </a:spcBef>
              <a:spcAft>
                <a:spcPts val="0"/>
              </a:spcAft>
              <a:buClr>
                <a:schemeClr val="lt1"/>
              </a:buClr>
              <a:buSzPts val="6000"/>
              <a:buNone/>
              <a:defRPr sz="6000">
                <a:solidFill>
                  <a:schemeClr val="lt1"/>
                </a:solidFill>
              </a:defRPr>
            </a:lvl6pPr>
            <a:lvl7pPr lvl="6" rtl="0" algn="ctr">
              <a:lnSpc>
                <a:spcPct val="100000"/>
              </a:lnSpc>
              <a:spcBef>
                <a:spcPts val="0"/>
              </a:spcBef>
              <a:spcAft>
                <a:spcPts val="0"/>
              </a:spcAft>
              <a:buClr>
                <a:schemeClr val="lt1"/>
              </a:buClr>
              <a:buSzPts val="6000"/>
              <a:buNone/>
              <a:defRPr sz="6000">
                <a:solidFill>
                  <a:schemeClr val="lt1"/>
                </a:solidFill>
              </a:defRPr>
            </a:lvl7pPr>
            <a:lvl8pPr lvl="7" rtl="0" algn="ctr">
              <a:lnSpc>
                <a:spcPct val="100000"/>
              </a:lnSpc>
              <a:spcBef>
                <a:spcPts val="0"/>
              </a:spcBef>
              <a:spcAft>
                <a:spcPts val="0"/>
              </a:spcAft>
              <a:buClr>
                <a:schemeClr val="lt1"/>
              </a:buClr>
              <a:buSzPts val="6000"/>
              <a:buNone/>
              <a:defRPr sz="6000">
                <a:solidFill>
                  <a:schemeClr val="lt1"/>
                </a:solidFill>
              </a:defRPr>
            </a:lvl8pPr>
            <a:lvl9pPr lvl="8" rtl="0" algn="ctr">
              <a:lnSpc>
                <a:spcPct val="100000"/>
              </a:lnSpc>
              <a:spcBef>
                <a:spcPts val="0"/>
              </a:spcBef>
              <a:spcAft>
                <a:spcPts val="0"/>
              </a:spcAft>
              <a:buClr>
                <a:schemeClr val="lt1"/>
              </a:buClr>
              <a:buSzPts val="6000"/>
              <a:buNone/>
              <a:defRPr sz="6000">
                <a:solidFill>
                  <a:schemeClr val="lt1"/>
                </a:solidFill>
              </a:defRPr>
            </a:lvl9pPr>
          </a:lstStyle>
          <a:p/>
        </p:txBody>
      </p:sp>
      <p:sp>
        <p:nvSpPr>
          <p:cNvPr id="291" name="Google Shape;291;p49"/>
          <p:cNvSpPr txBox="1"/>
          <p:nvPr>
            <p:ph idx="5" type="subTitle"/>
          </p:nvPr>
        </p:nvSpPr>
        <p:spPr>
          <a:xfrm>
            <a:off x="3749675" y="4019096"/>
            <a:ext cx="4083600" cy="465300"/>
          </a:xfrm>
          <a:prstGeom prst="rect">
            <a:avLst/>
          </a:prstGeom>
          <a:solidFill>
            <a:schemeClr val="dk2"/>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92" name="Shape 292"/>
        <p:cNvGrpSpPr/>
        <p:nvPr/>
      </p:nvGrpSpPr>
      <p:grpSpPr>
        <a:xfrm>
          <a:off x="0" y="0"/>
          <a:ext cx="0" cy="0"/>
          <a:chOff x="0" y="0"/>
          <a:chExt cx="0" cy="0"/>
        </a:xfrm>
      </p:grpSpPr>
      <p:sp>
        <p:nvSpPr>
          <p:cNvPr id="293" name="Google Shape;293;p50"/>
          <p:cNvSpPr txBox="1"/>
          <p:nvPr>
            <p:ph type="title"/>
          </p:nvPr>
        </p:nvSpPr>
        <p:spPr>
          <a:xfrm>
            <a:off x="2347938" y="677525"/>
            <a:ext cx="4448100" cy="1058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7200"/>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94" name="Google Shape;294;p50"/>
          <p:cNvSpPr txBox="1"/>
          <p:nvPr>
            <p:ph idx="1" type="subTitle"/>
          </p:nvPr>
        </p:nvSpPr>
        <p:spPr>
          <a:xfrm>
            <a:off x="2347900" y="1841450"/>
            <a:ext cx="4448100" cy="105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5" name="Google Shape;295;p5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CREDITS:</a:t>
            </a:r>
            <a:r>
              <a:rPr b="0" i="0" lang="en" sz="1000" u="none" cap="none" strike="noStrike">
                <a:solidFill>
                  <a:schemeClr val="dk1"/>
                </a:solidFill>
                <a:latin typeface="Archivo"/>
                <a:ea typeface="Archivo"/>
                <a:cs typeface="Archivo"/>
                <a:sym typeface="Archivo"/>
              </a:rPr>
              <a:t> This presentation template was created by </a:t>
            </a:r>
            <a:r>
              <a:rPr b="1" i="0" lang="en" sz="1000" u="sng" cap="none" strike="noStrike">
                <a:solidFill>
                  <a:schemeClr val="dk1"/>
                </a:solidFill>
                <a:latin typeface="Archivo"/>
                <a:ea typeface="Archivo"/>
                <a:cs typeface="Archivo"/>
                <a:sym typeface="Archivo"/>
                <a:hlinkClick r:id="rId2">
                  <a:extLst>
                    <a:ext uri="{A12FA001-AC4F-418D-AE19-62706E023703}">
                      <ahyp:hlinkClr val="tx"/>
                    </a:ext>
                  </a:extLst>
                </a:hlinkClick>
              </a:rPr>
              <a:t>Slidesgo</a:t>
            </a:r>
            <a:r>
              <a:rPr b="0" i="0" lang="en" sz="1000" u="none" cap="none" strike="noStrike">
                <a:solidFill>
                  <a:schemeClr val="dk1"/>
                </a:solidFill>
                <a:latin typeface="Archivo"/>
                <a:ea typeface="Archivo"/>
                <a:cs typeface="Archivo"/>
                <a:sym typeface="Archivo"/>
              </a:rPr>
              <a:t>, and includes icons by </a:t>
            </a:r>
            <a:r>
              <a:rPr b="1" i="0" lang="en" sz="1000" u="sng" cap="none" strike="noStrike">
                <a:solidFill>
                  <a:schemeClr val="dk1"/>
                </a:solidFill>
                <a:latin typeface="Archivo"/>
                <a:ea typeface="Archivo"/>
                <a:cs typeface="Archivo"/>
                <a:sym typeface="Archivo"/>
                <a:hlinkClick r:id="rId3">
                  <a:extLst>
                    <a:ext uri="{A12FA001-AC4F-418D-AE19-62706E023703}">
                      <ahyp:hlinkClr val="tx"/>
                    </a:ext>
                  </a:extLst>
                </a:hlinkClick>
              </a:rPr>
              <a:t>Flaticon</a:t>
            </a:r>
            <a:r>
              <a:rPr b="0" i="0" lang="en" sz="1000" u="none" cap="none" strike="noStrike">
                <a:solidFill>
                  <a:schemeClr val="dk1"/>
                </a:solidFill>
                <a:latin typeface="Archivo"/>
                <a:ea typeface="Archivo"/>
                <a:cs typeface="Archivo"/>
                <a:sym typeface="Archivo"/>
              </a:rPr>
              <a:t>, and infographics &amp; images by </a:t>
            </a:r>
            <a:r>
              <a:rPr b="1" i="0" lang="en" sz="1000" u="sng" cap="none" strike="noStrike">
                <a:solidFill>
                  <a:schemeClr val="dk1"/>
                </a:solidFill>
                <a:latin typeface="Archivo"/>
                <a:ea typeface="Archivo"/>
                <a:cs typeface="Archivo"/>
                <a:sym typeface="Archivo"/>
                <a:hlinkClick r:id="rId4">
                  <a:extLst>
                    <a:ext uri="{A12FA001-AC4F-418D-AE19-62706E023703}">
                      <ahyp:hlinkClr val="tx"/>
                    </a:ext>
                  </a:extLst>
                </a:hlinkClick>
              </a:rPr>
              <a:t>Freepik</a:t>
            </a:r>
            <a:r>
              <a:rPr b="0" i="0" lang="en" sz="1000" u="sng" cap="none" strike="noStrike">
                <a:solidFill>
                  <a:schemeClr val="dk1"/>
                </a:solidFill>
                <a:latin typeface="Archivo"/>
                <a:ea typeface="Archivo"/>
                <a:cs typeface="Archivo"/>
                <a:sym typeface="Archivo"/>
              </a:rPr>
              <a:t> </a:t>
            </a:r>
            <a:endParaRPr b="1" i="0" sz="1000" u="sng" cap="none" strike="noStrike">
              <a:solidFill>
                <a:schemeClr val="dk1"/>
              </a:solidFill>
              <a:latin typeface="Archivo"/>
              <a:ea typeface="Archivo"/>
              <a:cs typeface="Archivo"/>
              <a:sym typeface="Archivo"/>
            </a:endParaRPr>
          </a:p>
        </p:txBody>
      </p:sp>
      <p:pic>
        <p:nvPicPr>
          <p:cNvPr id="296" name="Google Shape;296;p50"/>
          <p:cNvPicPr preferRelativeResize="0"/>
          <p:nvPr/>
        </p:nvPicPr>
        <p:blipFill rotWithShape="1">
          <a:blip r:embed="rId5">
            <a:alphaModFix/>
          </a:blip>
          <a:srcRect b="45416" l="0" r="0" t="10127"/>
          <a:stretch/>
        </p:blipFill>
        <p:spPr>
          <a:xfrm rot="5400000">
            <a:off x="5492132" y="1594201"/>
            <a:ext cx="5380101" cy="1955100"/>
          </a:xfrm>
          <a:prstGeom prst="rect">
            <a:avLst/>
          </a:prstGeom>
          <a:noFill/>
          <a:ln>
            <a:noFill/>
          </a:ln>
        </p:spPr>
      </p:pic>
      <p:pic>
        <p:nvPicPr>
          <p:cNvPr id="297" name="Google Shape;297;p50"/>
          <p:cNvPicPr preferRelativeResize="0"/>
          <p:nvPr/>
        </p:nvPicPr>
        <p:blipFill rotWithShape="1">
          <a:blip r:embed="rId5">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 name="Google Shape;31;p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32" name="Google Shape;32;p6"/>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txBox="1"/>
          <p:nvPr>
            <p:ph idx="1" type="subTitle"/>
          </p:nvPr>
        </p:nvSpPr>
        <p:spPr>
          <a:xfrm>
            <a:off x="720000" y="1700300"/>
            <a:ext cx="4294800" cy="1910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6" name="Google Shape;36;p7"/>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39" name="Google Shape;39;p8"/>
          <p:cNvPicPr preferRelativeResize="0"/>
          <p:nvPr/>
        </p:nvPicPr>
        <p:blipFill rotWithShape="1">
          <a:blip r:embed="rId2">
            <a:alphaModFix/>
          </a:blip>
          <a:srcRect b="0" l="39171" r="5368" t="0"/>
          <a:stretch/>
        </p:blipFill>
        <p:spPr>
          <a:xfrm flipH="1" rot="10800000">
            <a:off x="7670188" y="0"/>
            <a:ext cx="3005225" cy="5143499"/>
          </a:xfrm>
          <a:prstGeom prst="rect">
            <a:avLst/>
          </a:prstGeom>
          <a:noFill/>
          <a:ln>
            <a:noFill/>
          </a:ln>
        </p:spPr>
      </p:pic>
      <p:pic>
        <p:nvPicPr>
          <p:cNvPr id="40" name="Google Shape;40;p8"/>
          <p:cNvPicPr preferRelativeResize="0"/>
          <p:nvPr/>
        </p:nvPicPr>
        <p:blipFill rotWithShape="1">
          <a:blip r:embed="rId2">
            <a:alphaModFix/>
          </a:blip>
          <a:srcRect b="0" l="39171" r="5368" t="0"/>
          <a:stretch/>
        </p:blipFill>
        <p:spPr>
          <a:xfrm flipH="1">
            <a:off x="-1531412" y="0"/>
            <a:ext cx="3005225"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135550" y="1208313"/>
            <a:ext cx="4872900" cy="16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01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9"/>
          <p:cNvSpPr txBox="1"/>
          <p:nvPr>
            <p:ph idx="1" type="subTitle"/>
          </p:nvPr>
        </p:nvSpPr>
        <p:spPr>
          <a:xfrm>
            <a:off x="2135550" y="3264088"/>
            <a:ext cx="4872900" cy="6711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20000" y="4014450"/>
            <a:ext cx="7704000" cy="572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9" name="Shape 189"/>
        <p:cNvGrpSpPr/>
        <p:nvPr/>
      </p:nvGrpSpPr>
      <p:grpSpPr>
        <a:xfrm>
          <a:off x="0" y="0"/>
          <a:ext cx="0" cy="0"/>
          <a:chOff x="0" y="0"/>
          <a:chExt cx="0" cy="0"/>
        </a:xfrm>
      </p:grpSpPr>
      <p:sp>
        <p:nvSpPr>
          <p:cNvPr id="190" name="Google Shape;190;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Poppins"/>
              <a:buNone/>
              <a:defRPr b="1" i="0" sz="30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9pPr>
          </a:lstStyle>
          <a:p/>
        </p:txBody>
      </p:sp>
      <p:sp>
        <p:nvSpPr>
          <p:cNvPr id="191" name="Google Shape;191;p3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1pPr>
            <a:lvl2pPr indent="-304800" lvl="1" marL="914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2pPr>
            <a:lvl3pPr indent="-304800" lvl="2" marL="1371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3pPr>
            <a:lvl4pPr indent="-304800" lvl="3" marL="1828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4pPr>
            <a:lvl5pPr indent="-304800" lvl="4" marL="22860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5pPr>
            <a:lvl6pPr indent="-304800" lvl="5" marL="2743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6pPr>
            <a:lvl7pPr indent="-304800" lvl="6" marL="3200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7pPr>
            <a:lvl8pPr indent="-304800" lvl="7" marL="3657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8pPr>
            <a:lvl9pPr indent="-304800" lvl="8" marL="4114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s://www.selenium.dev/documentation/webdriver/browsers/" TargetMode="External"/><Relationship Id="rId4" Type="http://schemas.openxmlformats.org/officeDocument/2006/relationships/hyperlink" Target="https://www.selenium.dev/documentation/webdriver/browsers/" TargetMode="External"/><Relationship Id="rId9" Type="http://schemas.openxmlformats.org/officeDocument/2006/relationships/hyperlink" Target="https://www.selenium.dev/documentation/webdriver/bidirectional/" TargetMode="External"/><Relationship Id="rId5" Type="http://schemas.openxmlformats.org/officeDocument/2006/relationships/hyperlink" Target="https://selenium.dev/documentation/webdriver/getting_started/install_library/" TargetMode="External"/><Relationship Id="rId6" Type="http://schemas.openxmlformats.org/officeDocument/2006/relationships/hyperlink" Target="https://selenium.dev/documentation/webdriver/getting_started/install_library/" TargetMode="External"/><Relationship Id="rId7" Type="http://schemas.openxmlformats.org/officeDocument/2006/relationships/hyperlink" Target="https://www.lambdatest.com/blog/why-selenium-grid-is-ideal-for-automated-browser-testing" TargetMode="External"/><Relationship Id="rId8" Type="http://schemas.openxmlformats.org/officeDocument/2006/relationships/hyperlink" Target="https://www.lambdatest.com/blog/why-selenium-grid-is-ideal-for-automated-browser-testing" TargetMode="External"/><Relationship Id="rId10"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hyperlink" Target="https://aws.amazon.com/ec2/pricing/" TargetMode="External"/><Relationship Id="rId4" Type="http://schemas.openxmlformats.org/officeDocument/2006/relationships/hyperlink" Target="https://aws.amazon.com/ec2/pricin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5.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hyperlink" Target="https://browserstack.com/guide/cypress-vs-selenium" TargetMode="External"/><Relationship Id="rId6" Type="http://schemas.openxmlformats.org/officeDocument/2006/relationships/hyperlink" Target="https://www.lambdatest.com/blog/why-selenium-grid-is-ideal-for-automated-browser-testing" TargetMode="External"/><Relationship Id="rId7" Type="http://schemas.openxmlformats.org/officeDocument/2006/relationships/hyperlink" Target="https://www.lambdatest.com/blog/why-selenium-grid-is-ideal-for-automated-browser-test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elenide.org/documentation/selenide-vs-selenium.html" TargetMode="External"/><Relationship Id="rId4" Type="http://schemas.openxmlformats.org/officeDocument/2006/relationships/hyperlink" Target="https://www.lambdatest.com/blog/cypress-vs-selenium-comparison/" TargetMode="External"/><Relationship Id="rId9" Type="http://schemas.openxmlformats.org/officeDocument/2006/relationships/image" Target="../media/image18.png"/><Relationship Id="rId5" Type="http://schemas.openxmlformats.org/officeDocument/2006/relationships/hyperlink" Target="https://www.lambdatest.com/selenium" TargetMode="External"/><Relationship Id="rId6" Type="http://schemas.openxmlformats.org/officeDocument/2006/relationships/hyperlink" Target="https://selenide.org/documentation/selenide-vs-selenium.html" TargetMode="External"/><Relationship Id="rId7" Type="http://schemas.openxmlformats.org/officeDocument/2006/relationships/hyperlink" Target="https://docs.cypress.io/guides/references/trade-offs" TargetMode="External"/><Relationship Id="rId8" Type="http://schemas.openxmlformats.org/officeDocument/2006/relationships/hyperlink" Target="https://www.lambdatest.com/blog/cypress-vs-selenium-comparison/" TargetMode="External"/><Relationship Id="rId11" Type="http://schemas.openxmlformats.org/officeDocument/2006/relationships/image" Target="../media/image38.png"/><Relationship Id="rId10"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selenide.org/" TargetMode="External"/><Relationship Id="rId4" Type="http://schemas.openxmlformats.org/officeDocument/2006/relationships/hyperlink" Target="https://www.cybersuccess.biz/selenide-vs-selenium/" TargetMode="External"/><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saucelabs.com/resources/blog/a-brief-history-of-the-selenium-testing-framework" TargetMode="External"/><Relationship Id="rId4" Type="http://schemas.openxmlformats.org/officeDocument/2006/relationships/hyperlink" Target="https://selenium.dev/documentation/about/copyright/#license" TargetMode="External"/><Relationship Id="rId5" Type="http://schemas.openxmlformats.org/officeDocument/2006/relationships/hyperlink" Target="https://github.com/SeleniumHQ/selenium" TargetMode="External"/><Relationship Id="rId6" Type="http://schemas.openxmlformats.org/officeDocument/2006/relationships/hyperlink" Target="https://www.selenium.dev/documentation/webdriver/browsers/" TargetMode="External"/><Relationship Id="rId7" Type="http://schemas.openxmlformats.org/officeDocument/2006/relationships/hyperlink" Target="https://www.selenium.dev/documentation/webdriver/brows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42.jpg"/><Relationship Id="rId6" Type="http://schemas.openxmlformats.org/officeDocument/2006/relationships/image" Target="../media/image10.jpg"/><Relationship Id="rId7" Type="http://schemas.openxmlformats.org/officeDocument/2006/relationships/image" Target="../media/image55.png"/><Relationship Id="rId8" Type="http://schemas.openxmlformats.org/officeDocument/2006/relationships/image" Target="../media/image5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hyperlink" Target="https://browserstack.wpengine.com/guide/best-practices-in-selenium-automation/" TargetMode="External"/><Relationship Id="rId4" Type="http://schemas.openxmlformats.org/officeDocument/2006/relationships/hyperlink" Target="https://www.lambdatest.com/blog/selenium-best-practices-for-web-testing/" TargetMode="External"/><Relationship Id="rId5" Type="http://schemas.openxmlformats.org/officeDocument/2006/relationships/hyperlink" Target="https://folio3.com/blog/risks-and-challenges-in-ui-automation-with-selenium/" TargetMode="External"/><Relationship Id="rId6" Type="http://schemas.openxmlformats.org/officeDocument/2006/relationships/hyperlink" Target="https://www.browserstack.com/cloud-selenium-gr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hyperlink" Target="https://www.softwaretestingmagazine.com/knowledge/top-5-mistakes-in-automated-test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hyperlink" Target="https://www.linkedin.com/advice/1/how-can-encryption-used-prevent-data-breach-b8xgf" TargetMode="External"/><Relationship Id="rId4" Type="http://schemas.openxmlformats.org/officeDocument/2006/relationships/hyperlink" Target="https://admin01.prod.blogs.cis.ibm.net/blog/5-ways-attack-surface-management-helps-mitigate-risks-data-breaches/" TargetMode="External"/><Relationship Id="rId5" Type="http://schemas.openxmlformats.org/officeDocument/2006/relationships/hyperlink" Target="https://preyproject.com/blog/how-to-prevent-data-breaches-5-essential-tip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hyperlink" Target="https://www.google.com/chrome/" TargetMode="External"/><Relationship Id="rId9" Type="http://schemas.openxmlformats.org/officeDocument/2006/relationships/hyperlink" Target="https://medium.com/@noel.B/how-to-write-effective-test-cases-bug-reports-with-jira-and-bugzilla-58e222d4b099" TargetMode="External"/><Relationship Id="rId5" Type="http://schemas.openxmlformats.org/officeDocument/2006/relationships/hyperlink" Target="https://microsoft.com/en-us/edge" TargetMode="External"/><Relationship Id="rId6" Type="http://schemas.openxmlformats.org/officeDocument/2006/relationships/hyperlink" Target="https://mozilla.org/en-US/firefox/new/" TargetMode="External"/><Relationship Id="rId7" Type="http://schemas.openxmlformats.org/officeDocument/2006/relationships/hyperlink" Target="https://www.atlassian.com/software/confluence/automation" TargetMode="External"/><Relationship Id="rId8" Type="http://schemas.openxmlformats.org/officeDocument/2006/relationships/hyperlink" Target="https://docs.gitlab.com/ee/ci/environmen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hyperlink" Target="https://www.google.com/chrome/" TargetMode="External"/><Relationship Id="rId5" Type="http://schemas.openxmlformats.org/officeDocument/2006/relationships/hyperlink" Target="https://microsoft.com/en-us/edge" TargetMode="External"/><Relationship Id="rId6" Type="http://schemas.openxmlformats.org/officeDocument/2006/relationships/hyperlink" Target="https://mozilla.org/en-US/firefox/n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hyperlink" Target="https://www.google.com/chrome/" TargetMode="External"/><Relationship Id="rId5" Type="http://schemas.openxmlformats.org/officeDocument/2006/relationships/hyperlink" Target="https://microsoft.com/en-us/edge" TargetMode="External"/><Relationship Id="rId6" Type="http://schemas.openxmlformats.org/officeDocument/2006/relationships/hyperlink" Target="https://mozilla.org/en-US/firefox/ne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s://jenkins.io/" TargetMode="External"/><Relationship Id="rId4" Type="http://schemas.openxmlformats.org/officeDocument/2006/relationships/hyperlink" Target="https://microsoft.com/en-us/edge" TargetMode="External"/><Relationship Id="rId5" Type="http://schemas.openxmlformats.org/officeDocument/2006/relationships/hyperlink" Target="https://mozilla.org/en-US/firefox/new/" TargetMode="External"/><Relationship Id="rId6" Type="http://schemas.openxmlformats.org/officeDocument/2006/relationships/hyperlink" Target="https://www.google.com/chrome/" TargetMode="External"/><Relationship Id="rId7"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www.atlassian.com/software/jira/service-management/product-guide/tips-and-tricks/chat" TargetMode="External"/><Relationship Id="rId4" Type="http://schemas.openxmlformats.org/officeDocument/2006/relationships/hyperlink" Target="https://browserstack.wpengine.com/guide/jenkins-selenium/" TargetMode="External"/><Relationship Id="rId5" Type="http://schemas.openxmlformats.org/officeDocument/2006/relationships/hyperlink" Target="https://plugins.jenkins.io/juni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s://www.mabl.com/blog/benefits-challenges-pair-programming-and-testing" TargetMode="External"/><Relationship Id="rId4" Type="http://schemas.openxmlformats.org/officeDocument/2006/relationships/hyperlink" Target="https://appfire.com/resources/blog/how-to-visualize-jira-data-in-power-bi-tableau" TargetMode="External"/><Relationship Id="rId5" Type="http://schemas.openxmlformats.org/officeDocument/2006/relationships/hyperlink" Target="https://www.wiz.io/academy/azure-security-vs-aws-security" TargetMode="External"/><Relationship Id="rId6" Type="http://schemas.openxmlformats.org/officeDocument/2006/relationships/hyperlink" Target="https://www.bigpanda.io/blog/what-is-servicenow-incident-managemen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hyperlink" Target="https://learn.microsoft.com/en-us/dotnet/standard/assembly/version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4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CyberSIEM</a:t>
            </a:r>
            <a:r>
              <a:rPr lang="en"/>
              <a:t> </a:t>
            </a:r>
            <a:r>
              <a:rPr lang="en" sz="3400">
                <a:solidFill>
                  <a:schemeClr val="accent1"/>
                </a:solidFill>
              </a:rPr>
              <a:t>PROJECT FINAL REPORT</a:t>
            </a:r>
            <a:endParaRPr sz="3400">
              <a:solidFill>
                <a:schemeClr val="accent1"/>
              </a:solidFill>
            </a:endParaRPr>
          </a:p>
        </p:txBody>
      </p:sp>
      <p:sp>
        <p:nvSpPr>
          <p:cNvPr id="303" name="Google Shape;303;p51"/>
          <p:cNvSpPr txBox="1"/>
          <p:nvPr>
            <p:ph idx="1" type="subTitle"/>
          </p:nvPr>
        </p:nvSpPr>
        <p:spPr>
          <a:xfrm>
            <a:off x="911150" y="3243063"/>
            <a:ext cx="4528800" cy="4758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t>Team Nirvana: Aishwarya </a:t>
            </a:r>
            <a:r>
              <a:rPr lang="en" sz="1200"/>
              <a:t>Lakshmi</a:t>
            </a:r>
            <a:r>
              <a:rPr lang="en" sz="1200"/>
              <a:t> Keshava, </a:t>
            </a:r>
            <a:r>
              <a:rPr lang="en" sz="1200"/>
              <a:t>Jintao Lin, Katrina Ying, </a:t>
            </a:r>
            <a:r>
              <a:rPr lang="en" sz="1200"/>
              <a:t>Louie Labellarte, </a:t>
            </a:r>
            <a:r>
              <a:rPr lang="en" sz="1200"/>
              <a:t>Pauline Chen, </a:t>
            </a:r>
            <a:r>
              <a:rPr lang="en" sz="1200"/>
              <a:t>Zander Gong</a:t>
            </a:r>
            <a:endParaRPr/>
          </a:p>
        </p:txBody>
      </p:sp>
      <p:pic>
        <p:nvPicPr>
          <p:cNvPr id="304" name="Google Shape;304;p51"/>
          <p:cNvPicPr preferRelativeResize="0"/>
          <p:nvPr/>
        </p:nvPicPr>
        <p:blipFill rotWithShape="1">
          <a:blip r:embed="rId3">
            <a:alphaModFix/>
          </a:blip>
          <a:srcRect b="0" l="39171" r="5368" t="0"/>
          <a:stretch/>
        </p:blipFill>
        <p:spPr>
          <a:xfrm>
            <a:off x="6153199" y="0"/>
            <a:ext cx="3005225" cy="5143499"/>
          </a:xfrm>
          <a:prstGeom prst="rect">
            <a:avLst/>
          </a:prstGeom>
          <a:noFill/>
          <a:ln>
            <a:noFill/>
          </a:ln>
        </p:spPr>
      </p:pic>
      <p:sp>
        <p:nvSpPr>
          <p:cNvPr id="305" name="Google Shape;305;p51"/>
          <p:cNvSpPr/>
          <p:nvPr/>
        </p:nvSpPr>
        <p:spPr>
          <a:xfrm rot="10800000">
            <a:off x="6153199"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1"/>
          <p:cNvSpPr txBox="1"/>
          <p:nvPr/>
        </p:nvSpPr>
        <p:spPr>
          <a:xfrm>
            <a:off x="8638200" y="49098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0"/>
          <p:cNvSpPr txBox="1"/>
          <p:nvPr/>
        </p:nvSpPr>
        <p:spPr>
          <a:xfrm>
            <a:off x="57575" y="4289950"/>
            <a:ext cx="8653200" cy="50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latin typeface="Archivo"/>
                <a:ea typeface="Archivo"/>
                <a:cs typeface="Archivo"/>
                <a:sym typeface="Archivo"/>
              </a:rPr>
              <a:t>[1]Selenium Documentation, Supported Browsers v4.0(2022),</a:t>
            </a:r>
            <a:r>
              <a:rPr lang="en" sz="800">
                <a:uFill>
                  <a:noFill/>
                </a:uFill>
                <a:latin typeface="Archivo"/>
                <a:ea typeface="Archivo"/>
                <a:cs typeface="Archivo"/>
                <a:sym typeface="Archivo"/>
                <a:hlinkClick r:id="rId3"/>
              </a:rPr>
              <a:t> </a:t>
            </a:r>
            <a:r>
              <a:rPr lang="en" sz="800" u="sng">
                <a:solidFill>
                  <a:schemeClr val="hlink"/>
                </a:solidFill>
                <a:latin typeface="Archivo"/>
                <a:ea typeface="Archivo"/>
                <a:cs typeface="Archivo"/>
                <a:sym typeface="Archivo"/>
                <a:hlinkClick r:id="rId4"/>
              </a:rPr>
              <a:t>https://selenium.dev/documentation/webdriver/browsers/</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[2]Selenium Documentation, Installing Libraries v4.0(2023),</a:t>
            </a:r>
            <a:r>
              <a:rPr lang="en" sz="800">
                <a:uFill>
                  <a:noFill/>
                </a:uFill>
                <a:latin typeface="Archivo"/>
                <a:ea typeface="Archivo"/>
                <a:cs typeface="Archivo"/>
                <a:sym typeface="Archivo"/>
                <a:hlinkClick r:id="rId5"/>
              </a:rPr>
              <a:t> </a:t>
            </a:r>
            <a:r>
              <a:rPr lang="en" sz="800" u="sng">
                <a:solidFill>
                  <a:schemeClr val="hlink"/>
                </a:solidFill>
                <a:latin typeface="Archivo"/>
                <a:ea typeface="Archivo"/>
                <a:cs typeface="Archivo"/>
                <a:sym typeface="Archivo"/>
                <a:hlinkClick r:id="rId6"/>
              </a:rPr>
              <a:t>https://selenium.dev/documentation/webdriver/getting_started/install_library/</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[3] Himanshu Sheth, Selenium Tutorial and its Advantages, April, 2024,</a:t>
            </a:r>
            <a:r>
              <a:rPr lang="en" sz="800">
                <a:uFill>
                  <a:noFill/>
                </a:uFill>
                <a:latin typeface="Archivo"/>
                <a:ea typeface="Archivo"/>
                <a:cs typeface="Archivo"/>
                <a:sym typeface="Archivo"/>
                <a:hlinkClick r:id="rId7"/>
              </a:rPr>
              <a:t> </a:t>
            </a:r>
            <a:r>
              <a:rPr lang="en" sz="800" u="sng">
                <a:solidFill>
                  <a:schemeClr val="hlink"/>
                </a:solidFill>
                <a:latin typeface="Archivo"/>
                <a:ea typeface="Archivo"/>
                <a:cs typeface="Archivo"/>
                <a:sym typeface="Archivo"/>
                <a:hlinkClick r:id="rId8"/>
              </a:rPr>
              <a:t>https:/.lambdatest.com/blog/why-selenium</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[4]Selenium Documentation ,Bi Directional Functionality v4.0(2023),</a:t>
            </a:r>
            <a:r>
              <a:rPr lang="en" sz="800" u="sng">
                <a:solidFill>
                  <a:schemeClr val="hlink"/>
                </a:solidFill>
                <a:latin typeface="Archivo"/>
                <a:ea typeface="Archivo"/>
                <a:cs typeface="Archivo"/>
                <a:sym typeface="Archivo"/>
                <a:hlinkClick r:id="rId9"/>
              </a:rPr>
              <a:t>https://selenium.dev/documentation/webdriver/bidirectional/</a:t>
            </a:r>
            <a:endParaRPr sz="800" u="sng">
              <a:solidFill>
                <a:schemeClr val="hlink"/>
              </a:solidFill>
              <a:latin typeface="Archivo"/>
              <a:ea typeface="Archivo"/>
              <a:cs typeface="Archivo"/>
              <a:sym typeface="Archivo"/>
            </a:endParaRPr>
          </a:p>
        </p:txBody>
      </p:sp>
      <p:pic>
        <p:nvPicPr>
          <p:cNvPr id="430" name="Google Shape;430;p60"/>
          <p:cNvPicPr preferRelativeResize="0"/>
          <p:nvPr/>
        </p:nvPicPr>
        <p:blipFill>
          <a:blip r:embed="rId10">
            <a:alphaModFix/>
          </a:blip>
          <a:stretch>
            <a:fillRect/>
          </a:stretch>
        </p:blipFill>
        <p:spPr>
          <a:xfrm>
            <a:off x="152400" y="152400"/>
            <a:ext cx="8558375" cy="4137549"/>
          </a:xfrm>
          <a:prstGeom prst="rect">
            <a:avLst/>
          </a:prstGeom>
          <a:noFill/>
          <a:ln>
            <a:noFill/>
          </a:ln>
        </p:spPr>
      </p:pic>
      <p:sp>
        <p:nvSpPr>
          <p:cNvPr id="431" name="Google Shape;431;p60"/>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a:t>
            </a:r>
            <a:r>
              <a:rPr lang="en"/>
              <a:t>Planning</a:t>
            </a:r>
            <a:endParaRPr/>
          </a:p>
        </p:txBody>
      </p:sp>
      <p:sp>
        <p:nvSpPr>
          <p:cNvPr id="1669" name="Google Shape;1669;p150"/>
          <p:cNvSpPr txBox="1"/>
          <p:nvPr>
            <p:ph idx="1" type="subTitle"/>
          </p:nvPr>
        </p:nvSpPr>
        <p:spPr>
          <a:xfrm>
            <a:off x="720000" y="1578000"/>
            <a:ext cx="2305500" cy="484800"/>
          </a:xfrm>
          <a:prstGeom prst="rect">
            <a:avLst/>
          </a:prstGeom>
          <a:solidFill>
            <a:srgbClr val="21A88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User Story</a:t>
            </a:r>
            <a:endParaRPr sz="1500"/>
          </a:p>
        </p:txBody>
      </p:sp>
      <p:sp>
        <p:nvSpPr>
          <p:cNvPr id="1670" name="Google Shape;1670;p150"/>
          <p:cNvSpPr txBox="1"/>
          <p:nvPr>
            <p:ph idx="8" type="subTitle"/>
          </p:nvPr>
        </p:nvSpPr>
        <p:spPr>
          <a:xfrm>
            <a:off x="3419271" y="1578012"/>
            <a:ext cx="2305500" cy="484800"/>
          </a:xfrm>
          <a:prstGeom prst="rect">
            <a:avLst/>
          </a:prstGeom>
          <a:solidFill>
            <a:srgbClr val="34AC7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Relative Sizing</a:t>
            </a:r>
            <a:endParaRPr sz="1500"/>
          </a:p>
        </p:txBody>
      </p:sp>
      <p:sp>
        <p:nvSpPr>
          <p:cNvPr id="1671" name="Google Shape;1671;p150"/>
          <p:cNvSpPr txBox="1"/>
          <p:nvPr>
            <p:ph idx="9" type="subTitle"/>
          </p:nvPr>
        </p:nvSpPr>
        <p:spPr>
          <a:xfrm>
            <a:off x="6045600" y="1578000"/>
            <a:ext cx="2476800" cy="484800"/>
          </a:xfrm>
          <a:prstGeom prst="rect">
            <a:avLst/>
          </a:prstGeom>
          <a:solidFill>
            <a:srgbClr val="3FAF6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Task </a:t>
            </a:r>
            <a:r>
              <a:rPr lang="en" sz="1500"/>
              <a:t>Assignment</a:t>
            </a:r>
            <a:endParaRPr sz="1500"/>
          </a:p>
        </p:txBody>
      </p:sp>
      <p:sp>
        <p:nvSpPr>
          <p:cNvPr id="1672" name="Google Shape;1672;p150"/>
          <p:cNvSpPr txBox="1"/>
          <p:nvPr>
            <p:ph idx="13" type="subTitle"/>
          </p:nvPr>
        </p:nvSpPr>
        <p:spPr>
          <a:xfrm>
            <a:off x="720000" y="3009650"/>
            <a:ext cx="2305500" cy="484800"/>
          </a:xfrm>
          <a:prstGeom prst="rect">
            <a:avLst/>
          </a:prstGeom>
          <a:solidFill>
            <a:srgbClr val="56B354"/>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Daily Scrum</a:t>
            </a:r>
            <a:endParaRPr sz="1500"/>
          </a:p>
        </p:txBody>
      </p:sp>
      <p:sp>
        <p:nvSpPr>
          <p:cNvPr id="1673" name="Google Shape;1673;p150"/>
          <p:cNvSpPr txBox="1"/>
          <p:nvPr>
            <p:ph idx="14" type="subTitle"/>
          </p:nvPr>
        </p:nvSpPr>
        <p:spPr>
          <a:xfrm>
            <a:off x="3419271" y="3009650"/>
            <a:ext cx="2305500" cy="484800"/>
          </a:xfrm>
          <a:prstGeom prst="rect">
            <a:avLst/>
          </a:prstGeom>
          <a:solidFill>
            <a:srgbClr val="77BA39"/>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Burndown </a:t>
            </a:r>
            <a:endParaRPr sz="1500"/>
          </a:p>
        </p:txBody>
      </p:sp>
      <p:sp>
        <p:nvSpPr>
          <p:cNvPr id="1674" name="Google Shape;1674;p150"/>
          <p:cNvSpPr txBox="1"/>
          <p:nvPr>
            <p:ph idx="15" type="subTitle"/>
          </p:nvPr>
        </p:nvSpPr>
        <p:spPr>
          <a:xfrm>
            <a:off x="6118549" y="3009650"/>
            <a:ext cx="2305500" cy="484800"/>
          </a:xfrm>
          <a:prstGeom prst="rect">
            <a:avLst/>
          </a:prstGeom>
          <a:solidFill>
            <a:srgbClr val="8BC34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Review &amp; Retrospective</a:t>
            </a:r>
            <a:endParaRPr sz="1500"/>
          </a:p>
        </p:txBody>
      </p:sp>
      <p:sp>
        <p:nvSpPr>
          <p:cNvPr id="1675" name="Google Shape;1675;p150"/>
          <p:cNvSpPr txBox="1"/>
          <p:nvPr/>
        </p:nvSpPr>
        <p:spPr>
          <a:xfrm>
            <a:off x="720000" y="2104875"/>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User stories are created based on different </a:t>
            </a:r>
            <a:r>
              <a:rPr lang="en" sz="900">
                <a:solidFill>
                  <a:schemeClr val="dk1"/>
                </a:solidFill>
                <a:latin typeface="Archivo Medium"/>
                <a:ea typeface="Archivo Medium"/>
                <a:cs typeface="Archivo Medium"/>
                <a:sym typeface="Archivo Medium"/>
              </a:rPr>
              <a:t>stakeholders’ perspective.</a:t>
            </a:r>
            <a:endParaRPr sz="900">
              <a:solidFill>
                <a:schemeClr val="dk1"/>
              </a:solidFill>
              <a:latin typeface="Archivo Medium"/>
              <a:ea typeface="Archivo Medium"/>
              <a:cs typeface="Archivo Medium"/>
              <a:sym typeface="Archivo Medium"/>
            </a:endParaRPr>
          </a:p>
        </p:txBody>
      </p:sp>
      <p:sp>
        <p:nvSpPr>
          <p:cNvPr id="1676" name="Google Shape;1676;p150"/>
          <p:cNvSpPr txBox="1"/>
          <p:nvPr/>
        </p:nvSpPr>
        <p:spPr>
          <a:xfrm>
            <a:off x="3419250" y="2104875"/>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User stories are sized into story point value judging by their priority. </a:t>
            </a:r>
            <a:endParaRPr sz="900">
              <a:solidFill>
                <a:schemeClr val="dk1"/>
              </a:solidFill>
              <a:latin typeface="Archivo Medium"/>
              <a:ea typeface="Archivo Medium"/>
              <a:cs typeface="Archivo Medium"/>
              <a:sym typeface="Archivo Medium"/>
            </a:endParaRPr>
          </a:p>
        </p:txBody>
      </p:sp>
      <p:sp>
        <p:nvSpPr>
          <p:cNvPr id="1677" name="Google Shape;1677;p150"/>
          <p:cNvSpPr txBox="1"/>
          <p:nvPr/>
        </p:nvSpPr>
        <p:spPr>
          <a:xfrm>
            <a:off x="6118500" y="2104875"/>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Tasks are assigned to each role according to relevant user stories.</a:t>
            </a:r>
            <a:endParaRPr sz="900">
              <a:solidFill>
                <a:schemeClr val="dk1"/>
              </a:solidFill>
              <a:latin typeface="Archivo Medium"/>
              <a:ea typeface="Archivo Medium"/>
              <a:cs typeface="Archivo Medium"/>
              <a:sym typeface="Archivo Medium"/>
            </a:endParaRPr>
          </a:p>
        </p:txBody>
      </p:sp>
      <p:sp>
        <p:nvSpPr>
          <p:cNvPr id="1678" name="Google Shape;1678;p150"/>
          <p:cNvSpPr txBox="1"/>
          <p:nvPr/>
        </p:nvSpPr>
        <p:spPr>
          <a:xfrm>
            <a:off x="720000" y="3570850"/>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Engage in daily scrum meetings to resolve any roadblocks.</a:t>
            </a:r>
            <a:endParaRPr sz="900">
              <a:solidFill>
                <a:schemeClr val="dk1"/>
              </a:solidFill>
              <a:latin typeface="Archivo Medium"/>
              <a:ea typeface="Archivo Medium"/>
              <a:cs typeface="Archivo Medium"/>
              <a:sym typeface="Archivo Medium"/>
            </a:endParaRPr>
          </a:p>
        </p:txBody>
      </p:sp>
      <p:sp>
        <p:nvSpPr>
          <p:cNvPr id="1679" name="Google Shape;1679;p150"/>
          <p:cNvSpPr txBox="1"/>
          <p:nvPr/>
        </p:nvSpPr>
        <p:spPr>
          <a:xfrm>
            <a:off x="3419250" y="3570850"/>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Keep track of the progress for each task documented  in sprint backlog.</a:t>
            </a:r>
            <a:endParaRPr sz="900">
              <a:solidFill>
                <a:schemeClr val="dk1"/>
              </a:solidFill>
              <a:latin typeface="Archivo Medium"/>
              <a:ea typeface="Archivo Medium"/>
              <a:cs typeface="Archivo Medium"/>
              <a:sym typeface="Archivo Medium"/>
            </a:endParaRPr>
          </a:p>
        </p:txBody>
      </p:sp>
      <p:sp>
        <p:nvSpPr>
          <p:cNvPr id="1680" name="Google Shape;1680;p150"/>
          <p:cNvSpPr txBox="1"/>
          <p:nvPr/>
        </p:nvSpPr>
        <p:spPr>
          <a:xfrm>
            <a:off x="6131250" y="3570850"/>
            <a:ext cx="2305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Medium"/>
                <a:ea typeface="Archivo Medium"/>
                <a:cs typeface="Archivo Medium"/>
                <a:sym typeface="Archivo Medium"/>
              </a:rPr>
              <a:t>Review performance and execution of the sprint plan as a scrum team.</a:t>
            </a:r>
            <a:endParaRPr sz="900">
              <a:solidFill>
                <a:schemeClr val="dk1"/>
              </a:solidFill>
              <a:latin typeface="Archivo Medium"/>
              <a:ea typeface="Archivo Medium"/>
              <a:cs typeface="Archivo Medium"/>
              <a:sym typeface="Archivo Medium"/>
            </a:endParaRPr>
          </a:p>
        </p:txBody>
      </p:sp>
      <p:sp>
        <p:nvSpPr>
          <p:cNvPr id="1681" name="Google Shape;1681;p150"/>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51"/>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(Dollar)</a:t>
            </a:r>
            <a:endParaRPr>
              <a:solidFill>
                <a:schemeClr val="accent1"/>
              </a:solidFill>
            </a:endParaRPr>
          </a:p>
        </p:txBody>
      </p:sp>
      <p:sp>
        <p:nvSpPr>
          <p:cNvPr id="1687" name="Google Shape;1687;p151"/>
          <p:cNvSpPr txBox="1"/>
          <p:nvPr/>
        </p:nvSpPr>
        <p:spPr>
          <a:xfrm>
            <a:off x="390650" y="1422475"/>
            <a:ext cx="4123500" cy="2679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500"/>
              <a:t>Assumptions:</a:t>
            </a:r>
            <a:endParaRPr b="1" sz="1500"/>
          </a:p>
          <a:p>
            <a:pPr indent="-298450" lvl="0" marL="457200" rtl="0" algn="just">
              <a:lnSpc>
                <a:spcPct val="115000"/>
              </a:lnSpc>
              <a:spcBef>
                <a:spcPts val="0"/>
              </a:spcBef>
              <a:spcAft>
                <a:spcPts val="0"/>
              </a:spcAft>
              <a:buSzPts val="1100"/>
              <a:buChar char="●"/>
            </a:pPr>
            <a:r>
              <a:rPr lang="en" sz="1100"/>
              <a:t>Salary of a Tester according to industry standards: $100K annually.</a:t>
            </a:r>
            <a:endParaRPr sz="1100"/>
          </a:p>
          <a:p>
            <a:pPr indent="-298450" lvl="0" marL="457200" rtl="0" algn="just">
              <a:lnSpc>
                <a:spcPct val="115000"/>
              </a:lnSpc>
              <a:spcBef>
                <a:spcPts val="0"/>
              </a:spcBef>
              <a:spcAft>
                <a:spcPts val="0"/>
              </a:spcAft>
              <a:buSzPts val="1100"/>
              <a:buChar char="●"/>
            </a:pPr>
            <a:r>
              <a:rPr lang="en" sz="1100"/>
              <a:t>Salary of an Automation Engineer according to industry standards: $150K annually.</a:t>
            </a:r>
            <a:endParaRPr sz="1100"/>
          </a:p>
          <a:p>
            <a:pPr indent="-298450" lvl="0" marL="457200" rtl="0" algn="just">
              <a:lnSpc>
                <a:spcPct val="115000"/>
              </a:lnSpc>
              <a:spcBef>
                <a:spcPts val="0"/>
              </a:spcBef>
              <a:spcAft>
                <a:spcPts val="0"/>
              </a:spcAft>
              <a:buSzPts val="1100"/>
              <a:buChar char="●"/>
            </a:pPr>
            <a:r>
              <a:rPr lang="en" sz="1100"/>
              <a:t>Improved test coverage and accuracy result in a reduction in post-production bugs and related costs.</a:t>
            </a:r>
            <a:endParaRPr sz="1100"/>
          </a:p>
          <a:p>
            <a:pPr indent="-298450" lvl="0" marL="457200" rtl="0" algn="just">
              <a:lnSpc>
                <a:spcPct val="115000"/>
              </a:lnSpc>
              <a:spcBef>
                <a:spcPts val="0"/>
              </a:spcBef>
              <a:spcAft>
                <a:spcPts val="0"/>
              </a:spcAft>
              <a:buSzPts val="1100"/>
              <a:buChar char="●"/>
            </a:pPr>
            <a:r>
              <a:rPr lang="en" sz="1100"/>
              <a:t>Enhanced product quality leads to increased customer satisfaction and an estimated increase in sales.</a:t>
            </a:r>
            <a:endParaRPr sz="1100"/>
          </a:p>
          <a:p>
            <a:pPr indent="-298450" lvl="0" marL="457200" rtl="0" algn="just">
              <a:lnSpc>
                <a:spcPct val="115000"/>
              </a:lnSpc>
              <a:spcBef>
                <a:spcPts val="0"/>
              </a:spcBef>
              <a:spcAft>
                <a:spcPts val="0"/>
              </a:spcAft>
              <a:buSzPts val="1100"/>
              <a:buChar char="●"/>
            </a:pPr>
            <a:r>
              <a:rPr lang="en" sz="1100"/>
              <a:t>Project duration: 6 months.</a:t>
            </a:r>
            <a:endParaRPr sz="1100"/>
          </a:p>
          <a:p>
            <a:pPr indent="-298450" lvl="0" marL="457200" rtl="0" algn="just">
              <a:lnSpc>
                <a:spcPct val="115000"/>
              </a:lnSpc>
              <a:spcBef>
                <a:spcPts val="0"/>
              </a:spcBef>
              <a:spcAft>
                <a:spcPts val="0"/>
              </a:spcAft>
              <a:buSzPts val="1100"/>
              <a:buChar char="●"/>
            </a:pPr>
            <a:r>
              <a:rPr lang="en" sz="1100"/>
              <a:t>Burden rate: 20%.</a:t>
            </a:r>
            <a:endParaRPr sz="1100"/>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1688" name="Google Shape;1688;p151"/>
          <p:cNvSpPr txBox="1"/>
          <p:nvPr/>
        </p:nvSpPr>
        <p:spPr>
          <a:xfrm>
            <a:off x="4655175" y="1270075"/>
            <a:ext cx="4394700" cy="220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t>Employment Costs and Savings:</a:t>
            </a:r>
            <a:endParaRPr b="1" sz="1500"/>
          </a:p>
          <a:p>
            <a:pPr indent="-298450" lvl="0" marL="457200" rtl="0" algn="just">
              <a:lnSpc>
                <a:spcPct val="115000"/>
              </a:lnSpc>
              <a:spcBef>
                <a:spcPts val="0"/>
              </a:spcBef>
              <a:spcAft>
                <a:spcPts val="0"/>
              </a:spcAft>
              <a:buSzPts val="1100"/>
              <a:buChar char="●"/>
            </a:pPr>
            <a:r>
              <a:rPr lang="en" sz="1100"/>
              <a:t>Reduction from 15 testers to 6 testers and addition of 2 automation engineers.</a:t>
            </a:r>
            <a:endParaRPr sz="1100"/>
          </a:p>
          <a:p>
            <a:pPr indent="-298450" lvl="0" marL="457200" rtl="0" algn="just">
              <a:lnSpc>
                <a:spcPct val="115000"/>
              </a:lnSpc>
              <a:spcBef>
                <a:spcPts val="0"/>
              </a:spcBef>
              <a:spcAft>
                <a:spcPts val="0"/>
              </a:spcAft>
              <a:buSzPts val="1100"/>
              <a:buChar char="●"/>
            </a:pPr>
            <a:r>
              <a:rPr lang="en" sz="1100"/>
              <a:t>Pre-automation 6-month cost for 15 testers: $750K.</a:t>
            </a:r>
            <a:endParaRPr sz="1100"/>
          </a:p>
          <a:p>
            <a:pPr indent="-298450" lvl="0" marL="457200" rtl="0" algn="just">
              <a:lnSpc>
                <a:spcPct val="115000"/>
              </a:lnSpc>
              <a:spcBef>
                <a:spcPts val="0"/>
              </a:spcBef>
              <a:spcAft>
                <a:spcPts val="0"/>
              </a:spcAft>
              <a:buSzPts val="1100"/>
              <a:buChar char="●"/>
            </a:pPr>
            <a:r>
              <a:rPr lang="en" sz="1100"/>
              <a:t>Post-automation 6-month cost for 6 testers and 2 automation engineers: $550K.</a:t>
            </a:r>
            <a:endParaRPr b="1" sz="1100"/>
          </a:p>
          <a:p>
            <a:pPr indent="-298450" lvl="0" marL="457200" rtl="0" algn="just">
              <a:lnSpc>
                <a:spcPct val="115000"/>
              </a:lnSpc>
              <a:spcBef>
                <a:spcPts val="0"/>
              </a:spcBef>
              <a:spcAft>
                <a:spcPts val="0"/>
              </a:spcAft>
              <a:buSzPts val="1100"/>
              <a:buChar char="●"/>
            </a:pPr>
            <a:r>
              <a:rPr lang="en" sz="1100"/>
              <a:t>Total employment cost savings for 6 months: $900K (pre-automation) - $660K (post-automation) = $240K.</a:t>
            </a:r>
            <a:endParaRPr sz="1100"/>
          </a:p>
          <a:p>
            <a:pPr indent="0" lvl="0" marL="0" rtl="0" algn="just">
              <a:lnSpc>
                <a:spcPct val="115000"/>
              </a:lnSpc>
              <a:spcBef>
                <a:spcPts val="0"/>
              </a:spcBef>
              <a:spcAft>
                <a:spcPts val="0"/>
              </a:spcAft>
              <a:buNone/>
            </a:pPr>
            <a:r>
              <a:rPr b="1" lang="en" sz="1500"/>
              <a:t>Automation Development Cost: </a:t>
            </a:r>
            <a:endParaRPr b="1" sz="1500"/>
          </a:p>
          <a:p>
            <a:pPr indent="-298450" lvl="0" marL="457200" rtl="0" algn="just">
              <a:lnSpc>
                <a:spcPct val="115000"/>
              </a:lnSpc>
              <a:spcBef>
                <a:spcPts val="0"/>
              </a:spcBef>
              <a:spcAft>
                <a:spcPts val="0"/>
              </a:spcAft>
              <a:buSzPts val="1100"/>
              <a:buChar char="●"/>
            </a:pPr>
            <a:r>
              <a:rPr lang="en" sz="1100"/>
              <a:t>One-time cost for creating and integrating automated scripts: $120K.</a:t>
            </a:r>
            <a:endParaRPr sz="1100"/>
          </a:p>
          <a:p>
            <a:pPr indent="-298450" lvl="0" marL="457200" rtl="0" algn="just">
              <a:lnSpc>
                <a:spcPct val="115000"/>
              </a:lnSpc>
              <a:spcBef>
                <a:spcPts val="0"/>
              </a:spcBef>
              <a:spcAft>
                <a:spcPts val="0"/>
              </a:spcAft>
              <a:buSzPts val="1100"/>
              <a:buChar char="●"/>
            </a:pPr>
            <a:r>
              <a:rPr lang="en" sz="1100"/>
              <a:t>Training and IT indirect support services in 6 months: $60K</a:t>
            </a:r>
            <a:endParaRPr sz="1100"/>
          </a:p>
          <a:p>
            <a:pPr indent="-298450" lvl="0" marL="457200" rtl="0" algn="just">
              <a:lnSpc>
                <a:spcPct val="115000"/>
              </a:lnSpc>
              <a:spcBef>
                <a:spcPts val="0"/>
              </a:spcBef>
              <a:spcAft>
                <a:spcPts val="0"/>
              </a:spcAft>
              <a:buSzPts val="1100"/>
              <a:buChar char="●"/>
            </a:pPr>
            <a:r>
              <a:rPr lang="en" sz="1100"/>
              <a:t>Costs associated with restructuring of new employees: $20K</a:t>
            </a:r>
            <a:endParaRPr sz="1100">
              <a:solidFill>
                <a:schemeClr val="dk1"/>
              </a:solidFill>
              <a:latin typeface="Archivo"/>
              <a:ea typeface="Archivo"/>
              <a:cs typeface="Archivo"/>
              <a:sym typeface="Archivo"/>
            </a:endParaRPr>
          </a:p>
        </p:txBody>
      </p:sp>
      <p:sp>
        <p:nvSpPr>
          <p:cNvPr id="1689" name="Google Shape;1689;p151"/>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52"/>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(Dollar)</a:t>
            </a:r>
            <a:endParaRPr>
              <a:solidFill>
                <a:schemeClr val="accent1"/>
              </a:solidFill>
            </a:endParaRPr>
          </a:p>
        </p:txBody>
      </p:sp>
      <p:sp>
        <p:nvSpPr>
          <p:cNvPr id="1695" name="Google Shape;1695;p152"/>
          <p:cNvSpPr txBox="1"/>
          <p:nvPr/>
        </p:nvSpPr>
        <p:spPr>
          <a:xfrm>
            <a:off x="379800" y="1644000"/>
            <a:ext cx="3928200" cy="185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t>ROI Calculation:</a:t>
            </a:r>
            <a:endParaRPr b="1" sz="1500"/>
          </a:p>
          <a:p>
            <a:pPr indent="-304800" lvl="0" marL="457200" rtl="0" algn="just">
              <a:lnSpc>
                <a:spcPct val="115000"/>
              </a:lnSpc>
              <a:spcBef>
                <a:spcPts val="0"/>
              </a:spcBef>
              <a:spcAft>
                <a:spcPts val="0"/>
              </a:spcAft>
              <a:buSzPts val="1200"/>
              <a:buChar char="●"/>
            </a:pPr>
            <a:r>
              <a:rPr lang="en" sz="1250"/>
              <a:t>Total gain from investment: $240K (employment cost savings) + $100K (additional financial benefits) = $340K.</a:t>
            </a:r>
            <a:endParaRPr sz="1250"/>
          </a:p>
          <a:p>
            <a:pPr indent="-304800" lvl="0" marL="457200" rtl="0" algn="just">
              <a:lnSpc>
                <a:spcPct val="115000"/>
              </a:lnSpc>
              <a:spcBef>
                <a:spcPts val="0"/>
              </a:spcBef>
              <a:spcAft>
                <a:spcPts val="0"/>
              </a:spcAft>
              <a:buSzPts val="1200"/>
              <a:buChar char="●"/>
            </a:pPr>
            <a:r>
              <a:rPr lang="en" sz="1250"/>
              <a:t>Total cost of investment: $120K (automation development cost) + ¥60K(shadow resource cost)= $180K.</a:t>
            </a:r>
            <a:endParaRPr sz="1250"/>
          </a:p>
          <a:p>
            <a:pPr indent="-304800" lvl="0" marL="457200" rtl="0" algn="just">
              <a:lnSpc>
                <a:spcPct val="115000"/>
              </a:lnSpc>
              <a:spcBef>
                <a:spcPts val="0"/>
              </a:spcBef>
              <a:spcAft>
                <a:spcPts val="0"/>
              </a:spcAft>
              <a:buSzPts val="1200"/>
              <a:buChar char="●"/>
            </a:pPr>
            <a:r>
              <a:rPr lang="en" sz="1250"/>
              <a:t>Net gain from investment: $340K (total gain) - $1800K (total cost) = $160K.</a:t>
            </a:r>
            <a:endParaRPr sz="1250"/>
          </a:p>
          <a:p>
            <a:pPr indent="-311150" lvl="0" marL="457200" rtl="0" algn="just">
              <a:lnSpc>
                <a:spcPct val="115000"/>
              </a:lnSpc>
              <a:spcBef>
                <a:spcPts val="0"/>
              </a:spcBef>
              <a:spcAft>
                <a:spcPts val="0"/>
              </a:spcAft>
              <a:buSzPts val="1300"/>
              <a:buChar char="●"/>
            </a:pPr>
            <a:r>
              <a:rPr b="1" lang="en" sz="1350"/>
              <a:t>ROI = ($160K / $180K) * 100 = 88.89%.</a:t>
            </a:r>
            <a:endParaRPr b="1" sz="1300"/>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graphicFrame>
        <p:nvGraphicFramePr>
          <p:cNvPr id="1696" name="Google Shape;1696;p152"/>
          <p:cNvGraphicFramePr/>
          <p:nvPr/>
        </p:nvGraphicFramePr>
        <p:xfrm>
          <a:off x="4582275" y="908500"/>
          <a:ext cx="3000000" cy="3000000"/>
        </p:xfrm>
        <a:graphic>
          <a:graphicData uri="http://schemas.openxmlformats.org/drawingml/2006/table">
            <a:tbl>
              <a:tblPr>
                <a:noFill/>
                <a:tableStyleId>{F590E1AE-7563-4391-A512-6C2E64EDABAD}</a:tableStyleId>
              </a:tblPr>
              <a:tblGrid>
                <a:gridCol w="809725"/>
                <a:gridCol w="1309425"/>
                <a:gridCol w="1309425"/>
                <a:gridCol w="1059575"/>
              </a:tblGrid>
              <a:tr h="338175">
                <a:tc>
                  <a:txBody>
                    <a:bodyPr/>
                    <a:lstStyle/>
                    <a:p>
                      <a:pPr indent="0" lvl="0" marL="0" rtl="0" algn="ctr">
                        <a:spcBef>
                          <a:spcPts val="0"/>
                        </a:spcBef>
                        <a:spcAft>
                          <a:spcPts val="0"/>
                        </a:spcAft>
                        <a:buNone/>
                      </a:pPr>
                      <a:r>
                        <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Manual</a:t>
                      </a:r>
                      <a:endParaRPr b="1"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Hardware</a:t>
                      </a:r>
                      <a:endParaRPr b="1"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AWS</a:t>
                      </a:r>
                      <a:r>
                        <a:rPr b="1" baseline="30000" lang="en" sz="1500"/>
                        <a:t>[1]</a:t>
                      </a:r>
                      <a:endParaRPr b="1" baseline="30000"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CPU / RAM</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 sz="1100"/>
                        <a:t>4 Cores CPU</a:t>
                      </a:r>
                      <a:endParaRPr b="1" sz="1100"/>
                    </a:p>
                    <a:p>
                      <a:pPr indent="0" lvl="0" marL="0" rtl="0" algn="ctr">
                        <a:lnSpc>
                          <a:spcPct val="150000"/>
                        </a:lnSpc>
                        <a:spcBef>
                          <a:spcPts val="0"/>
                        </a:spcBef>
                        <a:spcAft>
                          <a:spcPts val="0"/>
                        </a:spcAft>
                        <a:buNone/>
                      </a:pPr>
                      <a:r>
                        <a:rPr b="1" lang="en" sz="1100"/>
                        <a:t>4-8GB RAM</a:t>
                      </a:r>
                      <a:endParaRPr b="1" sz="11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 sz="1100"/>
                        <a:t>8 Cores CPU</a:t>
                      </a:r>
                      <a:endParaRPr b="1" sz="1100"/>
                    </a:p>
                    <a:p>
                      <a:pPr indent="0" lvl="0" marL="0" rtl="0" algn="ctr">
                        <a:lnSpc>
                          <a:spcPct val="150000"/>
                        </a:lnSpc>
                        <a:spcBef>
                          <a:spcPts val="0"/>
                        </a:spcBef>
                        <a:spcAft>
                          <a:spcPts val="0"/>
                        </a:spcAft>
                        <a:buNone/>
                      </a:pPr>
                      <a:r>
                        <a:rPr b="1" lang="en" sz="1100"/>
                        <a:t>16GB+ RAM</a:t>
                      </a:r>
                      <a:endParaRPr b="1" sz="11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EC2 Instance (c5.2xlarge)</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Storage</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256-512GB SSD</a:t>
                      </a:r>
                      <a:endParaRPr b="1" sz="1200">
                        <a:solidFill>
                          <a:srgbClr val="242424"/>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512GB-1TB SSD</a:t>
                      </a:r>
                      <a:endParaRPr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EBS Storage (750GB each)</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Data Transfer</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100GB</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Bandwidth</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300-500Gbps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1Gbps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10Gbps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697" name="Google Shape;1697;p152"/>
          <p:cNvSpPr txBox="1"/>
          <p:nvPr/>
        </p:nvSpPr>
        <p:spPr>
          <a:xfrm>
            <a:off x="379800" y="4574150"/>
            <a:ext cx="70425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t>[1] Amazon Web Services, Inc. "Amazon EC2 Pricing." Accessed April 19, 2024.</a:t>
            </a:r>
            <a:r>
              <a:rPr lang="en" sz="900">
                <a:uFill>
                  <a:noFill/>
                </a:uFill>
                <a:hlinkClick r:id="rId3"/>
              </a:rPr>
              <a:t> </a:t>
            </a:r>
            <a:r>
              <a:rPr lang="en" sz="900">
                <a:solidFill>
                  <a:srgbClr val="DCA10D"/>
                </a:solidFill>
                <a:uFill>
                  <a:noFill/>
                </a:uFill>
                <a:hlinkClick r:id="rId4">
                  <a:extLst>
                    <a:ext uri="{A12FA001-AC4F-418D-AE19-62706E023703}">
                      <ahyp:hlinkClr val="tx"/>
                    </a:ext>
                  </a:extLst>
                </a:hlinkClick>
              </a:rPr>
              <a:t>https://aws.amazon.com/ec2/pricing/</a:t>
            </a:r>
            <a:r>
              <a:rPr lang="en" sz="900"/>
              <a:t>.</a:t>
            </a:r>
            <a:endParaRPr sz="900"/>
          </a:p>
          <a:p>
            <a:pPr indent="0" lvl="0" marL="0" rtl="0" algn="l">
              <a:spcBef>
                <a:spcPts val="0"/>
              </a:spcBef>
              <a:spcAft>
                <a:spcPts val="0"/>
              </a:spcAft>
              <a:buNone/>
            </a:pPr>
            <a:r>
              <a:t/>
            </a:r>
            <a:endParaRPr sz="900"/>
          </a:p>
        </p:txBody>
      </p:sp>
      <p:sp>
        <p:nvSpPr>
          <p:cNvPr id="1698" name="Google Shape;1698;p152"/>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53"/>
          <p:cNvSpPr txBox="1"/>
          <p:nvPr>
            <p:ph type="title"/>
          </p:nvPr>
        </p:nvSpPr>
        <p:spPr>
          <a:xfrm>
            <a:off x="720000" y="43497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(Efficiency)</a:t>
            </a:r>
            <a:endParaRPr>
              <a:solidFill>
                <a:schemeClr val="accent1"/>
              </a:solidFill>
            </a:endParaRPr>
          </a:p>
        </p:txBody>
      </p:sp>
      <p:sp>
        <p:nvSpPr>
          <p:cNvPr id="1704" name="Google Shape;1704;p153"/>
          <p:cNvSpPr txBox="1"/>
          <p:nvPr/>
        </p:nvSpPr>
        <p:spPr>
          <a:xfrm>
            <a:off x="472650" y="1007675"/>
            <a:ext cx="81987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242424"/>
                </a:solidFill>
                <a:latin typeface="Poppins"/>
                <a:ea typeface="Poppins"/>
                <a:cs typeface="Poppins"/>
                <a:sym typeface="Poppins"/>
              </a:rPr>
              <a:t>ROI (Efficiency) = ((Manual Time - Automation Time / Manual Time) x 100)</a:t>
            </a:r>
            <a:endParaRPr b="1" sz="1050">
              <a:solidFill>
                <a:srgbClr val="242424"/>
              </a:solidFill>
              <a:latin typeface="Poppins"/>
              <a:ea typeface="Poppins"/>
              <a:cs typeface="Poppins"/>
              <a:sym typeface="Poppins"/>
            </a:endParaRPr>
          </a:p>
          <a:p>
            <a:pPr indent="0" lvl="0" marL="0" rtl="0" algn="ctr">
              <a:spcBef>
                <a:spcPts val="0"/>
              </a:spcBef>
              <a:spcAft>
                <a:spcPts val="0"/>
              </a:spcAft>
              <a:buNone/>
            </a:pPr>
            <a:r>
              <a:rPr b="1" lang="en" sz="1050">
                <a:solidFill>
                  <a:srgbClr val="242424"/>
                </a:solidFill>
                <a:latin typeface="Poppins"/>
                <a:ea typeface="Poppins"/>
                <a:cs typeface="Poppins"/>
                <a:sym typeface="Poppins"/>
              </a:rPr>
              <a:t>Note</a:t>
            </a:r>
            <a:r>
              <a:rPr lang="en" sz="1050">
                <a:solidFill>
                  <a:srgbClr val="242424"/>
                </a:solidFill>
                <a:latin typeface="Poppins"/>
                <a:ea typeface="Poppins"/>
                <a:cs typeface="Poppins"/>
                <a:sym typeface="Poppins"/>
              </a:rPr>
              <a:t>: Time is calculated in Hours; Divided by 8 occurs when manual effort is needed; Divided by 18 occurs when automation is needed; Period of ROI is the overall time frame in weeks </a:t>
            </a:r>
            <a:r>
              <a:rPr b="1" baseline="30000" lang="en" sz="1050">
                <a:solidFill>
                  <a:srgbClr val="242424"/>
                </a:solidFill>
                <a:latin typeface="Poppins"/>
                <a:ea typeface="Poppins"/>
                <a:cs typeface="Poppins"/>
                <a:sym typeface="Poppins"/>
              </a:rPr>
              <a:t>[1]</a:t>
            </a:r>
            <a:endParaRPr b="1" baseline="30000" sz="1050">
              <a:solidFill>
                <a:srgbClr val="242424"/>
              </a:solidFill>
              <a:latin typeface="Poppins"/>
              <a:ea typeface="Poppins"/>
              <a:cs typeface="Poppins"/>
              <a:sym typeface="Poppins"/>
            </a:endParaRPr>
          </a:p>
          <a:p>
            <a:pPr indent="0" lvl="0" marL="0" rtl="0" algn="ctr">
              <a:spcBef>
                <a:spcPts val="0"/>
              </a:spcBef>
              <a:spcAft>
                <a:spcPts val="0"/>
              </a:spcAft>
              <a:buNone/>
            </a:pPr>
            <a:r>
              <a:t/>
            </a:r>
            <a:endParaRPr b="1"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(a)</a:t>
            </a:r>
            <a:r>
              <a:rPr b="1" lang="en" sz="1050">
                <a:solidFill>
                  <a:srgbClr val="242424"/>
                </a:solidFill>
                <a:latin typeface="Poppins"/>
                <a:ea typeface="Poppins"/>
                <a:cs typeface="Poppins"/>
                <a:sym typeface="Poppins"/>
              </a:rPr>
              <a:t> Automation test script development time</a:t>
            </a:r>
            <a:r>
              <a:rPr lang="en" sz="1050">
                <a:solidFill>
                  <a:srgbClr val="242424"/>
                </a:solidFill>
                <a:latin typeface="Poppins"/>
                <a:ea typeface="Poppins"/>
                <a:cs typeface="Poppins"/>
                <a:sym typeface="Poppins"/>
              </a:rPr>
              <a:t> </a:t>
            </a:r>
            <a:endParaRPr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((Hourly automation time per test * Number of automation test cases) / 8)  = ((5 * 300) / 8) = 187.5</a:t>
            </a:r>
            <a:endParaRPr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(b) </a:t>
            </a:r>
            <a:r>
              <a:rPr b="1" lang="en" sz="1050">
                <a:solidFill>
                  <a:srgbClr val="242424"/>
                </a:solidFill>
                <a:latin typeface="Poppins"/>
                <a:ea typeface="Poppins"/>
                <a:cs typeface="Poppins"/>
                <a:sym typeface="Poppins"/>
              </a:rPr>
              <a:t>Automation test script execution time</a:t>
            </a:r>
            <a:r>
              <a:rPr lang="en" sz="1050">
                <a:solidFill>
                  <a:srgbClr val="242424"/>
                </a:solidFill>
                <a:latin typeface="Poppins"/>
                <a:ea typeface="Poppins"/>
                <a:cs typeface="Poppins"/>
                <a:sym typeface="Poppins"/>
              </a:rPr>
              <a:t> </a:t>
            </a:r>
            <a:endParaRPr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((Automation test execution time per test * Number of automation test cases * Period of ROI) / 18) </a:t>
            </a:r>
            <a:endParaRPr sz="1050">
              <a:solidFill>
                <a:srgbClr val="242424"/>
              </a:solidFill>
              <a:latin typeface="Poppins"/>
              <a:ea typeface="Poppins"/>
              <a:cs typeface="Poppins"/>
              <a:sym typeface="Poppins"/>
            </a:endParaRPr>
          </a:p>
          <a:p>
            <a:pPr indent="0" lvl="0" marL="914400" rtl="0" algn="l">
              <a:spcBef>
                <a:spcPts val="0"/>
              </a:spcBef>
              <a:spcAft>
                <a:spcPts val="0"/>
              </a:spcAft>
              <a:buNone/>
            </a:pPr>
            <a:r>
              <a:rPr lang="en" sz="1050">
                <a:solidFill>
                  <a:srgbClr val="242424"/>
                </a:solidFill>
                <a:latin typeface="Poppins"/>
                <a:ea typeface="Poppins"/>
                <a:cs typeface="Poppins"/>
                <a:sym typeface="Poppins"/>
              </a:rPr>
              <a:t>= ((0.5 * 300 * 8) / </a:t>
            </a:r>
            <a:r>
              <a:rPr lang="en" sz="1050">
                <a:solidFill>
                  <a:srgbClr val="242424"/>
                </a:solidFill>
                <a:latin typeface="Poppins"/>
                <a:ea typeface="Poppins"/>
                <a:cs typeface="Poppins"/>
                <a:sym typeface="Poppins"/>
              </a:rPr>
              <a:t>8</a:t>
            </a:r>
            <a:r>
              <a:rPr lang="en" sz="1050">
                <a:solidFill>
                  <a:srgbClr val="242424"/>
                </a:solidFill>
                <a:latin typeface="Poppins"/>
                <a:ea typeface="Poppins"/>
                <a:cs typeface="Poppins"/>
                <a:sym typeface="Poppins"/>
              </a:rPr>
              <a:t>) = 150</a:t>
            </a:r>
            <a:endParaRPr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(c )</a:t>
            </a:r>
            <a:r>
              <a:rPr b="1" lang="en" sz="1050">
                <a:solidFill>
                  <a:srgbClr val="242424"/>
                </a:solidFill>
                <a:latin typeface="Poppins"/>
                <a:ea typeface="Poppins"/>
                <a:cs typeface="Poppins"/>
                <a:sym typeface="Poppins"/>
              </a:rPr>
              <a:t> Automation test analysis time</a:t>
            </a:r>
            <a:r>
              <a:rPr lang="en" sz="1050">
                <a:solidFill>
                  <a:srgbClr val="242424"/>
                </a:solidFill>
                <a:latin typeface="Poppins"/>
                <a:ea typeface="Poppins"/>
                <a:cs typeface="Poppins"/>
                <a:sym typeface="Poppins"/>
              </a:rPr>
              <a:t> </a:t>
            </a:r>
            <a:endParaRPr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((Test Analysis time * Period of ROI) / 8) =  ((1.5 * 8)/8) = 1.5</a:t>
            </a:r>
            <a:endParaRPr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(d) </a:t>
            </a:r>
            <a:r>
              <a:rPr b="1" lang="en" sz="1050">
                <a:solidFill>
                  <a:srgbClr val="242424"/>
                </a:solidFill>
                <a:latin typeface="Poppins"/>
                <a:ea typeface="Poppins"/>
                <a:cs typeface="Poppins"/>
                <a:sym typeface="Poppins"/>
              </a:rPr>
              <a:t>Automation test maintenance time</a:t>
            </a:r>
            <a:r>
              <a:rPr lang="en" sz="1050">
                <a:solidFill>
                  <a:srgbClr val="242424"/>
                </a:solidFill>
                <a:latin typeface="Poppins"/>
                <a:ea typeface="Poppins"/>
                <a:cs typeface="Poppins"/>
                <a:sym typeface="Poppins"/>
              </a:rPr>
              <a:t> </a:t>
            </a:r>
            <a:endParaRPr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((Maintenance time * Period of ROI) / 8)  = ((2 * 8) / 8) = 2</a:t>
            </a:r>
            <a:endParaRPr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(e) </a:t>
            </a:r>
            <a:r>
              <a:rPr b="1" lang="en" sz="1050">
                <a:solidFill>
                  <a:srgbClr val="242424"/>
                </a:solidFill>
                <a:latin typeface="Poppins"/>
                <a:ea typeface="Poppins"/>
                <a:cs typeface="Poppins"/>
                <a:sym typeface="Poppins"/>
              </a:rPr>
              <a:t>Manual Execution Time</a:t>
            </a:r>
            <a:endParaRPr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Calibri"/>
              <a:buChar char="○"/>
            </a:pPr>
            <a:r>
              <a:rPr lang="en" sz="1050">
                <a:solidFill>
                  <a:srgbClr val="242424"/>
                </a:solidFill>
                <a:latin typeface="Poppins"/>
                <a:ea typeface="Poppins"/>
                <a:cs typeface="Poppins"/>
                <a:sym typeface="Poppins"/>
              </a:rPr>
              <a:t>(Manual test execution time * </a:t>
            </a:r>
            <a:r>
              <a:rPr lang="en" sz="1050">
                <a:solidFill>
                  <a:srgbClr val="242424"/>
                </a:solidFill>
                <a:latin typeface="Poppins"/>
                <a:ea typeface="Poppins"/>
                <a:cs typeface="Poppins"/>
                <a:sym typeface="Poppins"/>
              </a:rPr>
              <a:t>Number of manual test cases</a:t>
            </a:r>
            <a:r>
              <a:rPr lang="en" sz="1050">
                <a:solidFill>
                  <a:srgbClr val="242424"/>
                </a:solidFill>
                <a:latin typeface="Poppins"/>
                <a:ea typeface="Poppins"/>
                <a:cs typeface="Poppins"/>
                <a:sym typeface="Poppins"/>
              </a:rPr>
              <a:t> * Period of ROI)/8) = ((3 * 250 * 8)/8) = 750</a:t>
            </a:r>
            <a:endParaRPr sz="1050">
              <a:solidFill>
                <a:srgbClr val="242424"/>
              </a:solidFill>
              <a:latin typeface="Poppins"/>
              <a:ea typeface="Poppins"/>
              <a:cs typeface="Poppins"/>
              <a:sym typeface="Poppins"/>
            </a:endParaRPr>
          </a:p>
          <a:p>
            <a:pPr indent="-295275" lvl="0" marL="457200" rtl="0" algn="l">
              <a:spcBef>
                <a:spcPts val="0"/>
              </a:spcBef>
              <a:spcAft>
                <a:spcPts val="0"/>
              </a:spcAft>
              <a:buClr>
                <a:srgbClr val="242424"/>
              </a:buClr>
              <a:buSzPts val="1050"/>
              <a:buFont typeface="Poppins"/>
              <a:buChar char="●"/>
            </a:pPr>
            <a:r>
              <a:rPr b="1" lang="en" sz="1050">
                <a:solidFill>
                  <a:srgbClr val="242424"/>
                </a:solidFill>
                <a:latin typeface="Poppins"/>
                <a:ea typeface="Poppins"/>
                <a:cs typeface="Poppins"/>
                <a:sym typeface="Poppins"/>
              </a:rPr>
              <a:t>Total Automation Time </a:t>
            </a:r>
            <a:endParaRPr b="1" sz="1050">
              <a:solidFill>
                <a:srgbClr val="242424"/>
              </a:solidFill>
              <a:latin typeface="Poppins"/>
              <a:ea typeface="Poppins"/>
              <a:cs typeface="Poppins"/>
              <a:sym typeface="Poppins"/>
            </a:endParaRPr>
          </a:p>
          <a:p>
            <a:pPr indent="-295275" lvl="1" marL="914400" rtl="0" algn="l">
              <a:spcBef>
                <a:spcPts val="0"/>
              </a:spcBef>
              <a:spcAft>
                <a:spcPts val="0"/>
              </a:spcAft>
              <a:buClr>
                <a:srgbClr val="242424"/>
              </a:buClr>
              <a:buSzPts val="1050"/>
              <a:buFont typeface="Poppins"/>
              <a:buChar char="○"/>
            </a:pPr>
            <a:r>
              <a:rPr lang="en" sz="1050">
                <a:solidFill>
                  <a:srgbClr val="242424"/>
                </a:solidFill>
                <a:latin typeface="Poppins"/>
                <a:ea typeface="Poppins"/>
                <a:cs typeface="Poppins"/>
                <a:sym typeface="Poppins"/>
              </a:rPr>
              <a:t>Automation test script development time + Automation test script execution time + Automation test analysis time + Automation test maintenance time = 187.5 + 150 + 1.5 + 2 = 341</a:t>
            </a:r>
            <a:endParaRPr sz="1050">
              <a:solidFill>
                <a:srgbClr val="242424"/>
              </a:solidFill>
              <a:latin typeface="Poppins"/>
              <a:ea typeface="Poppins"/>
              <a:cs typeface="Poppins"/>
              <a:sym typeface="Poppins"/>
            </a:endParaRPr>
          </a:p>
          <a:p>
            <a:pPr indent="457200" lvl="0" marL="0" rtl="0" algn="l">
              <a:spcBef>
                <a:spcPts val="0"/>
              </a:spcBef>
              <a:spcAft>
                <a:spcPts val="0"/>
              </a:spcAft>
              <a:buNone/>
            </a:pPr>
            <a:r>
              <a:t/>
            </a:r>
            <a:endParaRPr sz="1050">
              <a:solidFill>
                <a:srgbClr val="242424"/>
              </a:solidFill>
              <a:latin typeface="Poppins"/>
              <a:ea typeface="Poppins"/>
              <a:cs typeface="Poppins"/>
              <a:sym typeface="Poppins"/>
            </a:endParaRPr>
          </a:p>
          <a:p>
            <a:pPr indent="457200" lvl="0" marL="0" rtl="0" algn="ctr">
              <a:spcBef>
                <a:spcPts val="0"/>
              </a:spcBef>
              <a:spcAft>
                <a:spcPts val="0"/>
              </a:spcAft>
              <a:buNone/>
            </a:pPr>
            <a:r>
              <a:rPr b="1" lang="en" sz="1050">
                <a:solidFill>
                  <a:srgbClr val="242424"/>
                </a:solidFill>
                <a:latin typeface="Poppins"/>
                <a:ea typeface="Poppins"/>
                <a:cs typeface="Poppins"/>
                <a:sym typeface="Poppins"/>
              </a:rPr>
              <a:t>ROI (Efficiency)</a:t>
            </a:r>
            <a:r>
              <a:rPr lang="en" sz="1050">
                <a:solidFill>
                  <a:srgbClr val="242424"/>
                </a:solidFill>
                <a:latin typeface="Poppins"/>
                <a:ea typeface="Poppins"/>
                <a:cs typeface="Poppins"/>
                <a:sym typeface="Poppins"/>
              </a:rPr>
              <a:t> = ((750-341/750) x 100) = 54.53%</a:t>
            </a:r>
            <a:endParaRPr sz="1050">
              <a:latin typeface="Poppins SemiBold"/>
              <a:ea typeface="Poppins SemiBold"/>
              <a:cs typeface="Poppins SemiBold"/>
              <a:sym typeface="Poppins SemiBold"/>
            </a:endParaRPr>
          </a:p>
        </p:txBody>
      </p:sp>
      <p:sp>
        <p:nvSpPr>
          <p:cNvPr id="1705" name="Google Shape;1705;p153"/>
          <p:cNvSpPr txBox="1"/>
          <p:nvPr/>
        </p:nvSpPr>
        <p:spPr>
          <a:xfrm>
            <a:off x="662900" y="4424675"/>
            <a:ext cx="6255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rchivo"/>
                <a:ea typeface="Archivo"/>
                <a:cs typeface="Archivo"/>
                <a:sym typeface="Archivo"/>
              </a:rPr>
              <a:t>[1]  BrowserStack. How to calculate Test Automation ROI. (2021). </a:t>
            </a:r>
            <a:r>
              <a:rPr lang="en" sz="800">
                <a:solidFill>
                  <a:schemeClr val="dk1"/>
                </a:solidFill>
                <a:latin typeface="Archivo"/>
                <a:ea typeface="Archivo"/>
                <a:cs typeface="Archivo"/>
                <a:sym typeface="Archivo"/>
              </a:rPr>
              <a:t>Accessed: 21 April 2024. </a:t>
            </a:r>
            <a:r>
              <a:rPr lang="en" sz="800">
                <a:solidFill>
                  <a:schemeClr val="dk1"/>
                </a:solidFill>
                <a:latin typeface="Archivo"/>
                <a:ea typeface="Archivo"/>
                <a:cs typeface="Archivo"/>
                <a:sym typeface="Archivo"/>
              </a:rPr>
              <a:t>Retrieved from: https://www.browserstack.com/guide/calculate-test-automation-roi </a:t>
            </a:r>
            <a:endParaRPr sz="800">
              <a:solidFill>
                <a:schemeClr val="dk1"/>
              </a:solidFill>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p:txBody>
      </p:sp>
      <p:sp>
        <p:nvSpPr>
          <p:cNvPr id="1706" name="Google Shape;1706;p153"/>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54"/>
          <p:cNvSpPr txBox="1"/>
          <p:nvPr>
            <p:ph type="title"/>
          </p:nvPr>
        </p:nvSpPr>
        <p:spPr>
          <a:xfrm>
            <a:off x="729625" y="224600"/>
            <a:ext cx="546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(Efficiency)</a:t>
            </a:r>
            <a:endParaRPr>
              <a:solidFill>
                <a:schemeClr val="accent1"/>
              </a:solidFill>
            </a:endParaRPr>
          </a:p>
        </p:txBody>
      </p:sp>
      <p:sp>
        <p:nvSpPr>
          <p:cNvPr id="1712" name="Google Shape;1712;p154"/>
          <p:cNvSpPr txBox="1"/>
          <p:nvPr/>
        </p:nvSpPr>
        <p:spPr>
          <a:xfrm>
            <a:off x="5944650" y="60025"/>
            <a:ext cx="307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Archivo"/>
                <a:ea typeface="Archivo"/>
                <a:cs typeface="Archivo"/>
                <a:sym typeface="Archivo"/>
              </a:rPr>
              <a:t>[1]  BrowserStack. How to cal</a:t>
            </a:r>
            <a:r>
              <a:rPr b="1" lang="en" sz="700">
                <a:solidFill>
                  <a:schemeClr val="dk1"/>
                </a:solidFill>
                <a:latin typeface="Archivo"/>
                <a:ea typeface="Archivo"/>
                <a:cs typeface="Archivo"/>
                <a:sym typeface="Archivo"/>
              </a:rPr>
              <a:t>cu</a:t>
            </a:r>
            <a:r>
              <a:rPr b="1" lang="en" sz="700">
                <a:solidFill>
                  <a:schemeClr val="dk1"/>
                </a:solidFill>
                <a:latin typeface="Archivo"/>
                <a:ea typeface="Archivo"/>
                <a:cs typeface="Archivo"/>
                <a:sym typeface="Archivo"/>
              </a:rPr>
              <a:t>late Test Automation ROI. (2021). Accessed: 21 April 2024. Retrieved from: https://www.browserstack.com/guide/calculate-test-automation-roi </a:t>
            </a:r>
            <a:endParaRPr b="1" sz="700">
              <a:solidFill>
                <a:schemeClr val="dk1"/>
              </a:solidFill>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p:txBody>
      </p:sp>
      <p:graphicFrame>
        <p:nvGraphicFramePr>
          <p:cNvPr id="1713" name="Google Shape;1713;p154"/>
          <p:cNvGraphicFramePr/>
          <p:nvPr/>
        </p:nvGraphicFramePr>
        <p:xfrm>
          <a:off x="188175" y="1216450"/>
          <a:ext cx="3000000" cy="3000000"/>
        </p:xfrm>
        <a:graphic>
          <a:graphicData uri="http://schemas.openxmlformats.org/drawingml/2006/table">
            <a:tbl>
              <a:tblPr>
                <a:noFill/>
                <a:tableStyleId>{F590E1AE-7563-4391-A512-6C2E64EDABAD}</a:tableStyleId>
              </a:tblPr>
              <a:tblGrid>
                <a:gridCol w="4710700"/>
                <a:gridCol w="4056950"/>
              </a:tblGrid>
              <a:tr h="195025">
                <a:tc>
                  <a:txBody>
                    <a:bodyPr/>
                    <a:lstStyle/>
                    <a:p>
                      <a:pPr indent="0" lvl="0" marL="0" rtl="0" algn="ctr">
                        <a:spcBef>
                          <a:spcPts val="0"/>
                        </a:spcBef>
                        <a:spcAft>
                          <a:spcPts val="0"/>
                        </a:spcAft>
                        <a:buNone/>
                      </a:pPr>
                      <a:r>
                        <a:rPr b="1" lang="en" sz="900">
                          <a:latin typeface="Archivo"/>
                          <a:ea typeface="Archivo"/>
                          <a:cs typeface="Archivo"/>
                          <a:sym typeface="Archivo"/>
                        </a:rPr>
                        <a:t>Formulas</a:t>
                      </a:r>
                      <a:r>
                        <a:rPr b="1" baseline="30000" lang="en" sz="900">
                          <a:solidFill>
                            <a:srgbClr val="242424"/>
                          </a:solidFill>
                          <a:latin typeface="Poppins"/>
                          <a:ea typeface="Poppins"/>
                          <a:cs typeface="Poppins"/>
                          <a:sym typeface="Poppins"/>
                        </a:rPr>
                        <a:t>[1]</a:t>
                      </a:r>
                      <a:endParaRPr b="1" sz="900">
                        <a:latin typeface="Archivo"/>
                        <a:ea typeface="Archivo"/>
                        <a:cs typeface="Archivo"/>
                        <a:sym typeface="Archivo"/>
                      </a:endParaRPr>
                    </a:p>
                  </a:txBody>
                  <a:tcPr marT="91425" marB="91425" marR="91425" marL="91425"/>
                </a:tc>
                <a:tc>
                  <a:txBody>
                    <a:bodyPr/>
                    <a:lstStyle/>
                    <a:p>
                      <a:pPr indent="0" lvl="0" marL="0" rtl="0" algn="ctr">
                        <a:spcBef>
                          <a:spcPts val="0"/>
                        </a:spcBef>
                        <a:spcAft>
                          <a:spcPts val="0"/>
                        </a:spcAft>
                        <a:buNone/>
                      </a:pPr>
                      <a:r>
                        <a:rPr b="1" lang="en" sz="900">
                          <a:latin typeface="Archivo"/>
                          <a:ea typeface="Archivo"/>
                          <a:cs typeface="Archivo"/>
                          <a:sym typeface="Archivo"/>
                        </a:rPr>
                        <a:t>Calculations</a:t>
                      </a:r>
                      <a:endParaRPr b="1"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Automation Test Script Development Time</a:t>
                      </a:r>
                      <a:r>
                        <a:rPr lang="en" sz="900">
                          <a:solidFill>
                            <a:srgbClr val="242424"/>
                          </a:solidFill>
                          <a:latin typeface="Archivo"/>
                          <a:ea typeface="Archivo"/>
                          <a:cs typeface="Archivo"/>
                          <a:sym typeface="Archivo"/>
                        </a:rPr>
                        <a:t> = ((Hourly automation time per test * Number of automation test cases) /</a:t>
                      </a:r>
                      <a:r>
                        <a:rPr b="1" lang="en" sz="900">
                          <a:solidFill>
                            <a:srgbClr val="FF0000"/>
                          </a:solidFill>
                          <a:latin typeface="Archivo"/>
                          <a:ea typeface="Archivo"/>
                          <a:cs typeface="Archivo"/>
                          <a:sym typeface="Archivo"/>
                        </a:rPr>
                        <a:t> automation work hours</a:t>
                      </a:r>
                      <a:r>
                        <a:rPr lang="en" sz="900">
                          <a:solidFill>
                            <a:schemeClr val="hlink"/>
                          </a:solidFill>
                          <a:latin typeface="Archivo"/>
                          <a:ea typeface="Archivo"/>
                          <a:cs typeface="Archivo"/>
                          <a:sym typeface="Archivo"/>
                        </a:rPr>
                        <a:t>) </a:t>
                      </a:r>
                      <a:endParaRPr sz="9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Automation Test Script Development Time  </a:t>
                      </a:r>
                      <a:r>
                        <a:rPr lang="en" sz="900">
                          <a:latin typeface="Archivo"/>
                          <a:ea typeface="Archivo"/>
                          <a:cs typeface="Archivo"/>
                          <a:sym typeface="Archivo"/>
                        </a:rPr>
                        <a:t>= ((24/300) * 300) / 20 = 1.2</a:t>
                      </a:r>
                      <a:endParaRPr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Automation Test Script Execution Time</a:t>
                      </a:r>
                      <a:r>
                        <a:rPr lang="en" sz="900">
                          <a:solidFill>
                            <a:srgbClr val="242424"/>
                          </a:solidFill>
                          <a:latin typeface="Archivo"/>
                          <a:ea typeface="Archivo"/>
                          <a:cs typeface="Archivo"/>
                          <a:sym typeface="Archivo"/>
                        </a:rPr>
                        <a:t> = ((Automation test execution time per test * Number of automation test cases * Period of ROI in weeks) / </a:t>
                      </a:r>
                      <a:r>
                        <a:rPr b="1" lang="en" sz="900">
                          <a:solidFill>
                            <a:srgbClr val="FF0000"/>
                          </a:solidFill>
                          <a:latin typeface="Archivo"/>
                          <a:ea typeface="Archivo"/>
                          <a:cs typeface="Archivo"/>
                          <a:sym typeface="Archivo"/>
                        </a:rPr>
                        <a:t>automation work hours</a:t>
                      </a:r>
                      <a:r>
                        <a:rPr lang="en" sz="900">
                          <a:solidFill>
                            <a:srgbClr val="242424"/>
                          </a:solidFill>
                          <a:latin typeface="Archivo"/>
                          <a:ea typeface="Archivo"/>
                          <a:cs typeface="Archivo"/>
                          <a:sym typeface="Archivo"/>
                        </a:rPr>
                        <a:t>) </a:t>
                      </a:r>
                      <a:endParaRPr sz="9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Automation Test Script Execution Time</a:t>
                      </a:r>
                      <a:r>
                        <a:rPr lang="en" sz="900">
                          <a:latin typeface="Archivo"/>
                          <a:ea typeface="Archivo"/>
                          <a:cs typeface="Archivo"/>
                          <a:sym typeface="Archivo"/>
                        </a:rPr>
                        <a:t> = (0.167 * 300 * 26) / 20 = 65.13</a:t>
                      </a:r>
                      <a:endParaRPr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Automation Test Analysis Time</a:t>
                      </a:r>
                      <a:r>
                        <a:rPr lang="en" sz="900">
                          <a:solidFill>
                            <a:srgbClr val="242424"/>
                          </a:solidFill>
                          <a:latin typeface="Archivo"/>
                          <a:ea typeface="Archivo"/>
                          <a:cs typeface="Archivo"/>
                          <a:sym typeface="Archivo"/>
                        </a:rPr>
                        <a:t>  = ((Test Analysis time per test  * Period of ROI in weeks) / </a:t>
                      </a:r>
                      <a:r>
                        <a:rPr b="1" lang="en" sz="900">
                          <a:solidFill>
                            <a:srgbClr val="FF0000"/>
                          </a:solidFill>
                          <a:latin typeface="Archivo"/>
                          <a:ea typeface="Archivo"/>
                          <a:cs typeface="Archivo"/>
                          <a:sym typeface="Archivo"/>
                        </a:rPr>
                        <a:t>automation work hours</a:t>
                      </a:r>
                      <a:r>
                        <a:rPr lang="en" sz="900">
                          <a:solidFill>
                            <a:srgbClr val="242424"/>
                          </a:solidFill>
                          <a:latin typeface="Archivo"/>
                          <a:ea typeface="Archivo"/>
                          <a:cs typeface="Archivo"/>
                          <a:sym typeface="Archivo"/>
                        </a:rPr>
                        <a:t>) </a:t>
                      </a:r>
                      <a:endParaRPr sz="9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Automation Test Analysis Time</a:t>
                      </a:r>
                      <a:r>
                        <a:rPr lang="en" sz="900">
                          <a:latin typeface="Archivo"/>
                          <a:ea typeface="Archivo"/>
                          <a:cs typeface="Archivo"/>
                          <a:sym typeface="Archivo"/>
                        </a:rPr>
                        <a:t> = (0.5 * 26) / 20 = 0.65</a:t>
                      </a:r>
                      <a:endParaRPr sz="900">
                        <a:latin typeface="Archivo"/>
                        <a:ea typeface="Archivo"/>
                        <a:cs typeface="Archivo"/>
                        <a:sym typeface="Archivo"/>
                      </a:endParaRPr>
                    </a:p>
                    <a:p>
                      <a:pPr indent="0" lvl="0" marL="0" rtl="0" algn="l">
                        <a:spcBef>
                          <a:spcPts val="0"/>
                        </a:spcBef>
                        <a:spcAft>
                          <a:spcPts val="0"/>
                        </a:spcAft>
                        <a:buNone/>
                      </a:pPr>
                      <a:r>
                        <a:t/>
                      </a:r>
                      <a:endParaRPr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Automation Test Maintenance Time</a:t>
                      </a:r>
                      <a:r>
                        <a:rPr lang="en" sz="900">
                          <a:solidFill>
                            <a:srgbClr val="242424"/>
                          </a:solidFill>
                          <a:latin typeface="Archivo"/>
                          <a:ea typeface="Archivo"/>
                          <a:cs typeface="Archivo"/>
                          <a:sym typeface="Archivo"/>
                        </a:rPr>
                        <a:t> = ((Maintenance time per test * Period of ROI in weeks) / </a:t>
                      </a:r>
                      <a:r>
                        <a:rPr b="1" lang="en" sz="900">
                          <a:solidFill>
                            <a:srgbClr val="FF0000"/>
                          </a:solidFill>
                          <a:latin typeface="Archivo"/>
                          <a:ea typeface="Archivo"/>
                          <a:cs typeface="Archivo"/>
                          <a:sym typeface="Archivo"/>
                        </a:rPr>
                        <a:t>automation work hours</a:t>
                      </a:r>
                      <a:r>
                        <a:rPr lang="en" sz="900">
                          <a:solidFill>
                            <a:srgbClr val="242424"/>
                          </a:solidFill>
                          <a:latin typeface="Archivo"/>
                          <a:ea typeface="Archivo"/>
                          <a:cs typeface="Archivo"/>
                          <a:sym typeface="Archivo"/>
                        </a:rPr>
                        <a:t>)  </a:t>
                      </a:r>
                      <a:endParaRPr sz="9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Automation Test Maintenance Time</a:t>
                      </a:r>
                      <a:r>
                        <a:rPr lang="en" sz="900">
                          <a:latin typeface="Archivo"/>
                          <a:ea typeface="Archivo"/>
                          <a:cs typeface="Archivo"/>
                          <a:sym typeface="Archivo"/>
                        </a:rPr>
                        <a:t> = (</a:t>
                      </a:r>
                      <a:r>
                        <a:rPr lang="en" sz="900">
                          <a:latin typeface="Archivo"/>
                          <a:ea typeface="Archivo"/>
                          <a:cs typeface="Archivo"/>
                          <a:sym typeface="Archivo"/>
                        </a:rPr>
                        <a:t>2</a:t>
                      </a:r>
                      <a:r>
                        <a:rPr lang="en" sz="900">
                          <a:latin typeface="Archivo"/>
                          <a:ea typeface="Archivo"/>
                          <a:cs typeface="Archivo"/>
                          <a:sym typeface="Archivo"/>
                        </a:rPr>
                        <a:t> * 26) / 20 = </a:t>
                      </a:r>
                      <a:r>
                        <a:rPr lang="en" sz="900">
                          <a:latin typeface="Archivo"/>
                          <a:ea typeface="Archivo"/>
                          <a:cs typeface="Archivo"/>
                          <a:sym typeface="Archivo"/>
                        </a:rPr>
                        <a:t>2.6</a:t>
                      </a:r>
                      <a:endParaRPr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Manual Execution Time</a:t>
                      </a:r>
                      <a:r>
                        <a:rPr lang="en" sz="900">
                          <a:solidFill>
                            <a:srgbClr val="242424"/>
                          </a:solidFill>
                          <a:latin typeface="Archivo"/>
                          <a:ea typeface="Archivo"/>
                          <a:cs typeface="Archivo"/>
                          <a:sym typeface="Archivo"/>
                        </a:rPr>
                        <a:t> = ((Manual test execution time per test * </a:t>
                      </a:r>
                      <a:r>
                        <a:rPr lang="en" sz="900">
                          <a:solidFill>
                            <a:srgbClr val="242424"/>
                          </a:solidFill>
                          <a:latin typeface="Archivo"/>
                          <a:ea typeface="Archivo"/>
                          <a:cs typeface="Archivo"/>
                          <a:sym typeface="Archivo"/>
                        </a:rPr>
                        <a:t>Number of manual test cases</a:t>
                      </a:r>
                      <a:r>
                        <a:rPr lang="en" sz="900">
                          <a:solidFill>
                            <a:srgbClr val="242424"/>
                          </a:solidFill>
                          <a:latin typeface="Archivo"/>
                          <a:ea typeface="Archivo"/>
                          <a:cs typeface="Archivo"/>
                          <a:sym typeface="Archivo"/>
                        </a:rPr>
                        <a:t> * Period of ROI in weeks) /</a:t>
                      </a:r>
                      <a:r>
                        <a:rPr b="1" lang="en" sz="900">
                          <a:solidFill>
                            <a:srgbClr val="0000FF"/>
                          </a:solidFill>
                          <a:latin typeface="Archivo"/>
                          <a:ea typeface="Archivo"/>
                          <a:cs typeface="Archivo"/>
                          <a:sym typeface="Archivo"/>
                        </a:rPr>
                        <a:t> manual work hours</a:t>
                      </a:r>
                      <a:r>
                        <a:rPr lang="en" sz="900">
                          <a:solidFill>
                            <a:srgbClr val="242424"/>
                          </a:solidFill>
                          <a:latin typeface="Archivo"/>
                          <a:ea typeface="Archivo"/>
                          <a:cs typeface="Archivo"/>
                          <a:sym typeface="Archivo"/>
                        </a:rPr>
                        <a:t>))</a:t>
                      </a:r>
                      <a:endParaRPr sz="9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Manual Execution Time</a:t>
                      </a:r>
                      <a:r>
                        <a:rPr lang="en" sz="900">
                          <a:latin typeface="Archivo"/>
                          <a:ea typeface="Archivo"/>
                          <a:cs typeface="Archivo"/>
                          <a:sym typeface="Archivo"/>
                        </a:rPr>
                        <a:t> = (1.5 * 300 * 26 ) / 8 = 1462.5</a:t>
                      </a:r>
                      <a:endParaRPr sz="900">
                        <a:latin typeface="Archivo"/>
                        <a:ea typeface="Archivo"/>
                        <a:cs typeface="Archivo"/>
                        <a:sym typeface="Archivo"/>
                      </a:endParaRPr>
                    </a:p>
                  </a:txBody>
                  <a:tcPr marT="91425" marB="91425" marR="91425" marL="91425"/>
                </a:tc>
              </a:tr>
              <a:tr h="44807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Total Automation Time = </a:t>
                      </a:r>
                      <a:r>
                        <a:rPr lang="en" sz="900">
                          <a:solidFill>
                            <a:srgbClr val="242424"/>
                          </a:solidFill>
                          <a:latin typeface="Archivo"/>
                          <a:ea typeface="Archivo"/>
                          <a:cs typeface="Archivo"/>
                          <a:sym typeface="Archivo"/>
                        </a:rPr>
                        <a:t>Automation test script development time + Automation test script execution time + Automation test analysis time + Automation test maintenance time</a:t>
                      </a:r>
                      <a:endParaRPr sz="900">
                        <a:solidFill>
                          <a:srgbClr val="242424"/>
                        </a:solidFill>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Total Automation Time</a:t>
                      </a:r>
                      <a:r>
                        <a:rPr lang="en" sz="900">
                          <a:latin typeface="Archivo"/>
                          <a:ea typeface="Archivo"/>
                          <a:cs typeface="Archivo"/>
                          <a:sym typeface="Archivo"/>
                        </a:rPr>
                        <a:t> = 1.2 + 65.13 + 0.65 + 2.6 = 69.58</a:t>
                      </a:r>
                      <a:endParaRPr sz="900">
                        <a:latin typeface="Archivo"/>
                        <a:ea typeface="Archivo"/>
                        <a:cs typeface="Archivo"/>
                        <a:sym typeface="Archivo"/>
                      </a:endParaRPr>
                    </a:p>
                  </a:txBody>
                  <a:tcPr marT="91425" marB="91425" marR="91425" marL="91425"/>
                </a:tc>
              </a:tr>
              <a:tr h="408425">
                <a:tc>
                  <a:txBody>
                    <a:bodyPr/>
                    <a:lstStyle/>
                    <a:p>
                      <a:pPr indent="0" lvl="0" marL="0" rtl="0" algn="l">
                        <a:spcBef>
                          <a:spcPts val="0"/>
                        </a:spcBef>
                        <a:spcAft>
                          <a:spcPts val="0"/>
                        </a:spcAft>
                        <a:buNone/>
                      </a:pPr>
                      <a:r>
                        <a:rPr b="1" lang="en" sz="900">
                          <a:solidFill>
                            <a:srgbClr val="242424"/>
                          </a:solidFill>
                          <a:latin typeface="Archivo"/>
                          <a:ea typeface="Archivo"/>
                          <a:cs typeface="Archivo"/>
                          <a:sym typeface="Archivo"/>
                        </a:rPr>
                        <a:t>ROI (Efficiency) = </a:t>
                      </a:r>
                      <a:r>
                        <a:rPr b="1" lang="en" sz="900">
                          <a:solidFill>
                            <a:srgbClr val="242424"/>
                          </a:solidFill>
                          <a:latin typeface="Archivo"/>
                          <a:ea typeface="Archivo"/>
                          <a:cs typeface="Archivo"/>
                          <a:sym typeface="Archivo"/>
                        </a:rPr>
                        <a:t>((Manual Execution Time - Automation Time) / Manual Execution Time) x 100)</a:t>
                      </a:r>
                      <a:endParaRPr b="1" sz="900">
                        <a:solidFill>
                          <a:srgbClr val="242424"/>
                        </a:solidFill>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b="1" lang="en" sz="900">
                          <a:latin typeface="Archivo"/>
                          <a:ea typeface="Archivo"/>
                          <a:cs typeface="Archivo"/>
                          <a:sym typeface="Archivo"/>
                        </a:rPr>
                        <a:t>ROI (Efficiency)</a:t>
                      </a:r>
                      <a:r>
                        <a:rPr lang="en" sz="900">
                          <a:latin typeface="Archivo"/>
                          <a:ea typeface="Archivo"/>
                          <a:cs typeface="Archivo"/>
                          <a:sym typeface="Archivo"/>
                        </a:rPr>
                        <a:t> = ((1462.5 - 69.58) / 1462.5) x 100 = 95.24%</a:t>
                      </a:r>
                      <a:endParaRPr sz="900">
                        <a:latin typeface="Archivo"/>
                        <a:ea typeface="Archivo"/>
                        <a:cs typeface="Archivo"/>
                        <a:sym typeface="Archivo"/>
                      </a:endParaRPr>
                    </a:p>
                  </a:txBody>
                  <a:tcPr marT="91425" marB="91425" marR="91425" marL="91425"/>
                </a:tc>
              </a:tr>
            </a:tbl>
          </a:graphicData>
        </a:graphic>
      </p:graphicFrame>
      <p:sp>
        <p:nvSpPr>
          <p:cNvPr id="1714" name="Google Shape;1714;p154"/>
          <p:cNvSpPr txBox="1"/>
          <p:nvPr/>
        </p:nvSpPr>
        <p:spPr>
          <a:xfrm>
            <a:off x="580050" y="772688"/>
            <a:ext cx="77874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191919"/>
                </a:solidFill>
                <a:highlight>
                  <a:srgbClr val="D9EAD3"/>
                </a:highlight>
                <a:latin typeface="Archivo"/>
                <a:ea typeface="Archivo"/>
                <a:cs typeface="Archivo"/>
                <a:sym typeface="Archivo"/>
              </a:rPr>
              <a:t>Note: Period of ROI is 26 weeks (6 months). Automation work hours is 20 hours (can run continuously but expect delays). Manual work hours is an 8 hour workday. Besides Period of ROI, all other time points are in hours.</a:t>
            </a:r>
            <a:endParaRPr b="1" sz="900">
              <a:solidFill>
                <a:srgbClr val="191919"/>
              </a:solidFill>
              <a:highlight>
                <a:srgbClr val="D9EAD3"/>
              </a:highlight>
              <a:latin typeface="Archivo"/>
              <a:ea typeface="Archivo"/>
              <a:cs typeface="Archivo"/>
              <a:sym typeface="Archivo"/>
            </a:endParaRPr>
          </a:p>
        </p:txBody>
      </p:sp>
      <p:sp>
        <p:nvSpPr>
          <p:cNvPr id="1715" name="Google Shape;1715;p154"/>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55"/>
          <p:cNvSpPr txBox="1"/>
          <p:nvPr>
            <p:ph type="title"/>
          </p:nvPr>
        </p:nvSpPr>
        <p:spPr>
          <a:xfrm>
            <a:off x="0" y="0"/>
            <a:ext cx="4770000" cy="5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Old </a:t>
            </a:r>
            <a:r>
              <a:rPr lang="en" sz="3000"/>
              <a:t>Architecture</a:t>
            </a:r>
            <a:endParaRPr sz="3000"/>
          </a:p>
        </p:txBody>
      </p:sp>
      <p:pic>
        <p:nvPicPr>
          <p:cNvPr id="1721" name="Google Shape;1721;p155"/>
          <p:cNvPicPr preferRelativeResize="0"/>
          <p:nvPr/>
        </p:nvPicPr>
        <p:blipFill>
          <a:blip r:embed="rId3">
            <a:alphaModFix/>
          </a:blip>
          <a:stretch>
            <a:fillRect/>
          </a:stretch>
        </p:blipFill>
        <p:spPr>
          <a:xfrm>
            <a:off x="0" y="515700"/>
            <a:ext cx="9144003" cy="3031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1"/>
          <p:cNvPicPr preferRelativeResize="0"/>
          <p:nvPr/>
        </p:nvPicPr>
        <p:blipFill rotWithShape="1">
          <a:blip r:embed="rId3">
            <a:alphaModFix/>
          </a:blip>
          <a:srcRect b="0" l="0" r="3984" t="5615"/>
          <a:stretch/>
        </p:blipFill>
        <p:spPr>
          <a:xfrm>
            <a:off x="1016950" y="1170100"/>
            <a:ext cx="6525101" cy="3247675"/>
          </a:xfrm>
          <a:prstGeom prst="rect">
            <a:avLst/>
          </a:prstGeom>
          <a:noFill/>
          <a:ln>
            <a:noFill/>
          </a:ln>
        </p:spPr>
      </p:pic>
      <p:pic>
        <p:nvPicPr>
          <p:cNvPr id="437" name="Google Shape;437;p61"/>
          <p:cNvPicPr preferRelativeResize="0"/>
          <p:nvPr/>
        </p:nvPicPr>
        <p:blipFill>
          <a:blip r:embed="rId4">
            <a:alphaModFix/>
          </a:blip>
          <a:stretch>
            <a:fillRect/>
          </a:stretch>
        </p:blipFill>
        <p:spPr>
          <a:xfrm flipH="1" rot="10800000">
            <a:off x="5162988" y="1432535"/>
            <a:ext cx="74050" cy="45253"/>
          </a:xfrm>
          <a:prstGeom prst="rect">
            <a:avLst/>
          </a:prstGeom>
          <a:noFill/>
          <a:ln>
            <a:noFill/>
          </a:ln>
        </p:spPr>
      </p:pic>
      <p:sp>
        <p:nvSpPr>
          <p:cNvPr id="438" name="Google Shape;438;p61"/>
          <p:cNvSpPr txBox="1"/>
          <p:nvPr/>
        </p:nvSpPr>
        <p:spPr>
          <a:xfrm>
            <a:off x="5000288" y="1432513"/>
            <a:ext cx="658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Archivo"/>
                <a:ea typeface="Archivo"/>
                <a:cs typeface="Archivo"/>
                <a:sym typeface="Archivo"/>
              </a:rPr>
              <a:t>Selenium</a:t>
            </a:r>
            <a:endParaRPr b="1" sz="600">
              <a:solidFill>
                <a:schemeClr val="dk1"/>
              </a:solidFill>
              <a:latin typeface="Archivo"/>
              <a:ea typeface="Archivo"/>
              <a:cs typeface="Archivo"/>
              <a:sym typeface="Archivo"/>
            </a:endParaRPr>
          </a:p>
        </p:txBody>
      </p:sp>
      <p:sp>
        <p:nvSpPr>
          <p:cNvPr id="439" name="Google Shape;439;p61"/>
          <p:cNvSpPr txBox="1"/>
          <p:nvPr/>
        </p:nvSpPr>
        <p:spPr>
          <a:xfrm>
            <a:off x="4541138" y="2245475"/>
            <a:ext cx="658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Archivo"/>
                <a:ea typeface="Archivo"/>
                <a:cs typeface="Archivo"/>
                <a:sym typeface="Archivo"/>
              </a:rPr>
              <a:t>Selenide</a:t>
            </a:r>
            <a:endParaRPr b="1" sz="600">
              <a:solidFill>
                <a:schemeClr val="dk1"/>
              </a:solidFill>
              <a:latin typeface="Archivo"/>
              <a:ea typeface="Archivo"/>
              <a:cs typeface="Archivo"/>
              <a:sym typeface="Archivo"/>
            </a:endParaRPr>
          </a:p>
        </p:txBody>
      </p:sp>
      <p:pic>
        <p:nvPicPr>
          <p:cNvPr id="440" name="Google Shape;440;p61"/>
          <p:cNvPicPr preferRelativeResize="0"/>
          <p:nvPr/>
        </p:nvPicPr>
        <p:blipFill>
          <a:blip r:embed="rId4">
            <a:alphaModFix/>
          </a:blip>
          <a:stretch>
            <a:fillRect/>
          </a:stretch>
        </p:blipFill>
        <p:spPr>
          <a:xfrm flipH="1" rot="10800000">
            <a:off x="4698238" y="2283547"/>
            <a:ext cx="74050" cy="45253"/>
          </a:xfrm>
          <a:prstGeom prst="rect">
            <a:avLst/>
          </a:prstGeom>
          <a:noFill/>
          <a:ln>
            <a:noFill/>
          </a:ln>
        </p:spPr>
      </p:pic>
      <p:pic>
        <p:nvPicPr>
          <p:cNvPr id="441" name="Google Shape;441;p61"/>
          <p:cNvPicPr preferRelativeResize="0"/>
          <p:nvPr/>
        </p:nvPicPr>
        <p:blipFill>
          <a:blip r:embed="rId4">
            <a:alphaModFix/>
          </a:blip>
          <a:stretch>
            <a:fillRect/>
          </a:stretch>
        </p:blipFill>
        <p:spPr>
          <a:xfrm flipH="1" rot="10800000">
            <a:off x="3523238" y="3348697"/>
            <a:ext cx="74050" cy="45253"/>
          </a:xfrm>
          <a:prstGeom prst="rect">
            <a:avLst/>
          </a:prstGeom>
          <a:noFill/>
          <a:ln>
            <a:noFill/>
          </a:ln>
        </p:spPr>
      </p:pic>
      <p:sp>
        <p:nvSpPr>
          <p:cNvPr id="442" name="Google Shape;442;p61"/>
          <p:cNvSpPr txBox="1"/>
          <p:nvPr/>
        </p:nvSpPr>
        <p:spPr>
          <a:xfrm>
            <a:off x="3374388" y="3348700"/>
            <a:ext cx="658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Archivo"/>
                <a:ea typeface="Archivo"/>
                <a:cs typeface="Archivo"/>
                <a:sym typeface="Archivo"/>
              </a:rPr>
              <a:t>Cypress</a:t>
            </a:r>
            <a:endParaRPr b="1" sz="600">
              <a:solidFill>
                <a:schemeClr val="dk1"/>
              </a:solidFill>
              <a:latin typeface="Archivo"/>
              <a:ea typeface="Archivo"/>
              <a:cs typeface="Archivo"/>
              <a:sym typeface="Archivo"/>
            </a:endParaRPr>
          </a:p>
        </p:txBody>
      </p:sp>
      <p:sp>
        <p:nvSpPr>
          <p:cNvPr id="443" name="Google Shape;443;p61"/>
          <p:cNvSpPr txBox="1"/>
          <p:nvPr/>
        </p:nvSpPr>
        <p:spPr>
          <a:xfrm>
            <a:off x="5958013" y="2522375"/>
            <a:ext cx="947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Scalability</a:t>
            </a:r>
            <a:endParaRPr b="1" sz="1200">
              <a:solidFill>
                <a:schemeClr val="dk1"/>
              </a:solidFill>
              <a:latin typeface="Archivo"/>
              <a:ea typeface="Archivo"/>
              <a:cs typeface="Archivo"/>
              <a:sym typeface="Archivo"/>
            </a:endParaRPr>
          </a:p>
        </p:txBody>
      </p:sp>
      <p:sp>
        <p:nvSpPr>
          <p:cNvPr id="444" name="Google Shape;444;p61"/>
          <p:cNvSpPr txBox="1"/>
          <p:nvPr/>
        </p:nvSpPr>
        <p:spPr>
          <a:xfrm>
            <a:off x="2109238" y="2522375"/>
            <a:ext cx="947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    Niche</a:t>
            </a:r>
            <a:endParaRPr b="1" sz="1200">
              <a:solidFill>
                <a:schemeClr val="dk1"/>
              </a:solidFill>
              <a:latin typeface="Archivo"/>
              <a:ea typeface="Archivo"/>
              <a:cs typeface="Archivo"/>
              <a:sym typeface="Archivo"/>
            </a:endParaRPr>
          </a:p>
        </p:txBody>
      </p:sp>
      <p:sp>
        <p:nvSpPr>
          <p:cNvPr id="445" name="Google Shape;445;p61"/>
          <p:cNvSpPr txBox="1"/>
          <p:nvPr/>
        </p:nvSpPr>
        <p:spPr>
          <a:xfrm>
            <a:off x="3757913" y="881075"/>
            <a:ext cx="15657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Cross-X Support</a:t>
            </a:r>
            <a:endParaRPr b="1" sz="1200">
              <a:solidFill>
                <a:schemeClr val="dk1"/>
              </a:solidFill>
              <a:latin typeface="Archivo"/>
              <a:ea typeface="Archivo"/>
              <a:cs typeface="Archivo"/>
              <a:sym typeface="Archivo"/>
            </a:endParaRPr>
          </a:p>
        </p:txBody>
      </p:sp>
      <p:sp>
        <p:nvSpPr>
          <p:cNvPr id="446" name="Google Shape;446;p61"/>
          <p:cNvSpPr txBox="1"/>
          <p:nvPr/>
        </p:nvSpPr>
        <p:spPr>
          <a:xfrm>
            <a:off x="3981063" y="4296425"/>
            <a:ext cx="9474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Inflexible</a:t>
            </a:r>
            <a:endParaRPr b="1" sz="1200">
              <a:solidFill>
                <a:schemeClr val="dk1"/>
              </a:solidFill>
              <a:latin typeface="Archivo"/>
              <a:ea typeface="Archivo"/>
              <a:cs typeface="Archivo"/>
              <a:sym typeface="Archivo"/>
            </a:endParaRPr>
          </a:p>
        </p:txBody>
      </p:sp>
      <p:sp>
        <p:nvSpPr>
          <p:cNvPr id="447" name="Google Shape;447;p61"/>
          <p:cNvSpPr txBox="1"/>
          <p:nvPr>
            <p:ph type="title"/>
          </p:nvPr>
        </p:nvSpPr>
        <p:spPr>
          <a:xfrm>
            <a:off x="739138" y="232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Magic Quadrant’ Analysis</a:t>
            </a:r>
            <a:endParaRPr>
              <a:solidFill>
                <a:schemeClr val="accent1"/>
              </a:solidFill>
            </a:endParaRPr>
          </a:p>
        </p:txBody>
      </p:sp>
      <p:sp>
        <p:nvSpPr>
          <p:cNvPr id="448" name="Google Shape;448;p61"/>
          <p:cNvSpPr/>
          <p:nvPr/>
        </p:nvSpPr>
        <p:spPr>
          <a:xfrm rot="10800000">
            <a:off x="2483900" y="350112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9" name="Google Shape;449;p61"/>
          <p:cNvSpPr txBox="1"/>
          <p:nvPr/>
        </p:nvSpPr>
        <p:spPr>
          <a:xfrm>
            <a:off x="835550" y="3273400"/>
            <a:ext cx="17850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rchivo"/>
                <a:ea typeface="Archivo"/>
                <a:cs typeface="Archivo"/>
                <a:sym typeface="Archivo"/>
              </a:rPr>
              <a:t>Niche Player in the market and is inflexible for </a:t>
            </a:r>
            <a:r>
              <a:rPr lang="en" sz="800">
                <a:solidFill>
                  <a:srgbClr val="1F1F1F"/>
                </a:solidFill>
                <a:highlight>
                  <a:srgbClr val="FFFFFF"/>
                </a:highlight>
              </a:rPr>
              <a:t> customization options for test data management [1], reporting, and framework integration.</a:t>
            </a:r>
            <a:endParaRPr sz="800">
              <a:solidFill>
                <a:schemeClr val="dk1"/>
              </a:solidFill>
              <a:latin typeface="Archivo"/>
              <a:ea typeface="Archivo"/>
              <a:cs typeface="Archivo"/>
              <a:sym typeface="Archivo"/>
            </a:endParaRPr>
          </a:p>
        </p:txBody>
      </p:sp>
      <p:sp>
        <p:nvSpPr>
          <p:cNvPr id="450" name="Google Shape;450;p61"/>
          <p:cNvSpPr/>
          <p:nvPr/>
        </p:nvSpPr>
        <p:spPr>
          <a:xfrm>
            <a:off x="5576325" y="156217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51" name="Google Shape;451;p61"/>
          <p:cNvSpPr txBox="1"/>
          <p:nvPr/>
        </p:nvSpPr>
        <p:spPr>
          <a:xfrm>
            <a:off x="47150" y="4516125"/>
            <a:ext cx="54888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rchivo"/>
                <a:ea typeface="Archivo"/>
                <a:cs typeface="Archivo"/>
                <a:sym typeface="Archivo"/>
              </a:rPr>
              <a:t>[</a:t>
            </a:r>
            <a:r>
              <a:rPr lang="en" sz="800">
                <a:solidFill>
                  <a:srgbClr val="191919"/>
                </a:solidFill>
                <a:latin typeface="Archivo"/>
                <a:ea typeface="Archivo"/>
                <a:cs typeface="Archivo"/>
                <a:sym typeface="Archivo"/>
              </a:rPr>
              <a:t>1]Jash Unadkat, </a:t>
            </a:r>
            <a:r>
              <a:rPr lang="en" sz="800">
                <a:solidFill>
                  <a:srgbClr val="191919"/>
                </a:solidFill>
                <a:latin typeface="Archivo"/>
                <a:ea typeface="Archivo"/>
                <a:cs typeface="Archivo"/>
                <a:sym typeface="Archivo"/>
              </a:rPr>
              <a:t>Comparison</a:t>
            </a:r>
            <a:r>
              <a:rPr lang="en" sz="800">
                <a:solidFill>
                  <a:srgbClr val="191919"/>
                </a:solidFill>
                <a:latin typeface="Archivo"/>
                <a:ea typeface="Archivo"/>
                <a:cs typeface="Archivo"/>
                <a:sym typeface="Archivo"/>
              </a:rPr>
              <a:t> of Cypress, 2023,</a:t>
            </a:r>
            <a:r>
              <a:rPr lang="en" sz="800" u="sng">
                <a:solidFill>
                  <a:srgbClr val="191919"/>
                </a:solidFill>
                <a:latin typeface="Archivo"/>
                <a:ea typeface="Archivo"/>
                <a:cs typeface="Archivo"/>
                <a:sym typeface="Archivo"/>
                <a:hlinkClick r:id="rId5">
                  <a:extLst>
                    <a:ext uri="{A12FA001-AC4F-418D-AE19-62706E023703}">
                      <ahyp:hlinkClr val="tx"/>
                    </a:ext>
                  </a:extLst>
                </a:hlinkClick>
              </a:rPr>
              <a:t>https://browserstack.com/guide/cypress-vs-selenium</a:t>
            </a:r>
            <a:endParaRPr sz="800">
              <a:solidFill>
                <a:srgbClr val="191919"/>
              </a:solidFill>
              <a:latin typeface="Archivo"/>
              <a:ea typeface="Archivo"/>
              <a:cs typeface="Archivo"/>
              <a:sym typeface="Archivo"/>
            </a:endParaRPr>
          </a:p>
          <a:p>
            <a:pPr indent="0" lvl="0" marL="0" rtl="0" algn="l">
              <a:spcBef>
                <a:spcPts val="0"/>
              </a:spcBef>
              <a:spcAft>
                <a:spcPts val="0"/>
              </a:spcAft>
              <a:buNone/>
            </a:pPr>
            <a:r>
              <a:rPr lang="en" sz="800">
                <a:solidFill>
                  <a:srgbClr val="191919"/>
                </a:solidFill>
                <a:latin typeface="Archivo"/>
                <a:ea typeface="Archivo"/>
                <a:cs typeface="Archivo"/>
                <a:sym typeface="Archivo"/>
              </a:rPr>
              <a:t>[2] Himanshu Sheth, Selenium Tutorial and its Advantages, April, 2024,</a:t>
            </a:r>
            <a:r>
              <a:rPr lang="en" sz="800">
                <a:solidFill>
                  <a:srgbClr val="191919"/>
                </a:solidFill>
                <a:uFill>
                  <a:noFill/>
                </a:uFill>
                <a:latin typeface="Archivo"/>
                <a:ea typeface="Archivo"/>
                <a:cs typeface="Archivo"/>
                <a:sym typeface="Archivo"/>
                <a:hlinkClick r:id="rId6">
                  <a:extLst>
                    <a:ext uri="{A12FA001-AC4F-418D-AE19-62706E023703}">
                      <ahyp:hlinkClr val="tx"/>
                    </a:ext>
                  </a:extLst>
                </a:hlinkClick>
              </a:rPr>
              <a:t> </a:t>
            </a:r>
            <a:r>
              <a:rPr lang="en" sz="800" u="sng">
                <a:solidFill>
                  <a:srgbClr val="191919"/>
                </a:solidFill>
                <a:latin typeface="Archivo"/>
                <a:ea typeface="Archivo"/>
                <a:cs typeface="Archivo"/>
                <a:sym typeface="Archivo"/>
                <a:hlinkClick r:id="rId7">
                  <a:extLst>
                    <a:ext uri="{A12FA001-AC4F-418D-AE19-62706E023703}">
                      <ahyp:hlinkClr val="tx"/>
                    </a:ext>
                  </a:extLst>
                </a:hlinkClick>
              </a:rPr>
              <a:t>https:/.lambdatest.com/blog/why-selenium</a:t>
            </a:r>
            <a:endParaRPr sz="800">
              <a:solidFill>
                <a:srgbClr val="191919"/>
              </a:solidFill>
              <a:latin typeface="Archivo"/>
              <a:ea typeface="Archivo"/>
              <a:cs typeface="Archivo"/>
              <a:sym typeface="Archivo"/>
            </a:endParaRPr>
          </a:p>
        </p:txBody>
      </p:sp>
      <p:sp>
        <p:nvSpPr>
          <p:cNvPr id="452" name="Google Shape;452;p61"/>
          <p:cNvSpPr/>
          <p:nvPr/>
        </p:nvSpPr>
        <p:spPr>
          <a:xfrm>
            <a:off x="5242050" y="1406550"/>
            <a:ext cx="74100" cy="45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53" name="Google Shape;453;p61"/>
          <p:cNvSpPr txBox="1"/>
          <p:nvPr/>
        </p:nvSpPr>
        <p:spPr>
          <a:xfrm>
            <a:off x="6263425" y="1074600"/>
            <a:ext cx="2213700" cy="7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Archivo"/>
                <a:ea typeface="Archivo"/>
                <a:cs typeface="Archivo"/>
                <a:sym typeface="Archivo"/>
              </a:rPr>
              <a:t>Mature and widely accepted and used across industries with cross and multi language and browser support [2]. Framework allows more control over browser interactions and integrations </a:t>
            </a:r>
            <a:endParaRPr sz="800">
              <a:solidFill>
                <a:schemeClr val="dk1"/>
              </a:solidFill>
              <a:latin typeface="Archivo"/>
              <a:ea typeface="Archivo"/>
              <a:cs typeface="Archivo"/>
              <a:sym typeface="Archivo"/>
            </a:endParaRPr>
          </a:p>
        </p:txBody>
      </p:sp>
      <p:sp>
        <p:nvSpPr>
          <p:cNvPr id="454" name="Google Shape;454;p61"/>
          <p:cNvSpPr/>
          <p:nvPr/>
        </p:nvSpPr>
        <p:spPr>
          <a:xfrm>
            <a:off x="5372400" y="224547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55" name="Google Shape;455;p61"/>
          <p:cNvSpPr txBox="1"/>
          <p:nvPr/>
        </p:nvSpPr>
        <p:spPr>
          <a:xfrm>
            <a:off x="6064025" y="1879300"/>
            <a:ext cx="2548200" cy="59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Archivo"/>
                <a:ea typeface="Archivo"/>
                <a:cs typeface="Archivo"/>
                <a:sym typeface="Archivo"/>
              </a:rPr>
              <a:t>Simplified API offers less fine-grained control over browser interactions compared to Selenium, leverages  </a:t>
            </a:r>
            <a:r>
              <a:rPr lang="en" sz="800">
                <a:solidFill>
                  <a:schemeClr val="dk1"/>
                </a:solidFill>
                <a:latin typeface="Archivo"/>
                <a:ea typeface="Archivo"/>
                <a:cs typeface="Archivo"/>
                <a:sym typeface="Archivo"/>
              </a:rPr>
              <a:t>selenium</a:t>
            </a:r>
            <a:r>
              <a:rPr lang="en" sz="800">
                <a:solidFill>
                  <a:schemeClr val="dk1"/>
                </a:solidFill>
                <a:latin typeface="Archivo"/>
                <a:ea typeface="Archivo"/>
                <a:cs typeface="Archivo"/>
                <a:sym typeface="Archivo"/>
              </a:rPr>
              <a:t> libraries and has browsers support other than </a:t>
            </a:r>
            <a:r>
              <a:rPr lang="en" sz="800">
                <a:solidFill>
                  <a:schemeClr val="dk1"/>
                </a:solidFill>
                <a:latin typeface="Archivo"/>
                <a:ea typeface="Archivo"/>
                <a:cs typeface="Archivo"/>
                <a:sym typeface="Archivo"/>
              </a:rPr>
              <a:t>chromium</a:t>
            </a:r>
            <a:r>
              <a:rPr lang="en" sz="800">
                <a:solidFill>
                  <a:schemeClr val="dk1"/>
                </a:solidFill>
                <a:latin typeface="Archivo"/>
                <a:ea typeface="Archivo"/>
                <a:cs typeface="Archivo"/>
                <a:sym typeface="Archivo"/>
              </a:rPr>
              <a:t> instances</a:t>
            </a:r>
            <a:endParaRPr sz="800">
              <a:solidFill>
                <a:schemeClr val="dk1"/>
              </a:solidFill>
              <a:latin typeface="Archivo"/>
              <a:ea typeface="Archivo"/>
              <a:cs typeface="Archivo"/>
              <a:sym typeface="Archivo"/>
            </a:endParaRPr>
          </a:p>
        </p:txBody>
      </p:sp>
      <p:sp>
        <p:nvSpPr>
          <p:cNvPr id="456" name="Google Shape;456;p61"/>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type="title"/>
          </p:nvPr>
        </p:nvSpPr>
        <p:spPr>
          <a:xfrm>
            <a:off x="618225" y="6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a:t>
            </a:r>
            <a:r>
              <a:rPr lang="en"/>
              <a:t> Analysis </a:t>
            </a:r>
            <a:endParaRPr>
              <a:solidFill>
                <a:schemeClr val="accent1"/>
              </a:solidFill>
            </a:endParaRPr>
          </a:p>
        </p:txBody>
      </p:sp>
      <p:sp>
        <p:nvSpPr>
          <p:cNvPr id="462" name="Google Shape;462;p62"/>
          <p:cNvSpPr txBox="1"/>
          <p:nvPr/>
        </p:nvSpPr>
        <p:spPr>
          <a:xfrm>
            <a:off x="0" y="4154625"/>
            <a:ext cx="86589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(2024). Selenide vs. Selenium. Retrieved April 22, 2024, from </a:t>
            </a:r>
            <a:r>
              <a:rPr lang="en" sz="700" u="sng">
                <a:solidFill>
                  <a:schemeClr val="hlink"/>
                </a:solidFill>
                <a:latin typeface="Archivo"/>
                <a:ea typeface="Archivo"/>
                <a:cs typeface="Archivo"/>
                <a:sym typeface="Archivo"/>
                <a:hlinkClick r:id="rId3"/>
              </a:rPr>
              <a:t>https://selenide.org/documentation/selenide-vs-selenium.html</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Sheth, H. (2020). Cypress vs. Selenium Comparison. LambdaTest. Retrieved April 22, 2024, from </a:t>
            </a:r>
            <a:r>
              <a:rPr lang="en" sz="700" u="sng">
                <a:solidFill>
                  <a:schemeClr val="hlink"/>
                </a:solidFill>
                <a:latin typeface="Archivo"/>
                <a:ea typeface="Archivo"/>
                <a:cs typeface="Archivo"/>
                <a:sym typeface="Archivo"/>
                <a:hlinkClick r:id="rId4"/>
              </a:rPr>
              <a:t>https://www.lambdatest.com/blog/cypress-vs-selenium-comparison/</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[3](2024). Selenium Tutorial. Retrieved April 22, 2024, from </a:t>
            </a:r>
            <a:r>
              <a:rPr lang="en" sz="700" u="sng">
                <a:solidFill>
                  <a:schemeClr val="hlink"/>
                </a:solidFill>
                <a:latin typeface="Archivo"/>
                <a:ea typeface="Archivo"/>
                <a:cs typeface="Archivo"/>
                <a:sym typeface="Archivo"/>
                <a:hlinkClick r:id="rId5"/>
              </a:rPr>
              <a:t>https://www.lambdatest.com/selenium</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[4] (2024). Selenide vs. Selenium. Retrieved April 22, 2024, from </a:t>
            </a:r>
            <a:r>
              <a:rPr lang="en" sz="700" u="sng">
                <a:solidFill>
                  <a:schemeClr val="hlink"/>
                </a:solidFill>
                <a:latin typeface="Archivo"/>
                <a:ea typeface="Archivo"/>
                <a:cs typeface="Archivo"/>
                <a:sym typeface="Archivo"/>
                <a:hlinkClick r:id="rId6"/>
              </a:rPr>
              <a:t>https://selenide.org/documentation/selenide-vs-selenium.html</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[5] Trade-offs. Cypress Documentation. Retrieved April 22, 2024,  from </a:t>
            </a:r>
            <a:r>
              <a:rPr lang="en" sz="700" u="sng">
                <a:solidFill>
                  <a:schemeClr val="hlink"/>
                </a:solidFill>
                <a:latin typeface="Archivo"/>
                <a:ea typeface="Archivo"/>
                <a:cs typeface="Archivo"/>
                <a:sym typeface="Archivo"/>
                <a:hlinkClick r:id="rId7"/>
              </a:rPr>
              <a:t>https://docs.cypress.io/guides/references/trade-offs</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[6] Sheth, H. (2020). Cypress vs. Selenium Comparison. LambdaTest. Retrieved April 22, 2024, from </a:t>
            </a:r>
            <a:r>
              <a:rPr lang="en" sz="700" u="sng">
                <a:solidFill>
                  <a:schemeClr val="hlink"/>
                </a:solidFill>
                <a:latin typeface="Archivo"/>
                <a:ea typeface="Archivo"/>
                <a:cs typeface="Archivo"/>
                <a:sym typeface="Archivo"/>
                <a:hlinkClick r:id="rId8"/>
              </a:rPr>
              <a:t>https://www.lambdatest.com/blog/cypress-vs-selenium-comparison/</a:t>
            </a:r>
            <a:endParaRPr sz="700">
              <a:solidFill>
                <a:schemeClr val="dk1"/>
              </a:solidFill>
              <a:latin typeface="Archivo"/>
              <a:ea typeface="Archivo"/>
              <a:cs typeface="Archivo"/>
              <a:sym typeface="Archivo"/>
            </a:endParaRPr>
          </a:p>
          <a:p>
            <a:pPr indent="0" lvl="0" marL="0" rtl="0" algn="l">
              <a:spcBef>
                <a:spcPts val="0"/>
              </a:spcBef>
              <a:spcAft>
                <a:spcPts val="0"/>
              </a:spcAft>
              <a:buNone/>
            </a:pPr>
            <a:r>
              <a:t/>
            </a:r>
            <a:endParaRPr sz="700">
              <a:solidFill>
                <a:schemeClr val="dk1"/>
              </a:solidFill>
              <a:latin typeface="Archivo"/>
              <a:ea typeface="Archivo"/>
              <a:cs typeface="Archivo"/>
              <a:sym typeface="Archivo"/>
            </a:endParaRPr>
          </a:p>
        </p:txBody>
      </p:sp>
      <p:sp>
        <p:nvSpPr>
          <p:cNvPr id="463" name="Google Shape;463;p62"/>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pic>
        <p:nvPicPr>
          <p:cNvPr id="464" name="Google Shape;464;p62"/>
          <p:cNvPicPr preferRelativeResize="0"/>
          <p:nvPr/>
        </p:nvPicPr>
        <p:blipFill>
          <a:blip r:embed="rId9">
            <a:alphaModFix/>
          </a:blip>
          <a:stretch>
            <a:fillRect/>
          </a:stretch>
        </p:blipFill>
        <p:spPr>
          <a:xfrm>
            <a:off x="0" y="1336950"/>
            <a:ext cx="3001225" cy="2083723"/>
          </a:xfrm>
          <a:prstGeom prst="rect">
            <a:avLst/>
          </a:prstGeom>
          <a:noFill/>
          <a:ln>
            <a:noFill/>
          </a:ln>
        </p:spPr>
      </p:pic>
      <p:sp>
        <p:nvSpPr>
          <p:cNvPr id="465" name="Google Shape;465;p62"/>
          <p:cNvSpPr txBox="1"/>
          <p:nvPr/>
        </p:nvSpPr>
        <p:spPr>
          <a:xfrm>
            <a:off x="360676" y="768802"/>
            <a:ext cx="23304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Poppins"/>
                <a:ea typeface="Poppins"/>
                <a:cs typeface="Poppins"/>
                <a:sym typeface="Poppins"/>
              </a:rPr>
              <a:t>Selenium</a:t>
            </a:r>
            <a:endParaRPr b="1" sz="2400">
              <a:solidFill>
                <a:schemeClr val="accent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pic>
        <p:nvPicPr>
          <p:cNvPr id="466" name="Google Shape;466;p62"/>
          <p:cNvPicPr preferRelativeResize="0"/>
          <p:nvPr/>
        </p:nvPicPr>
        <p:blipFill>
          <a:blip r:embed="rId10">
            <a:alphaModFix/>
          </a:blip>
          <a:stretch>
            <a:fillRect/>
          </a:stretch>
        </p:blipFill>
        <p:spPr>
          <a:xfrm>
            <a:off x="3043223" y="1336950"/>
            <a:ext cx="3107502" cy="2037575"/>
          </a:xfrm>
          <a:prstGeom prst="rect">
            <a:avLst/>
          </a:prstGeom>
          <a:noFill/>
          <a:ln>
            <a:noFill/>
          </a:ln>
        </p:spPr>
      </p:pic>
      <p:sp>
        <p:nvSpPr>
          <p:cNvPr id="467" name="Google Shape;467;p62"/>
          <p:cNvSpPr txBox="1"/>
          <p:nvPr/>
        </p:nvSpPr>
        <p:spPr>
          <a:xfrm>
            <a:off x="3346212" y="761150"/>
            <a:ext cx="2451600" cy="3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Poppins"/>
                <a:ea typeface="Poppins"/>
                <a:cs typeface="Poppins"/>
                <a:sym typeface="Poppins"/>
              </a:rPr>
              <a:t>Selenide</a:t>
            </a:r>
            <a:r>
              <a:rPr b="1" baseline="30000" lang="en" sz="2400">
                <a:solidFill>
                  <a:schemeClr val="accent1"/>
                </a:solidFill>
                <a:latin typeface="Poppins"/>
                <a:ea typeface="Poppins"/>
                <a:cs typeface="Poppins"/>
                <a:sym typeface="Poppins"/>
              </a:rPr>
              <a:t>[4]</a:t>
            </a:r>
            <a:endParaRPr b="1" baseline="30000" sz="2400">
              <a:solidFill>
                <a:schemeClr val="accent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pic>
        <p:nvPicPr>
          <p:cNvPr id="468" name="Google Shape;468;p62"/>
          <p:cNvPicPr preferRelativeResize="0"/>
          <p:nvPr/>
        </p:nvPicPr>
        <p:blipFill>
          <a:blip r:embed="rId11">
            <a:alphaModFix/>
          </a:blip>
          <a:stretch>
            <a:fillRect/>
          </a:stretch>
        </p:blipFill>
        <p:spPr>
          <a:xfrm>
            <a:off x="6142775" y="1336950"/>
            <a:ext cx="2983549" cy="2119150"/>
          </a:xfrm>
          <a:prstGeom prst="rect">
            <a:avLst/>
          </a:prstGeom>
          <a:noFill/>
          <a:ln>
            <a:noFill/>
          </a:ln>
        </p:spPr>
      </p:pic>
      <p:sp>
        <p:nvSpPr>
          <p:cNvPr id="469" name="Google Shape;469;p62"/>
          <p:cNvSpPr txBox="1"/>
          <p:nvPr/>
        </p:nvSpPr>
        <p:spPr>
          <a:xfrm>
            <a:off x="6100763" y="720325"/>
            <a:ext cx="24516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Poppins"/>
                <a:ea typeface="Poppins"/>
                <a:cs typeface="Poppins"/>
                <a:sym typeface="Poppins"/>
              </a:rPr>
              <a:t>Cypress</a:t>
            </a:r>
            <a:endParaRPr b="1" baseline="30000" sz="2400">
              <a:solidFill>
                <a:schemeClr val="accent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470" name="Google Shape;470;p62"/>
          <p:cNvSpPr/>
          <p:nvPr/>
        </p:nvSpPr>
        <p:spPr>
          <a:xfrm>
            <a:off x="2994025" y="664675"/>
            <a:ext cx="49200" cy="32871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71" name="Google Shape;471;p62"/>
          <p:cNvSpPr/>
          <p:nvPr/>
        </p:nvSpPr>
        <p:spPr>
          <a:xfrm>
            <a:off x="6063770" y="638425"/>
            <a:ext cx="49200" cy="33132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72" name="Google Shape;472;p62"/>
          <p:cNvSpPr/>
          <p:nvPr/>
        </p:nvSpPr>
        <p:spPr>
          <a:xfrm rot="5400000">
            <a:off x="4439625" y="-3103175"/>
            <a:ext cx="61200" cy="8732400"/>
          </a:xfrm>
          <a:prstGeom prst="roundRect">
            <a:avLst>
              <a:gd fmla="val 12459"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3033650" y="1915875"/>
            <a:ext cx="4866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OSS </a:t>
            </a:r>
            <a:r>
              <a:rPr lang="en"/>
              <a:t>Research</a:t>
            </a:r>
            <a:endParaRPr>
              <a:solidFill>
                <a:schemeClr val="accent1"/>
              </a:solidFill>
            </a:endParaRPr>
          </a:p>
        </p:txBody>
      </p:sp>
      <p:pic>
        <p:nvPicPr>
          <p:cNvPr id="478" name="Google Shape;478;p63"/>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479" name="Google Shape;479;p63"/>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3"/>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4"/>
          <p:cNvSpPr txBox="1"/>
          <p:nvPr>
            <p:ph type="title"/>
          </p:nvPr>
        </p:nvSpPr>
        <p:spPr>
          <a:xfrm>
            <a:off x="720000" y="300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Upstream[1] </a:t>
            </a:r>
            <a:endParaRPr>
              <a:solidFill>
                <a:schemeClr val="accent1"/>
              </a:solidFill>
            </a:endParaRPr>
          </a:p>
        </p:txBody>
      </p:sp>
      <p:pic>
        <p:nvPicPr>
          <p:cNvPr id="486" name="Google Shape;486;p64"/>
          <p:cNvPicPr preferRelativeResize="0"/>
          <p:nvPr/>
        </p:nvPicPr>
        <p:blipFill rotWithShape="1">
          <a:blip r:embed="rId3">
            <a:alphaModFix/>
          </a:blip>
          <a:srcRect b="4798" l="0" r="0" t="0"/>
          <a:stretch/>
        </p:blipFill>
        <p:spPr>
          <a:xfrm>
            <a:off x="1286800" y="941525"/>
            <a:ext cx="6570399" cy="3637701"/>
          </a:xfrm>
          <a:prstGeom prst="rect">
            <a:avLst/>
          </a:prstGeom>
          <a:noFill/>
          <a:ln>
            <a:noFill/>
          </a:ln>
        </p:spPr>
      </p:pic>
      <p:sp>
        <p:nvSpPr>
          <p:cNvPr id="487" name="Google Shape;487;p64"/>
          <p:cNvSpPr txBox="1"/>
          <p:nvPr/>
        </p:nvSpPr>
        <p:spPr>
          <a:xfrm>
            <a:off x="720000" y="4503025"/>
            <a:ext cx="6474300" cy="1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Archivo"/>
                <a:ea typeface="Archivo"/>
                <a:cs typeface="Archivo"/>
                <a:sym typeface="Archivo"/>
              </a:rPr>
              <a:t>[1] BrowserStack. "Difference Between Selenium RemoteWebDriver and WebDriver." Accessed April 19, 2024. https://www.browserstack.com/guide/difference-between-selenium-remotewebdriver-and-webdriver.</a:t>
            </a:r>
            <a:endParaRPr sz="800">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p:txBody>
      </p:sp>
      <p:sp>
        <p:nvSpPr>
          <p:cNvPr id="488" name="Google Shape;488;p64"/>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5"/>
          <p:cNvSpPr txBox="1"/>
          <p:nvPr>
            <p:ph type="title"/>
          </p:nvPr>
        </p:nvSpPr>
        <p:spPr>
          <a:xfrm>
            <a:off x="720000" y="445025"/>
            <a:ext cx="369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Downstream[1, 2]</a:t>
            </a:r>
            <a:endParaRPr>
              <a:solidFill>
                <a:schemeClr val="accent1"/>
              </a:solidFill>
            </a:endParaRPr>
          </a:p>
        </p:txBody>
      </p:sp>
      <p:sp>
        <p:nvSpPr>
          <p:cNvPr id="494" name="Google Shape;494;p65"/>
          <p:cNvSpPr txBox="1"/>
          <p:nvPr/>
        </p:nvSpPr>
        <p:spPr>
          <a:xfrm>
            <a:off x="54250" y="4456500"/>
            <a:ext cx="65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2024. Selenide: concise UI tests in Java. Retrieved April 22, 2024 from </a:t>
            </a:r>
            <a:r>
              <a:rPr lang="en" sz="700" u="sng">
                <a:solidFill>
                  <a:schemeClr val="hlink"/>
                </a:solidFill>
                <a:latin typeface="Archivo"/>
                <a:ea typeface="Archivo"/>
                <a:cs typeface="Archivo"/>
                <a:sym typeface="Archivo"/>
                <a:hlinkClick r:id="rId3"/>
              </a:rPr>
              <a:t>https://selenide.org/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Selenide vs. Selenium: What Are The Main Differences?. Retrieved April 22, 2024 from </a:t>
            </a:r>
            <a:r>
              <a:rPr lang="en" sz="700" u="sng">
                <a:solidFill>
                  <a:schemeClr val="hlink"/>
                </a:solidFill>
                <a:latin typeface="Archivo"/>
                <a:ea typeface="Archivo"/>
                <a:cs typeface="Archivo"/>
                <a:sym typeface="Archivo"/>
                <a:hlinkClick r:id="rId4"/>
              </a:rPr>
              <a:t>https://www.cybersuccess.biz/selenide-vs-selenium/</a:t>
            </a:r>
            <a:endParaRPr sz="700">
              <a:solidFill>
                <a:schemeClr val="dk1"/>
              </a:solidFill>
              <a:latin typeface="Archivo"/>
              <a:ea typeface="Archivo"/>
              <a:cs typeface="Archivo"/>
              <a:sym typeface="Archivo"/>
            </a:endParaRPr>
          </a:p>
        </p:txBody>
      </p:sp>
      <p:pic>
        <p:nvPicPr>
          <p:cNvPr id="495" name="Google Shape;495;p65"/>
          <p:cNvPicPr preferRelativeResize="0"/>
          <p:nvPr/>
        </p:nvPicPr>
        <p:blipFill>
          <a:blip r:embed="rId5">
            <a:alphaModFix/>
          </a:blip>
          <a:stretch>
            <a:fillRect/>
          </a:stretch>
        </p:blipFill>
        <p:spPr>
          <a:xfrm>
            <a:off x="54250" y="1148025"/>
            <a:ext cx="9144003" cy="3308467"/>
          </a:xfrm>
          <a:prstGeom prst="rect">
            <a:avLst/>
          </a:prstGeom>
          <a:noFill/>
          <a:ln>
            <a:noFill/>
          </a:ln>
        </p:spPr>
      </p:pic>
      <p:sp>
        <p:nvSpPr>
          <p:cNvPr id="496" name="Google Shape;496;p65"/>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170500" y="-19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OSS Principles</a:t>
            </a:r>
            <a:endParaRPr/>
          </a:p>
        </p:txBody>
      </p:sp>
      <p:sp>
        <p:nvSpPr>
          <p:cNvPr id="502" name="Google Shape;502;p66"/>
          <p:cNvSpPr txBox="1"/>
          <p:nvPr/>
        </p:nvSpPr>
        <p:spPr>
          <a:xfrm>
            <a:off x="510613" y="39563"/>
            <a:ext cx="7965000" cy="27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1D7E75"/>
              </a:solidFill>
              <a:highlight>
                <a:srgbClr val="FFFFFF"/>
              </a:highlight>
            </a:endParaRPr>
          </a:p>
        </p:txBody>
      </p:sp>
      <p:sp>
        <p:nvSpPr>
          <p:cNvPr id="503" name="Google Shape;503;p66"/>
          <p:cNvSpPr txBox="1"/>
          <p:nvPr/>
        </p:nvSpPr>
        <p:spPr>
          <a:xfrm flipH="1">
            <a:off x="89475" y="1691025"/>
            <a:ext cx="8452500" cy="151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800">
              <a:solidFill>
                <a:schemeClr val="dk1"/>
              </a:solidFill>
              <a:latin typeface="Archivo Thin"/>
              <a:ea typeface="Archivo Thin"/>
              <a:cs typeface="Archivo Thin"/>
              <a:sym typeface="Archivo Thin"/>
            </a:endParaRPr>
          </a:p>
        </p:txBody>
      </p:sp>
      <p:grpSp>
        <p:nvGrpSpPr>
          <p:cNvPr id="504" name="Google Shape;504;p66"/>
          <p:cNvGrpSpPr/>
          <p:nvPr/>
        </p:nvGrpSpPr>
        <p:grpSpPr>
          <a:xfrm>
            <a:off x="2701301" y="899257"/>
            <a:ext cx="3339000" cy="3339000"/>
            <a:chOff x="2902488" y="902232"/>
            <a:chExt cx="3339000" cy="3339000"/>
          </a:xfrm>
        </p:grpSpPr>
        <p:sp>
          <p:nvSpPr>
            <p:cNvPr id="505" name="Google Shape;505;p66"/>
            <p:cNvSpPr/>
            <p:nvPr/>
          </p:nvSpPr>
          <p:spPr>
            <a:xfrm rot="-5400000">
              <a:off x="2902488" y="902232"/>
              <a:ext cx="3339000" cy="3339000"/>
            </a:xfrm>
            <a:prstGeom prst="ellipse">
              <a:avLst/>
            </a:prstGeom>
            <a:noFill/>
            <a:ln cap="flat" cmpd="sng" w="19050">
              <a:solidFill>
                <a:srgbClr val="1D7E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6"/>
            <p:cNvSpPr/>
            <p:nvPr/>
          </p:nvSpPr>
          <p:spPr>
            <a:xfrm>
              <a:off x="3123875" y="1123625"/>
              <a:ext cx="2896500" cy="2896200"/>
            </a:xfrm>
            <a:prstGeom prst="pie">
              <a:avLst>
                <a:gd fmla="val 2689583" name="adj1"/>
                <a:gd fmla="val 13510993" name="adj2"/>
              </a:avLst>
            </a:prstGeom>
            <a:solidFill>
              <a:srgbClr val="83E3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66"/>
          <p:cNvGrpSpPr/>
          <p:nvPr/>
        </p:nvGrpSpPr>
        <p:grpSpPr>
          <a:xfrm>
            <a:off x="3492788" y="1627832"/>
            <a:ext cx="1815900" cy="1815900"/>
            <a:chOff x="3694788" y="1596132"/>
            <a:chExt cx="1815900" cy="1815900"/>
          </a:xfrm>
        </p:grpSpPr>
        <p:sp>
          <p:nvSpPr>
            <p:cNvPr id="508" name="Google Shape;508;p66"/>
            <p:cNvSpPr/>
            <p:nvPr/>
          </p:nvSpPr>
          <p:spPr>
            <a:xfrm>
              <a:off x="3694788" y="1596132"/>
              <a:ext cx="1815900" cy="1815900"/>
            </a:xfrm>
            <a:prstGeom prst="ellipse">
              <a:avLst/>
            </a:prstGeom>
            <a:solidFill>
              <a:srgbClr val="1B786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6"/>
            <p:cNvSpPr txBox="1"/>
            <p:nvPr/>
          </p:nvSpPr>
          <p:spPr>
            <a:xfrm>
              <a:off x="3930738" y="2256795"/>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Archivo"/>
                  <a:ea typeface="Archivo"/>
                  <a:cs typeface="Archivo"/>
                  <a:sym typeface="Archivo"/>
                </a:rPr>
                <a:t>Selenium</a:t>
              </a:r>
              <a:endParaRPr b="1" sz="1600">
                <a:solidFill>
                  <a:srgbClr val="FFFFFF"/>
                </a:solidFill>
                <a:latin typeface="Archivo"/>
                <a:ea typeface="Archivo"/>
                <a:cs typeface="Archivo"/>
                <a:sym typeface="Archivo"/>
              </a:endParaRPr>
            </a:p>
            <a:p>
              <a:pPr indent="0" lvl="0" marL="0" rtl="0" algn="l">
                <a:lnSpc>
                  <a:spcPct val="115000"/>
                </a:lnSpc>
                <a:spcBef>
                  <a:spcPts val="0"/>
                </a:spcBef>
                <a:spcAft>
                  <a:spcPts val="0"/>
                </a:spcAft>
                <a:buNone/>
              </a:pPr>
              <a:r>
                <a:t/>
              </a:r>
              <a:endParaRPr b="1">
                <a:solidFill>
                  <a:srgbClr val="FFFFFF"/>
                </a:solidFill>
                <a:latin typeface="Roboto"/>
                <a:ea typeface="Roboto"/>
                <a:cs typeface="Roboto"/>
                <a:sym typeface="Roboto"/>
              </a:endParaRPr>
            </a:p>
          </p:txBody>
        </p:sp>
      </p:grpSp>
      <p:grpSp>
        <p:nvGrpSpPr>
          <p:cNvPr id="510" name="Google Shape;510;p66"/>
          <p:cNvGrpSpPr/>
          <p:nvPr/>
        </p:nvGrpSpPr>
        <p:grpSpPr>
          <a:xfrm>
            <a:off x="2228923" y="2034446"/>
            <a:ext cx="1068600" cy="1068600"/>
            <a:chOff x="2736198" y="1843196"/>
            <a:chExt cx="1068600" cy="1068600"/>
          </a:xfrm>
        </p:grpSpPr>
        <p:sp>
          <p:nvSpPr>
            <p:cNvPr id="511" name="Google Shape;511;p66"/>
            <p:cNvSpPr/>
            <p:nvPr/>
          </p:nvSpPr>
          <p:spPr>
            <a:xfrm>
              <a:off x="2736198" y="1843196"/>
              <a:ext cx="1068600" cy="10686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6"/>
            <p:cNvSpPr txBox="1"/>
            <p:nvPr/>
          </p:nvSpPr>
          <p:spPr>
            <a:xfrm>
              <a:off x="2859875" y="201134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Archivo"/>
                  <a:ea typeface="Archivo"/>
                  <a:cs typeface="Archivo"/>
                  <a:sym typeface="Archivo"/>
                </a:rPr>
                <a:t>Open Source</a:t>
              </a:r>
              <a:endParaRPr b="1" sz="900">
                <a:solidFill>
                  <a:srgbClr val="FFFFFF"/>
                </a:solidFill>
                <a:latin typeface="Archivo"/>
                <a:ea typeface="Archivo"/>
                <a:cs typeface="Archivo"/>
                <a:sym typeface="Archivo"/>
              </a:endParaRPr>
            </a:p>
          </p:txBody>
        </p:sp>
      </p:grpSp>
      <p:grpSp>
        <p:nvGrpSpPr>
          <p:cNvPr id="513" name="Google Shape;513;p66"/>
          <p:cNvGrpSpPr/>
          <p:nvPr/>
        </p:nvGrpSpPr>
        <p:grpSpPr>
          <a:xfrm>
            <a:off x="5395902" y="2021480"/>
            <a:ext cx="1116794" cy="1100551"/>
            <a:chOff x="5214448" y="3234278"/>
            <a:chExt cx="1068600" cy="1068600"/>
          </a:xfrm>
        </p:grpSpPr>
        <p:sp>
          <p:nvSpPr>
            <p:cNvPr id="514" name="Google Shape;514;p66"/>
            <p:cNvSpPr/>
            <p:nvPr/>
          </p:nvSpPr>
          <p:spPr>
            <a:xfrm>
              <a:off x="5214448" y="3234278"/>
              <a:ext cx="1068600" cy="10686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6"/>
            <p:cNvSpPr txBox="1"/>
            <p:nvPr/>
          </p:nvSpPr>
          <p:spPr>
            <a:xfrm>
              <a:off x="5331708" y="3402421"/>
              <a:ext cx="8943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Archivo"/>
                  <a:ea typeface="Archivo"/>
                  <a:cs typeface="Archivo"/>
                  <a:sym typeface="Archivo"/>
                </a:rPr>
                <a:t>Collaboration</a:t>
              </a:r>
              <a:endParaRPr b="1" sz="900">
                <a:solidFill>
                  <a:srgbClr val="FFFFFF"/>
                </a:solidFill>
                <a:latin typeface="Archivo"/>
                <a:ea typeface="Archivo"/>
                <a:cs typeface="Archivo"/>
                <a:sym typeface="Archivo"/>
              </a:endParaRPr>
            </a:p>
          </p:txBody>
        </p:sp>
      </p:grpSp>
      <p:grpSp>
        <p:nvGrpSpPr>
          <p:cNvPr id="516" name="Google Shape;516;p66"/>
          <p:cNvGrpSpPr/>
          <p:nvPr/>
        </p:nvGrpSpPr>
        <p:grpSpPr>
          <a:xfrm>
            <a:off x="3812402" y="3585755"/>
            <a:ext cx="1116794" cy="1100551"/>
            <a:chOff x="5467726" y="3264815"/>
            <a:chExt cx="1068600" cy="1068600"/>
          </a:xfrm>
        </p:grpSpPr>
        <p:sp>
          <p:nvSpPr>
            <p:cNvPr id="517" name="Google Shape;517;p66"/>
            <p:cNvSpPr/>
            <p:nvPr/>
          </p:nvSpPr>
          <p:spPr>
            <a:xfrm>
              <a:off x="5467726" y="3264815"/>
              <a:ext cx="1068600" cy="10686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6"/>
            <p:cNvSpPr txBox="1"/>
            <p:nvPr/>
          </p:nvSpPr>
          <p:spPr>
            <a:xfrm>
              <a:off x="5620724" y="3432968"/>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Archivo"/>
                  <a:ea typeface="Archivo"/>
                  <a:cs typeface="Archivo"/>
                  <a:sym typeface="Archivo"/>
                </a:rPr>
                <a:t>Cross-X Support</a:t>
              </a:r>
              <a:endParaRPr b="1" sz="900">
                <a:solidFill>
                  <a:srgbClr val="FFFFFF"/>
                </a:solidFill>
                <a:latin typeface="Archivo"/>
                <a:ea typeface="Archivo"/>
                <a:cs typeface="Archivo"/>
                <a:sym typeface="Archivo"/>
              </a:endParaRPr>
            </a:p>
          </p:txBody>
        </p:sp>
      </p:grpSp>
      <p:grpSp>
        <p:nvGrpSpPr>
          <p:cNvPr id="519" name="Google Shape;519;p66"/>
          <p:cNvGrpSpPr/>
          <p:nvPr/>
        </p:nvGrpSpPr>
        <p:grpSpPr>
          <a:xfrm>
            <a:off x="3812402" y="344055"/>
            <a:ext cx="1116794" cy="1100551"/>
            <a:chOff x="5167336" y="3234278"/>
            <a:chExt cx="1068600" cy="1068600"/>
          </a:xfrm>
        </p:grpSpPr>
        <p:sp>
          <p:nvSpPr>
            <p:cNvPr id="520" name="Google Shape;520;p66"/>
            <p:cNvSpPr/>
            <p:nvPr/>
          </p:nvSpPr>
          <p:spPr>
            <a:xfrm>
              <a:off x="5167336" y="3234278"/>
              <a:ext cx="1068600" cy="1068600"/>
            </a:xfrm>
            <a:prstGeom prst="ellipse">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6"/>
            <p:cNvSpPr txBox="1"/>
            <p:nvPr/>
          </p:nvSpPr>
          <p:spPr>
            <a:xfrm>
              <a:off x="5296939" y="3402421"/>
              <a:ext cx="8094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900">
                  <a:solidFill>
                    <a:srgbClr val="FFFFFF"/>
                  </a:solidFill>
                  <a:latin typeface="Archivo"/>
                  <a:ea typeface="Archivo"/>
                  <a:cs typeface="Archivo"/>
                  <a:sym typeface="Archivo"/>
                </a:rPr>
                <a:t>Flexible</a:t>
              </a:r>
              <a:endParaRPr b="1" sz="900">
                <a:solidFill>
                  <a:srgbClr val="FFFFFF"/>
                </a:solidFill>
                <a:latin typeface="Archivo"/>
                <a:ea typeface="Archivo"/>
                <a:cs typeface="Archivo"/>
                <a:sym typeface="Archivo"/>
              </a:endParaRPr>
            </a:p>
          </p:txBody>
        </p:sp>
      </p:grpSp>
      <p:cxnSp>
        <p:nvCxnSpPr>
          <p:cNvPr id="522" name="Google Shape;522;p66"/>
          <p:cNvCxnSpPr>
            <a:stCxn id="520" idx="6"/>
          </p:cNvCxnSpPr>
          <p:nvPr/>
        </p:nvCxnSpPr>
        <p:spPr>
          <a:xfrm flipH="1" rot="10800000">
            <a:off x="4929195" y="573330"/>
            <a:ext cx="677700" cy="321000"/>
          </a:xfrm>
          <a:prstGeom prst="bentConnector3">
            <a:avLst>
              <a:gd fmla="val 50000" name="adj1"/>
            </a:avLst>
          </a:prstGeom>
          <a:noFill/>
          <a:ln cap="flat" cmpd="sng" w="9525">
            <a:solidFill>
              <a:srgbClr val="1D7E75"/>
            </a:solidFill>
            <a:prstDash val="solid"/>
            <a:round/>
            <a:headEnd len="med" w="med" type="none"/>
            <a:tailEnd len="med" w="med" type="none"/>
          </a:ln>
        </p:spPr>
      </p:cxnSp>
      <p:sp>
        <p:nvSpPr>
          <p:cNvPr id="523" name="Google Shape;523;p66"/>
          <p:cNvSpPr txBox="1"/>
          <p:nvPr/>
        </p:nvSpPr>
        <p:spPr>
          <a:xfrm>
            <a:off x="5612150" y="390950"/>
            <a:ext cx="20307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D7E75"/>
                </a:solidFill>
                <a:highlight>
                  <a:srgbClr val="FFFFFF"/>
                </a:highlight>
              </a:rPr>
              <a:t>Selenium is not tied to a specific programming language or platform. It offers bindings for various languages[3], allowing users to choose the one that best suits their needs. Additionally, the open-source nature makes it highly customizable for specific testing scenarios</a:t>
            </a:r>
            <a:endParaRPr sz="900">
              <a:solidFill>
                <a:srgbClr val="1D7E75"/>
              </a:solidFill>
              <a:latin typeface="Archivo"/>
              <a:ea typeface="Archivo"/>
              <a:cs typeface="Archivo"/>
              <a:sym typeface="Archivo"/>
            </a:endParaRPr>
          </a:p>
        </p:txBody>
      </p:sp>
      <p:sp>
        <p:nvSpPr>
          <p:cNvPr id="524" name="Google Shape;524;p66"/>
          <p:cNvSpPr txBox="1"/>
          <p:nvPr/>
        </p:nvSpPr>
        <p:spPr>
          <a:xfrm>
            <a:off x="6775150" y="1688275"/>
            <a:ext cx="1815900" cy="11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D7E75"/>
                </a:solidFill>
                <a:highlight>
                  <a:srgbClr val="FFFFFF"/>
                </a:highlight>
              </a:rPr>
              <a:t>The Selenium project thrives on a vibrant community of developers [2]. They contribute code, documentation, and bug fixes, fostering a collaborative environment that results in a robust and feature-rich framework.</a:t>
            </a:r>
            <a:endParaRPr sz="900">
              <a:solidFill>
                <a:srgbClr val="1D7E75"/>
              </a:solidFill>
              <a:highlight>
                <a:srgbClr val="FFFFFF"/>
              </a:highlight>
            </a:endParaRPr>
          </a:p>
        </p:txBody>
      </p:sp>
      <p:sp>
        <p:nvSpPr>
          <p:cNvPr id="525" name="Google Shape;525;p66"/>
          <p:cNvSpPr txBox="1"/>
          <p:nvPr/>
        </p:nvSpPr>
        <p:spPr>
          <a:xfrm>
            <a:off x="6636750" y="3549425"/>
            <a:ext cx="15306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526" name="Google Shape;526;p66"/>
          <p:cNvSpPr txBox="1"/>
          <p:nvPr/>
        </p:nvSpPr>
        <p:spPr>
          <a:xfrm>
            <a:off x="170500" y="912425"/>
            <a:ext cx="163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D7E75"/>
                </a:solidFill>
                <a:highlight>
                  <a:srgbClr val="FFFFFF"/>
                </a:highlight>
              </a:rPr>
              <a:t>Selenium's source code is freely available under the Apache License 2.0 [1]</a:t>
            </a:r>
            <a:endParaRPr sz="900">
              <a:solidFill>
                <a:schemeClr val="dk1"/>
              </a:solidFill>
              <a:latin typeface="Archivo"/>
              <a:ea typeface="Archivo"/>
              <a:cs typeface="Archivo"/>
              <a:sym typeface="Archivo"/>
            </a:endParaRPr>
          </a:p>
        </p:txBody>
      </p:sp>
      <p:sp>
        <p:nvSpPr>
          <p:cNvPr id="527" name="Google Shape;527;p66"/>
          <p:cNvSpPr txBox="1"/>
          <p:nvPr/>
        </p:nvSpPr>
        <p:spPr>
          <a:xfrm>
            <a:off x="1994750" y="3767863"/>
            <a:ext cx="1234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rgbClr val="1D7E75"/>
                </a:solidFill>
                <a:highlight>
                  <a:srgbClr val="FFFFFF"/>
                </a:highlight>
              </a:rPr>
              <a:t>Cross-Browser and Multi Platform support </a:t>
            </a:r>
            <a:endParaRPr sz="900">
              <a:solidFill>
                <a:schemeClr val="dk1"/>
              </a:solidFill>
              <a:latin typeface="Archivo"/>
              <a:ea typeface="Archivo"/>
              <a:cs typeface="Archivo"/>
              <a:sym typeface="Archivo"/>
            </a:endParaRPr>
          </a:p>
        </p:txBody>
      </p:sp>
      <p:cxnSp>
        <p:nvCxnSpPr>
          <p:cNvPr id="528" name="Google Shape;528;p66"/>
          <p:cNvCxnSpPr/>
          <p:nvPr/>
        </p:nvCxnSpPr>
        <p:spPr>
          <a:xfrm flipH="1" rot="-5400000">
            <a:off x="1185900" y="1650250"/>
            <a:ext cx="1369500" cy="735300"/>
          </a:xfrm>
          <a:prstGeom prst="bentConnector3">
            <a:avLst>
              <a:gd fmla="val 25272" name="adj1"/>
            </a:avLst>
          </a:prstGeom>
          <a:noFill/>
          <a:ln cap="flat" cmpd="sng" w="9525">
            <a:solidFill>
              <a:srgbClr val="1D7E75"/>
            </a:solidFill>
            <a:prstDash val="solid"/>
            <a:round/>
            <a:headEnd len="med" w="med" type="none"/>
            <a:tailEnd len="med" w="med" type="none"/>
          </a:ln>
        </p:spPr>
      </p:cxnSp>
      <p:sp>
        <p:nvSpPr>
          <p:cNvPr id="529" name="Google Shape;529;p66"/>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530" name="Google Shape;530;p66"/>
          <p:cNvSpPr txBox="1"/>
          <p:nvPr/>
        </p:nvSpPr>
        <p:spPr>
          <a:xfrm>
            <a:off x="19600" y="1871250"/>
            <a:ext cx="2085300" cy="26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650">
                <a:solidFill>
                  <a:schemeClr val="dk1"/>
                </a:solidFill>
                <a:latin typeface="Archivo"/>
                <a:ea typeface="Archivo"/>
                <a:cs typeface="Archivo"/>
                <a:sym typeface="Archivo"/>
              </a:rPr>
              <a:t>Principals:</a:t>
            </a:r>
            <a:endParaRPr b="1"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Project Committers:</a:t>
            </a:r>
            <a:r>
              <a:rPr lang="en" sz="650">
                <a:solidFill>
                  <a:schemeClr val="dk1"/>
                </a:solidFill>
                <a:latin typeface="Archivo"/>
                <a:ea typeface="Archivo"/>
                <a:cs typeface="Archivo"/>
                <a:sym typeface="Archivo"/>
              </a:rPr>
              <a:t> Community members</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Contributors: </a:t>
            </a:r>
            <a:r>
              <a:rPr lang="en" sz="650">
                <a:solidFill>
                  <a:schemeClr val="dk1"/>
                </a:solidFill>
                <a:latin typeface="Archivo"/>
                <a:ea typeface="Archivo"/>
                <a:cs typeface="Archivo"/>
                <a:sym typeface="Archivo"/>
              </a:rPr>
              <a:t>Jason Huggins (Selenium creator), Simon Stewart (WebDriver), Jim Evans (NET bindings), etc. [4]</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Triagers: </a:t>
            </a:r>
            <a:r>
              <a:rPr lang="en" sz="650">
                <a:solidFill>
                  <a:schemeClr val="dk1"/>
                </a:solidFill>
                <a:latin typeface="Archivo"/>
                <a:ea typeface="Archivo"/>
                <a:cs typeface="Archivo"/>
                <a:sym typeface="Archivo"/>
              </a:rPr>
              <a:t>Andrei Solntsev, Isaul Vargas, Rajendra kadam, Chris NeJame, Todd Tarsi, etc. [5]</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Maintainers:</a:t>
            </a:r>
            <a:r>
              <a:rPr lang="en" sz="650">
                <a:solidFill>
                  <a:schemeClr val="dk1"/>
                </a:solidFill>
                <a:latin typeface="Archivo"/>
                <a:ea typeface="Archivo"/>
                <a:cs typeface="Archivo"/>
                <a:sym typeface="Archivo"/>
              </a:rPr>
              <a:t> Simon Stewart (WebDriver creator), Jim Evans, Diego Molina (Selenium infrastructure), etc. [6]</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Sponsors:</a:t>
            </a:r>
            <a:r>
              <a:rPr lang="en" sz="650">
                <a:solidFill>
                  <a:schemeClr val="dk1"/>
                </a:solidFill>
                <a:latin typeface="Archivo"/>
                <a:ea typeface="Archivo"/>
                <a:cs typeface="Archivo"/>
                <a:sym typeface="Archivo"/>
              </a:rPr>
              <a:t> Bright Data, BrowserStack, SauceLabs, Digital.ai, Applitools, Perfecto, LambdaTest, Subject7, Avo  Automation, etc. [7]</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Distributors: </a:t>
            </a:r>
            <a:r>
              <a:rPr lang="en" sz="650">
                <a:solidFill>
                  <a:schemeClr val="dk1"/>
                </a:solidFill>
                <a:latin typeface="Archivo"/>
                <a:ea typeface="Archivo"/>
                <a:cs typeface="Archivo"/>
                <a:sym typeface="Archivo"/>
              </a:rPr>
              <a:t>Selenium website, GitHub repository, Package managers, Cloud-based testing services, etc.[6]</a:t>
            </a:r>
            <a:endParaRPr sz="650">
              <a:solidFill>
                <a:schemeClr val="dk1"/>
              </a:solidFill>
              <a:latin typeface="Archivo"/>
              <a:ea typeface="Archivo"/>
              <a:cs typeface="Archivo"/>
              <a:sym typeface="Archivo"/>
            </a:endParaRPr>
          </a:p>
          <a:p>
            <a:pPr indent="-269875" lvl="0" marL="457200" rtl="0" algn="l">
              <a:lnSpc>
                <a:spcPct val="115000"/>
              </a:lnSpc>
              <a:spcBef>
                <a:spcPts val="0"/>
              </a:spcBef>
              <a:spcAft>
                <a:spcPts val="0"/>
              </a:spcAft>
              <a:buClr>
                <a:schemeClr val="dk1"/>
              </a:buClr>
              <a:buSzPts val="650"/>
              <a:buFont typeface="Archivo"/>
              <a:buChar char="●"/>
            </a:pPr>
            <a:r>
              <a:rPr b="1" lang="en" sz="650">
                <a:solidFill>
                  <a:schemeClr val="dk1"/>
                </a:solidFill>
                <a:latin typeface="Archivo"/>
                <a:ea typeface="Archivo"/>
                <a:cs typeface="Archivo"/>
                <a:sym typeface="Archivo"/>
              </a:rPr>
              <a:t>End Users: </a:t>
            </a:r>
            <a:r>
              <a:rPr lang="en" sz="650">
                <a:solidFill>
                  <a:schemeClr val="dk1"/>
                </a:solidFill>
                <a:latin typeface="Archivo"/>
                <a:ea typeface="Archivo"/>
                <a:cs typeface="Archivo"/>
                <a:sym typeface="Archivo"/>
              </a:rPr>
              <a:t>Test engineers and QA professionals, DevOps teams, Automation engineers, Developers, etc. [8]</a:t>
            </a:r>
            <a:endParaRPr sz="65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900">
              <a:solidFill>
                <a:schemeClr val="dk1"/>
              </a:solidFill>
              <a:latin typeface="Archivo"/>
              <a:ea typeface="Archivo"/>
              <a:cs typeface="Archivo"/>
              <a:sym typeface="Archivo"/>
            </a:endParaRPr>
          </a:p>
        </p:txBody>
      </p:sp>
      <p:sp>
        <p:nvSpPr>
          <p:cNvPr id="531" name="Google Shape;531;p66"/>
          <p:cNvSpPr txBox="1"/>
          <p:nvPr/>
        </p:nvSpPr>
        <p:spPr>
          <a:xfrm>
            <a:off x="5383050" y="4194100"/>
            <a:ext cx="38280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50">
                <a:latin typeface="Archivo"/>
                <a:ea typeface="Archivo"/>
                <a:cs typeface="Archivo"/>
                <a:sym typeface="Archivo"/>
              </a:rPr>
              <a:t>[4</a:t>
            </a:r>
            <a:r>
              <a:rPr lang="en" sz="550">
                <a:latin typeface="Archivo"/>
                <a:ea typeface="Archivo"/>
                <a:cs typeface="Archivo"/>
                <a:sym typeface="Archivo"/>
              </a:rPr>
              <a:t>] </a:t>
            </a:r>
            <a:r>
              <a:rPr i="1" lang="en" sz="550">
                <a:latin typeface="Archivo"/>
                <a:ea typeface="Archivo"/>
                <a:cs typeface="Archivo"/>
                <a:sym typeface="Archivo"/>
              </a:rPr>
              <a:t>The history of selenium testing: Sauce Labs: Sauce Labs</a:t>
            </a:r>
            <a:r>
              <a:rPr lang="en" sz="550">
                <a:latin typeface="Archivo"/>
                <a:ea typeface="Archivo"/>
                <a:cs typeface="Archivo"/>
                <a:sym typeface="Archivo"/>
              </a:rPr>
              <a:t>. The History Of Selenium Testing | Sauce Labs | Sauce Labs. (n.d.). </a:t>
            </a:r>
            <a:endParaRPr sz="550">
              <a:latin typeface="Archivo"/>
              <a:ea typeface="Archivo"/>
              <a:cs typeface="Archivo"/>
              <a:sym typeface="Archivo"/>
            </a:endParaRPr>
          </a:p>
          <a:p>
            <a:pPr indent="0" lvl="0" marL="0" rtl="0" algn="l">
              <a:spcBef>
                <a:spcPts val="0"/>
              </a:spcBef>
              <a:spcAft>
                <a:spcPts val="0"/>
              </a:spcAft>
              <a:buNone/>
            </a:pPr>
            <a:r>
              <a:rPr lang="en" sz="550" u="sng">
                <a:solidFill>
                  <a:schemeClr val="hlink"/>
                </a:solidFill>
                <a:latin typeface="Archivo"/>
                <a:ea typeface="Archivo"/>
                <a:cs typeface="Archivo"/>
                <a:sym typeface="Archivo"/>
                <a:hlinkClick r:id="rId3"/>
              </a:rPr>
              <a:t>https://saucelabs.com/resources/blog/a-brief-history-of-the-selenium-testing-framework</a:t>
            </a:r>
            <a:endParaRPr sz="550">
              <a:latin typeface="Archivo"/>
              <a:ea typeface="Archivo"/>
              <a:cs typeface="Archivo"/>
              <a:sym typeface="Archivo"/>
            </a:endParaRPr>
          </a:p>
          <a:p>
            <a:pPr indent="0" lvl="0" marL="0" rtl="0" algn="l">
              <a:lnSpc>
                <a:spcPct val="100000"/>
              </a:lnSpc>
              <a:spcBef>
                <a:spcPts val="0"/>
              </a:spcBef>
              <a:spcAft>
                <a:spcPts val="0"/>
              </a:spcAft>
              <a:buNone/>
            </a:pPr>
            <a:r>
              <a:rPr lang="en" sz="550">
                <a:latin typeface="Archivo"/>
                <a:ea typeface="Archivo"/>
                <a:cs typeface="Archivo"/>
                <a:sym typeface="Archivo"/>
              </a:rPr>
              <a:t>[5] </a:t>
            </a:r>
            <a:r>
              <a:rPr i="1" lang="en" sz="550">
                <a:latin typeface="Archivo"/>
                <a:ea typeface="Archivo"/>
                <a:cs typeface="Archivo"/>
                <a:sym typeface="Archivo"/>
              </a:rPr>
              <a:t>Selenium project structure</a:t>
            </a:r>
            <a:r>
              <a:rPr lang="en" sz="550">
                <a:latin typeface="Archivo"/>
                <a:ea typeface="Archivo"/>
                <a:cs typeface="Archivo"/>
                <a:sym typeface="Archivo"/>
              </a:rPr>
              <a:t>. Selenium. (n.d.). https://www.selenium.dev/project/structure/#selenium_triagers </a:t>
            </a:r>
            <a:endParaRPr sz="550">
              <a:latin typeface="Archivo"/>
              <a:ea typeface="Archivo"/>
              <a:cs typeface="Archivo"/>
              <a:sym typeface="Archivo"/>
            </a:endParaRPr>
          </a:p>
          <a:p>
            <a:pPr indent="0" lvl="0" marL="0" rtl="0" algn="l">
              <a:lnSpc>
                <a:spcPct val="100000"/>
              </a:lnSpc>
              <a:spcBef>
                <a:spcPts val="0"/>
              </a:spcBef>
              <a:spcAft>
                <a:spcPts val="0"/>
              </a:spcAft>
              <a:buNone/>
            </a:pPr>
            <a:r>
              <a:rPr lang="en" sz="550">
                <a:latin typeface="Archivo"/>
                <a:ea typeface="Archivo"/>
                <a:cs typeface="Archivo"/>
                <a:sym typeface="Archivo"/>
              </a:rPr>
              <a:t>[6] SeleniumHQ. (n.d.). </a:t>
            </a:r>
            <a:r>
              <a:rPr i="1" lang="en" sz="550">
                <a:latin typeface="Archivo"/>
                <a:ea typeface="Archivo"/>
                <a:cs typeface="Archivo"/>
                <a:sym typeface="Archivo"/>
              </a:rPr>
              <a:t>SeleniumHQ/selenium-assistant: An assistant to help selenium maintainers keep the project in good shape</a:t>
            </a:r>
            <a:r>
              <a:rPr lang="en" sz="550">
                <a:latin typeface="Archivo"/>
                <a:ea typeface="Archivo"/>
                <a:cs typeface="Archivo"/>
                <a:sym typeface="Archivo"/>
              </a:rPr>
              <a:t>. GitHub. https://github.com/SeleniumHQ/selenium-assistant </a:t>
            </a:r>
            <a:endParaRPr sz="550">
              <a:latin typeface="Archivo"/>
              <a:ea typeface="Archivo"/>
              <a:cs typeface="Archivo"/>
              <a:sym typeface="Archivo"/>
            </a:endParaRPr>
          </a:p>
          <a:p>
            <a:pPr indent="0" lvl="0" marL="0" rtl="0" algn="l">
              <a:spcBef>
                <a:spcPts val="0"/>
              </a:spcBef>
              <a:spcAft>
                <a:spcPts val="0"/>
              </a:spcAft>
              <a:buNone/>
            </a:pPr>
            <a:r>
              <a:rPr lang="en" sz="550">
                <a:latin typeface="Archivo"/>
                <a:ea typeface="Archivo"/>
                <a:cs typeface="Archivo"/>
                <a:sym typeface="Archivo"/>
              </a:rPr>
              <a:t>[7] </a:t>
            </a:r>
            <a:r>
              <a:rPr i="1" lang="en" sz="550">
                <a:latin typeface="Archivo"/>
                <a:ea typeface="Archivo"/>
                <a:cs typeface="Archivo"/>
                <a:sym typeface="Archivo"/>
              </a:rPr>
              <a:t>Sponsors</a:t>
            </a:r>
            <a:r>
              <a:rPr lang="en" sz="550">
                <a:latin typeface="Archivo"/>
                <a:ea typeface="Archivo"/>
                <a:cs typeface="Archivo"/>
                <a:sym typeface="Archivo"/>
              </a:rPr>
              <a:t>. Selenium. (n.d.-b). https://www.selenium.dev/sponsors/ </a:t>
            </a:r>
            <a:endParaRPr sz="550">
              <a:latin typeface="Archivo"/>
              <a:ea typeface="Archivo"/>
              <a:cs typeface="Archivo"/>
              <a:sym typeface="Archivo"/>
            </a:endParaRPr>
          </a:p>
          <a:p>
            <a:pPr indent="0" lvl="0" marL="0" rtl="0" algn="l">
              <a:lnSpc>
                <a:spcPct val="100000"/>
              </a:lnSpc>
              <a:spcBef>
                <a:spcPts val="0"/>
              </a:spcBef>
              <a:spcAft>
                <a:spcPts val="0"/>
              </a:spcAft>
              <a:buNone/>
            </a:pPr>
            <a:r>
              <a:rPr lang="en" sz="550">
                <a:latin typeface="Archivo"/>
                <a:ea typeface="Archivo"/>
                <a:cs typeface="Archivo"/>
                <a:sym typeface="Archivo"/>
              </a:rPr>
              <a:t>[8] </a:t>
            </a:r>
            <a:r>
              <a:rPr i="1" lang="en" sz="550">
                <a:latin typeface="Archivo"/>
                <a:ea typeface="Archivo"/>
                <a:cs typeface="Archivo"/>
                <a:sym typeface="Archivo"/>
              </a:rPr>
              <a:t>A deeper look at selenium</a:t>
            </a:r>
            <a:r>
              <a:rPr lang="en" sz="550">
                <a:latin typeface="Archivo"/>
                <a:ea typeface="Archivo"/>
                <a:cs typeface="Archivo"/>
                <a:sym typeface="Archivo"/>
              </a:rPr>
              <a:t>. Selenium. (2022, September 4). https://www.selenium.dev/documentation/overview/details/ </a:t>
            </a:r>
            <a:endParaRPr sz="550">
              <a:latin typeface="Archivo"/>
              <a:ea typeface="Archivo"/>
              <a:cs typeface="Archivo"/>
              <a:sym typeface="Archivo"/>
            </a:endParaRPr>
          </a:p>
          <a:p>
            <a:pPr indent="0" lvl="0" marL="0" rtl="0" algn="l">
              <a:lnSpc>
                <a:spcPct val="100000"/>
              </a:lnSpc>
              <a:spcBef>
                <a:spcPts val="1200"/>
              </a:spcBef>
              <a:spcAft>
                <a:spcPts val="0"/>
              </a:spcAft>
              <a:buNone/>
            </a:pPr>
            <a:r>
              <a:t/>
            </a:r>
            <a:endParaRPr sz="550">
              <a:latin typeface="Archivo"/>
              <a:ea typeface="Archivo"/>
              <a:cs typeface="Archivo"/>
              <a:sym typeface="Archivo"/>
            </a:endParaRPr>
          </a:p>
          <a:p>
            <a:pPr indent="0" lvl="0" marL="0" rtl="0" algn="l">
              <a:lnSpc>
                <a:spcPct val="100000"/>
              </a:lnSpc>
              <a:spcBef>
                <a:spcPts val="1200"/>
              </a:spcBef>
              <a:spcAft>
                <a:spcPts val="0"/>
              </a:spcAft>
              <a:buNone/>
            </a:pPr>
            <a:r>
              <a:t/>
            </a:r>
            <a:endParaRPr sz="550">
              <a:latin typeface="Archivo"/>
              <a:ea typeface="Archivo"/>
              <a:cs typeface="Archivo"/>
              <a:sym typeface="Archivo"/>
            </a:endParaRPr>
          </a:p>
          <a:p>
            <a:pPr indent="0" lvl="0" marL="0" rtl="0" algn="l">
              <a:lnSpc>
                <a:spcPct val="100000"/>
              </a:lnSpc>
              <a:spcBef>
                <a:spcPts val="1200"/>
              </a:spcBef>
              <a:spcAft>
                <a:spcPts val="0"/>
              </a:spcAft>
              <a:buNone/>
            </a:pPr>
            <a:r>
              <a:t/>
            </a:r>
            <a:endParaRPr sz="550">
              <a:latin typeface="Archivo"/>
              <a:ea typeface="Archivo"/>
              <a:cs typeface="Archivo"/>
              <a:sym typeface="Archivo"/>
            </a:endParaRPr>
          </a:p>
          <a:p>
            <a:pPr indent="0" lvl="0" marL="0" rtl="0" algn="l">
              <a:lnSpc>
                <a:spcPct val="100000"/>
              </a:lnSpc>
              <a:spcBef>
                <a:spcPts val="1200"/>
              </a:spcBef>
              <a:spcAft>
                <a:spcPts val="0"/>
              </a:spcAft>
              <a:buNone/>
            </a:pPr>
            <a:r>
              <a:t/>
            </a:r>
            <a:endParaRPr sz="550">
              <a:solidFill>
                <a:schemeClr val="dk1"/>
              </a:solidFill>
              <a:latin typeface="Archivo"/>
              <a:ea typeface="Archivo"/>
              <a:cs typeface="Archivo"/>
              <a:sym typeface="Archivo"/>
            </a:endParaRPr>
          </a:p>
        </p:txBody>
      </p:sp>
      <p:cxnSp>
        <p:nvCxnSpPr>
          <p:cNvPr id="532" name="Google Shape;532;p66"/>
          <p:cNvCxnSpPr/>
          <p:nvPr/>
        </p:nvCxnSpPr>
        <p:spPr>
          <a:xfrm>
            <a:off x="2450945" y="4027755"/>
            <a:ext cx="1584300" cy="455400"/>
          </a:xfrm>
          <a:prstGeom prst="bentConnector3">
            <a:avLst>
              <a:gd fmla="val 50000" name="adj1"/>
            </a:avLst>
          </a:prstGeom>
          <a:noFill/>
          <a:ln cap="flat" cmpd="sng" w="9525">
            <a:solidFill>
              <a:srgbClr val="1D7E75"/>
            </a:solidFill>
            <a:prstDash val="solid"/>
            <a:round/>
            <a:headEnd len="med" w="med" type="none"/>
            <a:tailEnd len="med" w="med" type="none"/>
          </a:ln>
        </p:spPr>
      </p:cxnSp>
      <p:cxnSp>
        <p:nvCxnSpPr>
          <p:cNvPr id="533" name="Google Shape;533;p66"/>
          <p:cNvCxnSpPr/>
          <p:nvPr/>
        </p:nvCxnSpPr>
        <p:spPr>
          <a:xfrm flipH="1" rot="10800000">
            <a:off x="6415550" y="1900450"/>
            <a:ext cx="471300" cy="402300"/>
          </a:xfrm>
          <a:prstGeom prst="bentConnector3">
            <a:avLst>
              <a:gd fmla="val 50000" name="adj1"/>
            </a:avLst>
          </a:prstGeom>
          <a:noFill/>
          <a:ln cap="flat" cmpd="sng" w="9525">
            <a:solidFill>
              <a:srgbClr val="1D7E75"/>
            </a:solidFill>
            <a:prstDash val="solid"/>
            <a:round/>
            <a:headEnd len="med" w="med" type="none"/>
            <a:tailEnd len="med" w="med" type="none"/>
          </a:ln>
        </p:spPr>
      </p:cxnSp>
      <p:sp>
        <p:nvSpPr>
          <p:cNvPr id="534" name="Google Shape;534;p66"/>
          <p:cNvSpPr txBox="1"/>
          <p:nvPr/>
        </p:nvSpPr>
        <p:spPr>
          <a:xfrm>
            <a:off x="5395900" y="3767875"/>
            <a:ext cx="3662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50">
                <a:solidFill>
                  <a:schemeClr val="dk1"/>
                </a:solidFill>
                <a:latin typeface="Archivo"/>
                <a:ea typeface="Archivo"/>
                <a:cs typeface="Archivo"/>
                <a:sym typeface="Archivo"/>
              </a:rPr>
              <a:t>[1]Selenium Documentation, License v4.0,(2023),</a:t>
            </a:r>
            <a:endParaRPr sz="550">
              <a:solidFill>
                <a:schemeClr val="dk1"/>
              </a:solidFill>
              <a:latin typeface="Archivo"/>
              <a:ea typeface="Archivo"/>
              <a:cs typeface="Archivo"/>
              <a:sym typeface="Archivo"/>
            </a:endParaRPr>
          </a:p>
          <a:p>
            <a:pPr indent="0" lvl="0" marL="0" rtl="0" algn="l">
              <a:spcBef>
                <a:spcPts val="0"/>
              </a:spcBef>
              <a:spcAft>
                <a:spcPts val="0"/>
              </a:spcAft>
              <a:buNone/>
            </a:pPr>
            <a:r>
              <a:rPr lang="en" sz="550" u="sng">
                <a:solidFill>
                  <a:schemeClr val="hlink"/>
                </a:solidFill>
                <a:latin typeface="Archivo"/>
                <a:ea typeface="Archivo"/>
                <a:cs typeface="Archivo"/>
                <a:sym typeface="Archivo"/>
                <a:hlinkClick r:id="rId4"/>
              </a:rPr>
              <a:t>https://selenium.dev/documentation/about/copyright/#license</a:t>
            </a:r>
            <a:endParaRPr sz="550">
              <a:solidFill>
                <a:schemeClr val="dk1"/>
              </a:solidFill>
              <a:latin typeface="Archivo"/>
              <a:ea typeface="Archivo"/>
              <a:cs typeface="Archivo"/>
              <a:sym typeface="Archivo"/>
            </a:endParaRPr>
          </a:p>
          <a:p>
            <a:pPr indent="0" lvl="0" marL="0" rtl="0" algn="l">
              <a:spcBef>
                <a:spcPts val="0"/>
              </a:spcBef>
              <a:spcAft>
                <a:spcPts val="0"/>
              </a:spcAft>
              <a:buNone/>
            </a:pPr>
            <a:r>
              <a:rPr lang="en" sz="550">
                <a:solidFill>
                  <a:schemeClr val="dk1"/>
                </a:solidFill>
                <a:latin typeface="Archivo"/>
                <a:ea typeface="Archivo"/>
                <a:cs typeface="Archivo"/>
                <a:sym typeface="Archivo"/>
              </a:rPr>
              <a:t>[2]Selenium Repository,Framework and Ecosystem,</a:t>
            </a:r>
            <a:r>
              <a:rPr lang="en" sz="550" u="sng">
                <a:solidFill>
                  <a:schemeClr val="hlink"/>
                </a:solidFill>
                <a:latin typeface="Archivo"/>
                <a:ea typeface="Archivo"/>
                <a:cs typeface="Archivo"/>
                <a:sym typeface="Archivo"/>
                <a:hlinkClick r:id="rId5"/>
              </a:rPr>
              <a:t>https://github.com/SeleniumHQ/selenium</a:t>
            </a:r>
            <a:endParaRPr sz="550">
              <a:solidFill>
                <a:schemeClr val="dk1"/>
              </a:solidFill>
              <a:latin typeface="Archivo"/>
              <a:ea typeface="Archivo"/>
              <a:cs typeface="Archivo"/>
              <a:sym typeface="Archivo"/>
            </a:endParaRPr>
          </a:p>
          <a:p>
            <a:pPr indent="0" lvl="0" marL="0" rtl="0" algn="l">
              <a:spcBef>
                <a:spcPts val="0"/>
              </a:spcBef>
              <a:spcAft>
                <a:spcPts val="0"/>
              </a:spcAft>
              <a:buNone/>
            </a:pPr>
            <a:r>
              <a:rPr lang="en" sz="550">
                <a:solidFill>
                  <a:schemeClr val="dk1"/>
                </a:solidFill>
                <a:latin typeface="Archivo"/>
                <a:ea typeface="Archivo"/>
                <a:cs typeface="Archivo"/>
                <a:sym typeface="Archivo"/>
              </a:rPr>
              <a:t>[3]</a:t>
            </a:r>
            <a:r>
              <a:rPr lang="en" sz="550">
                <a:latin typeface="Archivo"/>
                <a:ea typeface="Archivo"/>
                <a:cs typeface="Archivo"/>
                <a:sym typeface="Archivo"/>
              </a:rPr>
              <a:t>Selenium Documentation, Supported Browsers v4.0(2022),</a:t>
            </a:r>
            <a:r>
              <a:rPr lang="en" sz="550">
                <a:uFill>
                  <a:noFill/>
                </a:uFill>
                <a:latin typeface="Archivo"/>
                <a:ea typeface="Archivo"/>
                <a:cs typeface="Archivo"/>
                <a:sym typeface="Archivo"/>
                <a:hlinkClick r:id="rId6"/>
              </a:rPr>
              <a:t> </a:t>
            </a:r>
            <a:r>
              <a:rPr lang="en" sz="550" u="sng">
                <a:solidFill>
                  <a:schemeClr val="hlink"/>
                </a:solidFill>
                <a:latin typeface="Archivo"/>
                <a:ea typeface="Archivo"/>
                <a:cs typeface="Archivo"/>
                <a:sym typeface="Archivo"/>
                <a:hlinkClick r:id="rId7"/>
              </a:rPr>
              <a:t>https://selenium.dev/documentation/webdriver/browsers/</a:t>
            </a:r>
            <a:endParaRPr sz="550">
              <a:solidFill>
                <a:schemeClr val="dk1"/>
              </a:solidFill>
              <a:latin typeface="Archivo"/>
              <a:ea typeface="Archivo"/>
              <a:cs typeface="Archivo"/>
              <a:sym typeface="Archivo"/>
            </a:endParaRPr>
          </a:p>
          <a:p>
            <a:pPr indent="0" lvl="0" marL="0" rtl="0" algn="l">
              <a:spcBef>
                <a:spcPts val="0"/>
              </a:spcBef>
              <a:spcAft>
                <a:spcPts val="0"/>
              </a:spcAft>
              <a:buNone/>
            </a:pPr>
            <a:r>
              <a:t/>
            </a:r>
            <a:endParaRPr sz="550">
              <a:solidFill>
                <a:schemeClr val="dk1"/>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3033650" y="1915875"/>
            <a:ext cx="4866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Personas and User Stories</a:t>
            </a:r>
            <a:endParaRPr>
              <a:solidFill>
                <a:schemeClr val="accent1"/>
              </a:solidFill>
            </a:endParaRPr>
          </a:p>
        </p:txBody>
      </p:sp>
      <p:pic>
        <p:nvPicPr>
          <p:cNvPr id="540" name="Google Shape;540;p67"/>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541" name="Google Shape;541;p67"/>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7"/>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596950" y="69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a:t>
            </a:r>
            <a:r>
              <a:rPr lang="en"/>
              <a:t>Points</a:t>
            </a:r>
            <a:endParaRPr/>
          </a:p>
        </p:txBody>
      </p:sp>
      <p:graphicFrame>
        <p:nvGraphicFramePr>
          <p:cNvPr id="548" name="Google Shape;548;p68"/>
          <p:cNvGraphicFramePr/>
          <p:nvPr/>
        </p:nvGraphicFramePr>
        <p:xfrm>
          <a:off x="230425" y="568600"/>
          <a:ext cx="3000000" cy="3000000"/>
        </p:xfrm>
        <a:graphic>
          <a:graphicData uri="http://schemas.openxmlformats.org/drawingml/2006/table">
            <a:tbl>
              <a:tblPr bandRow="1">
                <a:noFill/>
                <a:tableStyleId>{D42E47C1-F10E-43DE-91E6-F3C58B8F053F}</a:tableStyleId>
              </a:tblPr>
              <a:tblGrid>
                <a:gridCol w="1041800"/>
                <a:gridCol w="1444700"/>
                <a:gridCol w="1155400"/>
                <a:gridCol w="5041225"/>
              </a:tblGrid>
              <a:tr h="369400">
                <a:tc>
                  <a:txBody>
                    <a:bodyPr/>
                    <a:lstStyle/>
                    <a:p>
                      <a:pPr indent="0" lvl="0" marL="0" rtl="0" algn="ctr">
                        <a:spcBef>
                          <a:spcPts val="0"/>
                        </a:spcBef>
                        <a:spcAft>
                          <a:spcPts val="0"/>
                        </a:spcAft>
                        <a:buNone/>
                      </a:pPr>
                      <a:r>
                        <a:t/>
                      </a:r>
                      <a:endParaRPr sz="1200">
                        <a:latin typeface="等线"/>
                        <a:ea typeface="等线"/>
                        <a:cs typeface="等线"/>
                        <a:sym typeface="等线"/>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GRADING</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POINTS</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RATIONALE</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dk1"/>
                      </a:solidFill>
                      <a:prstDash val="solid"/>
                      <a:round/>
                      <a:headEnd len="sm" w="sm" type="none"/>
                      <a:tailEnd len="sm" w="sm" type="none"/>
                    </a:lnB>
                  </a:tcPr>
                </a:tc>
              </a:tr>
              <a:tr h="533450">
                <a:tc rowSpan="5">
                  <a:txBody>
                    <a:bodyPr/>
                    <a:lstStyle/>
                    <a:p>
                      <a:pPr indent="0" lvl="0" marL="0" rtl="0" algn="ctr">
                        <a:spcBef>
                          <a:spcPts val="0"/>
                        </a:spcBef>
                        <a:spcAft>
                          <a:spcPts val="0"/>
                        </a:spcAft>
                        <a:buNone/>
                      </a:pPr>
                      <a:r>
                        <a:rPr b="1" lang="en" sz="1200">
                          <a:latin typeface="Montserrat"/>
                          <a:ea typeface="Montserrat"/>
                          <a:cs typeface="Montserrat"/>
                          <a:sym typeface="Montserrat"/>
                        </a:rPr>
                        <a:t>Planning Poker (Fibonacci)</a:t>
                      </a:r>
                      <a:r>
                        <a:rPr b="1" lang="en" sz="1200">
                          <a:latin typeface="Montserrat"/>
                          <a:ea typeface="Montserrat"/>
                          <a:cs typeface="Montserrat"/>
                          <a:sym typeface="Montserrat"/>
                        </a:rPr>
                        <a:t>[1, 2]</a:t>
                      </a:r>
                      <a:endParaRPr b="1" sz="1050">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chemeClr val="dk2"/>
                      </a:solidFill>
                      <a:prstDash val="solid"/>
                      <a:round/>
                      <a:headEnd len="sm" w="sm" type="none"/>
                      <a:tailEnd len="sm" w="sm" type="none"/>
                    </a:lnR>
                    <a:lnT cap="flat" cmpd="sng" w="6350">
                      <a:solidFill>
                        <a:schemeClr val="dk2"/>
                      </a:solidFill>
                      <a:prstDash val="solid"/>
                      <a:round/>
                      <a:headEnd len="sm" w="sm" type="none"/>
                      <a:tailEnd len="sm" w="sm" type="none"/>
                    </a:lnT>
                    <a:lnB cap="flat" cmpd="sng" w="63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Very 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77BA39"/>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7BA39"/>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1</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77BA39"/>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7BA39"/>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extremely straightforward</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has all necessary resources at hand and can be easily comprehended</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It is expected to be completed quickly without any dependencies</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68B745"/>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68B745"/>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2</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68B745"/>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68B745"/>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clear with minimal intricacies, perhaps requiring one short discussion for alignment. </a:t>
                      </a:r>
                      <a:endParaRPr sz="120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It requires a single team member without needing input or assistance and can be completed independently </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Moderately 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5AB45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AB451"/>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3</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5AB45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AB451"/>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still simple and well understood  but might require breaking it down into a couple of subdivisions.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understands the primary goal but might need to clarify certain aspects or prerequisites.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Deliverable would involve dependencies.</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Moderate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56B354"/>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6B354"/>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5</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56B354"/>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6B354"/>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A deliverable of moderate complexity, which might require a series of discussions to fully understand.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can decompose it into 2-3 divisions that may require sequential flow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and requires dependencies to drive it to completion</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784600">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Fairly Complex</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3FAF66"/>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3FAF66"/>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8</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3FAF66"/>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3FAF66"/>
                    </a:solidFill>
                  </a:tcPr>
                </a:tc>
                <a:tc>
                  <a:txBody>
                    <a:bodyPr/>
                    <a:lstStyle/>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A highly complex deliverable that involves various aspects of the project and requires significant effort or problem-solving</a:t>
                      </a:r>
                      <a:endParaRPr sz="950">
                        <a:latin typeface="Archivo Medium"/>
                        <a:ea typeface="Archivo Medium"/>
                        <a:cs typeface="Archivo Medium"/>
                        <a:sym typeface="Archivo Medium"/>
                      </a:endParaRPr>
                    </a:p>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It will need to be divided into more than 3 smaller divisions and will require effort to define and clarity.</a:t>
                      </a:r>
                      <a:endParaRPr sz="950">
                        <a:latin typeface="Archivo Medium"/>
                        <a:ea typeface="Archivo Medium"/>
                        <a:cs typeface="Archivo Medium"/>
                        <a:sym typeface="Archivo Medium"/>
                      </a:endParaRPr>
                    </a:p>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The deliverable may have unknowns which might induce risk and has multiple dependencies</a:t>
                      </a:r>
                      <a:endParaRPr sz="950"/>
                    </a:p>
                    <a:p>
                      <a:pPr indent="0" lvl="0" marL="0" rtl="0" algn="l">
                        <a:spcBef>
                          <a:spcPts val="0"/>
                        </a:spcBef>
                        <a:spcAft>
                          <a:spcPts val="0"/>
                        </a:spcAft>
                        <a:buNone/>
                      </a:pPr>
                      <a:r>
                        <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bl>
          </a:graphicData>
        </a:graphic>
      </p:graphicFrame>
      <p:sp>
        <p:nvSpPr>
          <p:cNvPr id="549" name="Google Shape;549;p68"/>
          <p:cNvSpPr txBox="1"/>
          <p:nvPr/>
        </p:nvSpPr>
        <p:spPr>
          <a:xfrm>
            <a:off x="72700" y="4422650"/>
            <a:ext cx="91023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MSIS2606,Class Notes, UseCase-UserStory - Relative Sizing (Planning Poker), April 2024</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[2]Mastering Planning Poker: A Comprehensive Guide to Agile Estimation Technique,2023, https://community.atlassian.com/t5/App-Central/Mastering-Planning-Poker-A-Comprehensive-Guide-to-Agile/ba-p/2367611</a:t>
            </a:r>
            <a:endParaRPr sz="700">
              <a:solidFill>
                <a:schemeClr val="dk1"/>
              </a:solidFill>
              <a:latin typeface="Archivo"/>
              <a:ea typeface="Archivo"/>
              <a:cs typeface="Archivo"/>
              <a:sym typeface="Archivo"/>
            </a:endParaRPr>
          </a:p>
          <a:p>
            <a:pPr indent="0" lvl="0" marL="0" rtl="0" algn="l">
              <a:spcBef>
                <a:spcPts val="0"/>
              </a:spcBef>
              <a:spcAft>
                <a:spcPts val="0"/>
              </a:spcAft>
              <a:buNone/>
            </a:pPr>
            <a:r>
              <a:t/>
            </a:r>
            <a:endParaRPr sz="700">
              <a:solidFill>
                <a:schemeClr val="dk1"/>
              </a:solidFill>
              <a:latin typeface="Archivo"/>
              <a:ea typeface="Archivo"/>
              <a:cs typeface="Archivo"/>
              <a:sym typeface="Archivo"/>
            </a:endParaRPr>
          </a:p>
        </p:txBody>
      </p:sp>
      <p:sp>
        <p:nvSpPr>
          <p:cNvPr id="550" name="Google Shape;550;p6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txBox="1"/>
          <p:nvPr>
            <p:ph type="title"/>
          </p:nvPr>
        </p:nvSpPr>
        <p:spPr>
          <a:xfrm>
            <a:off x="720000" y="364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Engineer - Jamie </a:t>
            </a:r>
            <a:r>
              <a:rPr lang="en"/>
              <a:t>Teller</a:t>
            </a:r>
            <a:endParaRPr/>
          </a:p>
        </p:txBody>
      </p:sp>
      <p:sp>
        <p:nvSpPr>
          <p:cNvPr id="556" name="Google Shape;556;p69"/>
          <p:cNvSpPr txBox="1"/>
          <p:nvPr/>
        </p:nvSpPr>
        <p:spPr>
          <a:xfrm>
            <a:off x="756000" y="879225"/>
            <a:ext cx="7632000" cy="15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DESCRIPTION</a:t>
            </a:r>
            <a:endParaRPr b="1" sz="1200">
              <a:solidFill>
                <a:schemeClr val="dk1"/>
              </a:solidFill>
              <a:latin typeface="Archivo"/>
              <a:ea typeface="Archivo"/>
              <a:cs typeface="Archivo"/>
              <a:sym typeface="Archivo"/>
            </a:endParaRPr>
          </a:p>
          <a:p>
            <a:pPr indent="0" lvl="0" marL="0" rtl="0" algn="just">
              <a:lnSpc>
                <a:spcPct val="100000"/>
              </a:lnSpc>
              <a:spcBef>
                <a:spcPts val="0"/>
              </a:spcBef>
              <a:spcAft>
                <a:spcPts val="0"/>
              </a:spcAft>
              <a:buNone/>
            </a:pPr>
            <a:r>
              <a:rPr lang="en" sz="1100">
                <a:solidFill>
                  <a:schemeClr val="dk1"/>
                </a:solidFill>
                <a:latin typeface="Archivo"/>
                <a:ea typeface="Archivo"/>
                <a:cs typeface="Archivo"/>
                <a:sym typeface="Archivo"/>
              </a:rPr>
              <a:t>Jamie Teller is an adept DevOps at CyberSiem Inc. in California, graduated with a Master's degree in Software Engineering from UC Berkeley. With a profound background in software development and a specialization in automating regression, functional, and UI tests, Jamie significantly elevates testing efficiency and precision. Jamie's proficiency with Selenium is matched by expertise in Jenkins for CI/CD (Continuous Integration/Continuous Delivery), enabling robust build pipelines, facilitating continuous integration and seamless deployment processes. Apart from his outstanding expertise, Jamie's exceptional communication skills streamlining software delivery and integrating cross-functional teams during life cycles of development.</a:t>
            </a:r>
            <a:endParaRPr sz="1100">
              <a:solidFill>
                <a:schemeClr val="dk1"/>
              </a:solidFill>
              <a:latin typeface="Archivo"/>
              <a:ea typeface="Archivo"/>
              <a:cs typeface="Archivo"/>
              <a:sym typeface="Archivo"/>
            </a:endParaRPr>
          </a:p>
        </p:txBody>
      </p:sp>
      <p:sp>
        <p:nvSpPr>
          <p:cNvPr id="557" name="Google Shape;557;p69"/>
          <p:cNvSpPr txBox="1"/>
          <p:nvPr/>
        </p:nvSpPr>
        <p:spPr>
          <a:xfrm>
            <a:off x="720000" y="2347900"/>
            <a:ext cx="5606100" cy="10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RESPONSIBILITIES</a:t>
            </a:r>
            <a:endParaRPr b="1" sz="12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Testing Automation: </a:t>
            </a:r>
            <a:r>
              <a:rPr lang="en" sz="1100">
                <a:solidFill>
                  <a:schemeClr val="dk1"/>
                </a:solidFill>
                <a:latin typeface="Archivo"/>
                <a:ea typeface="Archivo"/>
                <a:cs typeface="Archivo"/>
                <a:sym typeface="Archivo"/>
              </a:rPr>
              <a:t>Implement tools extensively to automate 80% of the regression, functional, and UI testing processes to enhance testing efficiency and accuracy.</a:t>
            </a:r>
            <a:r>
              <a:rPr lang="en" sz="1100">
                <a:solidFill>
                  <a:schemeClr val="dk1"/>
                </a:solidFill>
                <a:latin typeface="Archivo"/>
                <a:ea typeface="Archivo"/>
                <a:cs typeface="Archivo"/>
                <a:sym typeface="Archivo"/>
              </a:rPr>
              <a:t> </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Maintenance of CI/CD Pipeline: Keep track of the testing performance and refine testing process continuously.</a:t>
            </a:r>
            <a:endParaRPr sz="11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Efficiency &amp; Optimization: Designed structures to reduced manual testing effort.</a:t>
            </a:r>
            <a:endParaRPr sz="11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Cross-functional collaboration: Interact w</a:t>
            </a:r>
            <a:r>
              <a:rPr lang="en" sz="1100">
                <a:solidFill>
                  <a:schemeClr val="dk1"/>
                </a:solidFill>
              </a:rPr>
              <a:t>ith both technical and non-technical teams collaboratively to enhance workflow.</a:t>
            </a:r>
            <a:endParaRPr sz="1100">
              <a:solidFill>
                <a:schemeClr val="dk1"/>
              </a:solidFill>
            </a:endParaRPr>
          </a:p>
        </p:txBody>
      </p:sp>
      <p:sp>
        <p:nvSpPr>
          <p:cNvPr id="558" name="Google Shape;558;p69"/>
          <p:cNvSpPr txBox="1"/>
          <p:nvPr/>
        </p:nvSpPr>
        <p:spPr>
          <a:xfrm>
            <a:off x="669300" y="3866625"/>
            <a:ext cx="5769000" cy="8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PAIN POINTS / KEY NEEDS</a:t>
            </a:r>
            <a:endParaRPr b="1" sz="12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Manual testing process drain resources which can be replaced with automation </a:t>
            </a:r>
            <a:endParaRPr sz="11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Long testing time delaying feedback and test refinement, low  responsiveness.</a:t>
            </a:r>
            <a:endParaRPr sz="1100">
              <a:solidFill>
                <a:schemeClr val="dk1"/>
              </a:solidFill>
              <a:latin typeface="Archivo"/>
              <a:ea typeface="Archivo"/>
              <a:cs typeface="Archivo"/>
              <a:sym typeface="Archivo"/>
            </a:endParaRPr>
          </a:p>
          <a:p>
            <a:pPr indent="0" lvl="0" marL="0" rtl="0" algn="l">
              <a:lnSpc>
                <a:spcPct val="100000"/>
              </a:lnSpc>
              <a:spcBef>
                <a:spcPts val="0"/>
              </a:spcBef>
              <a:spcAft>
                <a:spcPts val="0"/>
              </a:spcAft>
              <a:buNone/>
            </a:pPr>
            <a:r>
              <a:t/>
            </a:r>
            <a:endParaRPr sz="1100">
              <a:solidFill>
                <a:schemeClr val="dk1"/>
              </a:solidFill>
              <a:latin typeface="Archivo"/>
              <a:ea typeface="Archivo"/>
              <a:cs typeface="Archivo"/>
              <a:sym typeface="Archivo"/>
            </a:endParaRPr>
          </a:p>
        </p:txBody>
      </p:sp>
      <p:grpSp>
        <p:nvGrpSpPr>
          <p:cNvPr id="559" name="Google Shape;559;p69"/>
          <p:cNvGrpSpPr/>
          <p:nvPr/>
        </p:nvGrpSpPr>
        <p:grpSpPr>
          <a:xfrm>
            <a:off x="6695098" y="2602327"/>
            <a:ext cx="1161369" cy="2121876"/>
            <a:chOff x="4661050" y="3335250"/>
            <a:chExt cx="702200" cy="1480000"/>
          </a:xfrm>
        </p:grpSpPr>
        <p:sp>
          <p:nvSpPr>
            <p:cNvPr id="560" name="Google Shape;560;p69"/>
            <p:cNvSpPr/>
            <p:nvPr/>
          </p:nvSpPr>
          <p:spPr>
            <a:xfrm>
              <a:off x="4882050" y="4008800"/>
              <a:ext cx="272700" cy="731400"/>
            </a:xfrm>
            <a:custGeom>
              <a:rect b="b" l="l" r="r" t="t"/>
              <a:pathLst>
                <a:path extrusionOk="0" h="29256" w="10908">
                  <a:moveTo>
                    <a:pt x="10708" y="1"/>
                  </a:moveTo>
                  <a:lnTo>
                    <a:pt x="0" y="668"/>
                  </a:lnTo>
                  <a:lnTo>
                    <a:pt x="1368" y="28821"/>
                  </a:lnTo>
                  <a:lnTo>
                    <a:pt x="3903" y="29155"/>
                  </a:lnTo>
                  <a:cubicBezTo>
                    <a:pt x="3903" y="29155"/>
                    <a:pt x="5004" y="4637"/>
                    <a:pt x="5204" y="4271"/>
                  </a:cubicBezTo>
                  <a:cubicBezTo>
                    <a:pt x="5248" y="4170"/>
                    <a:pt x="5352" y="4137"/>
                    <a:pt x="5471" y="4137"/>
                  </a:cubicBezTo>
                  <a:cubicBezTo>
                    <a:pt x="5708" y="4137"/>
                    <a:pt x="6004" y="4271"/>
                    <a:pt x="6004" y="4271"/>
                  </a:cubicBezTo>
                  <a:lnTo>
                    <a:pt x="6505" y="29255"/>
                  </a:lnTo>
                  <a:lnTo>
                    <a:pt x="9140" y="29122"/>
                  </a:lnTo>
                  <a:cubicBezTo>
                    <a:pt x="9140" y="29122"/>
                    <a:pt x="10908" y="5672"/>
                    <a:pt x="1070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9"/>
            <p:cNvSpPr/>
            <p:nvPr/>
          </p:nvSpPr>
          <p:spPr>
            <a:xfrm>
              <a:off x="4839500" y="4725975"/>
              <a:ext cx="143475" cy="89275"/>
            </a:xfrm>
            <a:custGeom>
              <a:rect b="b" l="l" r="r" t="t"/>
              <a:pathLst>
                <a:path extrusionOk="0" h="3571" w="5739">
                  <a:moveTo>
                    <a:pt x="2569" y="1"/>
                  </a:moveTo>
                  <a:lnTo>
                    <a:pt x="2569" y="1902"/>
                  </a:lnTo>
                  <a:lnTo>
                    <a:pt x="1" y="3570"/>
                  </a:lnTo>
                  <a:lnTo>
                    <a:pt x="5571" y="3503"/>
                  </a:lnTo>
                  <a:lnTo>
                    <a:pt x="5738" y="168"/>
                  </a:lnTo>
                  <a:lnTo>
                    <a:pt x="2569" y="1"/>
                  </a:lnTo>
                  <a:close/>
                </a:path>
              </a:pathLst>
            </a:custGeom>
            <a:solidFill>
              <a:srgbClr val="14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9"/>
            <p:cNvSpPr/>
            <p:nvPr/>
          </p:nvSpPr>
          <p:spPr>
            <a:xfrm>
              <a:off x="5028800" y="4725975"/>
              <a:ext cx="145150" cy="87600"/>
            </a:xfrm>
            <a:custGeom>
              <a:rect b="b" l="l" r="r" t="t"/>
              <a:pathLst>
                <a:path extrusionOk="0" h="3504" w="5806">
                  <a:moveTo>
                    <a:pt x="3470" y="1"/>
                  </a:moveTo>
                  <a:lnTo>
                    <a:pt x="1" y="168"/>
                  </a:lnTo>
                  <a:lnTo>
                    <a:pt x="168" y="3503"/>
                  </a:lnTo>
                  <a:lnTo>
                    <a:pt x="5805" y="3503"/>
                  </a:lnTo>
                  <a:lnTo>
                    <a:pt x="3603" y="1969"/>
                  </a:lnTo>
                  <a:lnTo>
                    <a:pt x="3470" y="1"/>
                  </a:lnTo>
                  <a:close/>
                </a:path>
              </a:pathLst>
            </a:custGeom>
            <a:solidFill>
              <a:srgbClr val="14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9"/>
            <p:cNvSpPr/>
            <p:nvPr/>
          </p:nvSpPr>
          <p:spPr>
            <a:xfrm>
              <a:off x="4882050" y="3606850"/>
              <a:ext cx="268550" cy="433675"/>
            </a:xfrm>
            <a:custGeom>
              <a:rect b="b" l="l" r="r" t="t"/>
              <a:pathLst>
                <a:path extrusionOk="0" h="17347" w="10742">
                  <a:moveTo>
                    <a:pt x="5637" y="1"/>
                  </a:moveTo>
                  <a:cubicBezTo>
                    <a:pt x="5637" y="1"/>
                    <a:pt x="300" y="134"/>
                    <a:pt x="234" y="5338"/>
                  </a:cubicBezTo>
                  <a:cubicBezTo>
                    <a:pt x="200" y="10541"/>
                    <a:pt x="0" y="17346"/>
                    <a:pt x="0" y="17346"/>
                  </a:cubicBezTo>
                  <a:lnTo>
                    <a:pt x="10741" y="16646"/>
                  </a:lnTo>
                  <a:lnTo>
                    <a:pt x="10708" y="4971"/>
                  </a:lnTo>
                  <a:cubicBezTo>
                    <a:pt x="10708" y="2302"/>
                    <a:pt x="8573" y="34"/>
                    <a:pt x="5904" y="1"/>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9"/>
            <p:cNvSpPr/>
            <p:nvPr/>
          </p:nvSpPr>
          <p:spPr>
            <a:xfrm>
              <a:off x="5086350" y="4773525"/>
              <a:ext cx="37550" cy="8350"/>
            </a:xfrm>
            <a:custGeom>
              <a:rect b="b" l="l" r="r" t="t"/>
              <a:pathLst>
                <a:path extrusionOk="0" h="334" w="1502">
                  <a:moveTo>
                    <a:pt x="1468" y="0"/>
                  </a:moveTo>
                  <a:cubicBezTo>
                    <a:pt x="1001" y="34"/>
                    <a:pt x="534" y="167"/>
                    <a:pt x="67" y="234"/>
                  </a:cubicBezTo>
                  <a:cubicBezTo>
                    <a:pt x="1" y="234"/>
                    <a:pt x="34" y="334"/>
                    <a:pt x="67" y="334"/>
                  </a:cubicBezTo>
                  <a:cubicBezTo>
                    <a:pt x="534" y="234"/>
                    <a:pt x="1001" y="200"/>
                    <a:pt x="1468" y="67"/>
                  </a:cubicBezTo>
                  <a:cubicBezTo>
                    <a:pt x="1502" y="67"/>
                    <a:pt x="1502" y="0"/>
                    <a:pt x="14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9"/>
            <p:cNvSpPr/>
            <p:nvPr/>
          </p:nvSpPr>
          <p:spPr>
            <a:xfrm>
              <a:off x="5088025" y="4762675"/>
              <a:ext cx="32550" cy="4200"/>
            </a:xfrm>
            <a:custGeom>
              <a:rect b="b" l="l" r="r" t="t"/>
              <a:pathLst>
                <a:path extrusionOk="0" h="168" w="1302">
                  <a:moveTo>
                    <a:pt x="1268" y="1"/>
                  </a:moveTo>
                  <a:cubicBezTo>
                    <a:pt x="901" y="1"/>
                    <a:pt x="501" y="34"/>
                    <a:pt x="134" y="101"/>
                  </a:cubicBezTo>
                  <a:cubicBezTo>
                    <a:pt x="0" y="101"/>
                    <a:pt x="0" y="167"/>
                    <a:pt x="100" y="167"/>
                  </a:cubicBezTo>
                  <a:cubicBezTo>
                    <a:pt x="467" y="134"/>
                    <a:pt x="901" y="134"/>
                    <a:pt x="1268" y="101"/>
                  </a:cubicBezTo>
                  <a:cubicBezTo>
                    <a:pt x="1301" y="101"/>
                    <a:pt x="1301" y="1"/>
                    <a:pt x="12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9"/>
            <p:cNvSpPr/>
            <p:nvPr/>
          </p:nvSpPr>
          <p:spPr>
            <a:xfrm>
              <a:off x="5094700" y="4737325"/>
              <a:ext cx="41800" cy="26025"/>
            </a:xfrm>
            <a:custGeom>
              <a:rect b="b" l="l" r="r" t="t"/>
              <a:pathLst>
                <a:path extrusionOk="0" h="1041" w="1672">
                  <a:moveTo>
                    <a:pt x="1474" y="163"/>
                  </a:moveTo>
                  <a:cubicBezTo>
                    <a:pt x="1473" y="562"/>
                    <a:pt x="1224" y="823"/>
                    <a:pt x="926" y="897"/>
                  </a:cubicBezTo>
                  <a:lnTo>
                    <a:pt x="926" y="897"/>
                  </a:lnTo>
                  <a:cubicBezTo>
                    <a:pt x="1073" y="610"/>
                    <a:pt x="1226" y="373"/>
                    <a:pt x="1474" y="163"/>
                  </a:cubicBezTo>
                  <a:close/>
                  <a:moveTo>
                    <a:pt x="126" y="579"/>
                  </a:moveTo>
                  <a:cubicBezTo>
                    <a:pt x="359" y="645"/>
                    <a:pt x="530" y="739"/>
                    <a:pt x="701" y="881"/>
                  </a:cubicBezTo>
                  <a:cubicBezTo>
                    <a:pt x="722" y="897"/>
                    <a:pt x="740" y="910"/>
                    <a:pt x="757" y="919"/>
                  </a:cubicBezTo>
                  <a:lnTo>
                    <a:pt x="757" y="919"/>
                  </a:lnTo>
                  <a:cubicBezTo>
                    <a:pt x="754" y="919"/>
                    <a:pt x="751" y="919"/>
                    <a:pt x="748" y="919"/>
                  </a:cubicBezTo>
                  <a:cubicBezTo>
                    <a:pt x="520" y="919"/>
                    <a:pt x="286" y="812"/>
                    <a:pt x="126" y="579"/>
                  </a:cubicBezTo>
                  <a:close/>
                  <a:moveTo>
                    <a:pt x="1530" y="0"/>
                  </a:moveTo>
                  <a:cubicBezTo>
                    <a:pt x="1521" y="0"/>
                    <a:pt x="1511" y="4"/>
                    <a:pt x="1501" y="14"/>
                  </a:cubicBezTo>
                  <a:cubicBezTo>
                    <a:pt x="1201" y="214"/>
                    <a:pt x="1001" y="514"/>
                    <a:pt x="834" y="881"/>
                  </a:cubicBezTo>
                  <a:cubicBezTo>
                    <a:pt x="634" y="681"/>
                    <a:pt x="367" y="548"/>
                    <a:pt x="67" y="481"/>
                  </a:cubicBezTo>
                  <a:lnTo>
                    <a:pt x="67" y="481"/>
                  </a:lnTo>
                  <a:cubicBezTo>
                    <a:pt x="67" y="481"/>
                    <a:pt x="67" y="481"/>
                    <a:pt x="67" y="481"/>
                  </a:cubicBezTo>
                  <a:cubicBezTo>
                    <a:pt x="33" y="481"/>
                    <a:pt x="0" y="514"/>
                    <a:pt x="0" y="548"/>
                  </a:cubicBezTo>
                  <a:cubicBezTo>
                    <a:pt x="153" y="891"/>
                    <a:pt x="441" y="1040"/>
                    <a:pt x="730" y="1040"/>
                  </a:cubicBezTo>
                  <a:cubicBezTo>
                    <a:pt x="1199" y="1040"/>
                    <a:pt x="1671" y="646"/>
                    <a:pt x="1568" y="47"/>
                  </a:cubicBezTo>
                  <a:cubicBezTo>
                    <a:pt x="1568" y="24"/>
                    <a:pt x="1551" y="0"/>
                    <a:pt x="153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9"/>
            <p:cNvSpPr/>
            <p:nvPr/>
          </p:nvSpPr>
          <p:spPr>
            <a:xfrm>
              <a:off x="4900375" y="4773525"/>
              <a:ext cx="24225" cy="4350"/>
            </a:xfrm>
            <a:custGeom>
              <a:rect b="b" l="l" r="r" t="t"/>
              <a:pathLst>
                <a:path extrusionOk="0" h="174" w="969">
                  <a:moveTo>
                    <a:pt x="68" y="0"/>
                  </a:moveTo>
                  <a:cubicBezTo>
                    <a:pt x="1" y="0"/>
                    <a:pt x="1" y="67"/>
                    <a:pt x="68" y="67"/>
                  </a:cubicBezTo>
                  <a:cubicBezTo>
                    <a:pt x="297" y="96"/>
                    <a:pt x="552" y="174"/>
                    <a:pt x="809" y="174"/>
                  </a:cubicBezTo>
                  <a:cubicBezTo>
                    <a:pt x="851" y="174"/>
                    <a:pt x="893" y="172"/>
                    <a:pt x="935" y="167"/>
                  </a:cubicBezTo>
                  <a:cubicBezTo>
                    <a:pt x="968" y="167"/>
                    <a:pt x="968" y="100"/>
                    <a:pt x="935" y="67"/>
                  </a:cubicBezTo>
                  <a:cubicBezTo>
                    <a:pt x="668" y="0"/>
                    <a:pt x="334" y="0"/>
                    <a:pt x="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9"/>
            <p:cNvSpPr/>
            <p:nvPr/>
          </p:nvSpPr>
          <p:spPr>
            <a:xfrm>
              <a:off x="4898725" y="4766025"/>
              <a:ext cx="25025" cy="3725"/>
            </a:xfrm>
            <a:custGeom>
              <a:rect b="b" l="l" r="r" t="t"/>
              <a:pathLst>
                <a:path extrusionOk="0" h="149" w="1001">
                  <a:moveTo>
                    <a:pt x="34" y="0"/>
                  </a:moveTo>
                  <a:cubicBezTo>
                    <a:pt x="0" y="33"/>
                    <a:pt x="0" y="134"/>
                    <a:pt x="34" y="134"/>
                  </a:cubicBezTo>
                  <a:cubicBezTo>
                    <a:pt x="234" y="134"/>
                    <a:pt x="434" y="148"/>
                    <a:pt x="624" y="148"/>
                  </a:cubicBezTo>
                  <a:cubicBezTo>
                    <a:pt x="719" y="148"/>
                    <a:pt x="812" y="145"/>
                    <a:pt x="901" y="134"/>
                  </a:cubicBezTo>
                  <a:cubicBezTo>
                    <a:pt x="1001" y="134"/>
                    <a:pt x="1001" y="33"/>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9"/>
            <p:cNvSpPr/>
            <p:nvPr/>
          </p:nvSpPr>
          <p:spPr>
            <a:xfrm>
              <a:off x="4908725" y="4756350"/>
              <a:ext cx="11700" cy="3025"/>
            </a:xfrm>
            <a:custGeom>
              <a:rect b="b" l="l" r="r" t="t"/>
              <a:pathLst>
                <a:path extrusionOk="0" h="121" w="468">
                  <a:moveTo>
                    <a:pt x="266" y="1"/>
                  </a:moveTo>
                  <a:cubicBezTo>
                    <a:pt x="175" y="1"/>
                    <a:pt x="82" y="33"/>
                    <a:pt x="0" y="54"/>
                  </a:cubicBezTo>
                  <a:cubicBezTo>
                    <a:pt x="134" y="87"/>
                    <a:pt x="301" y="120"/>
                    <a:pt x="434" y="120"/>
                  </a:cubicBezTo>
                  <a:cubicBezTo>
                    <a:pt x="467" y="120"/>
                    <a:pt x="467" y="87"/>
                    <a:pt x="434" y="54"/>
                  </a:cubicBezTo>
                  <a:cubicBezTo>
                    <a:pt x="382" y="14"/>
                    <a:pt x="324" y="1"/>
                    <a:pt x="266"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9"/>
            <p:cNvSpPr/>
            <p:nvPr/>
          </p:nvSpPr>
          <p:spPr>
            <a:xfrm>
              <a:off x="4882125" y="4738125"/>
              <a:ext cx="44725" cy="23875"/>
            </a:xfrm>
            <a:custGeom>
              <a:rect b="b" l="l" r="r" t="t"/>
              <a:pathLst>
                <a:path extrusionOk="0" h="955" w="1789">
                  <a:moveTo>
                    <a:pt x="1365" y="182"/>
                  </a:moveTo>
                  <a:lnTo>
                    <a:pt x="1498" y="449"/>
                  </a:lnTo>
                  <a:cubicBezTo>
                    <a:pt x="1498" y="477"/>
                    <a:pt x="1287" y="505"/>
                    <a:pt x="1199" y="513"/>
                  </a:cubicBezTo>
                  <a:lnTo>
                    <a:pt x="1199" y="513"/>
                  </a:lnTo>
                  <a:cubicBezTo>
                    <a:pt x="1208" y="481"/>
                    <a:pt x="1218" y="448"/>
                    <a:pt x="1231" y="416"/>
                  </a:cubicBezTo>
                  <a:cubicBezTo>
                    <a:pt x="1298" y="316"/>
                    <a:pt x="1331" y="282"/>
                    <a:pt x="1365" y="182"/>
                  </a:cubicBezTo>
                  <a:close/>
                  <a:moveTo>
                    <a:pt x="440" y="434"/>
                  </a:moveTo>
                  <a:cubicBezTo>
                    <a:pt x="539" y="466"/>
                    <a:pt x="638" y="499"/>
                    <a:pt x="736" y="533"/>
                  </a:cubicBezTo>
                  <a:lnTo>
                    <a:pt x="736" y="533"/>
                  </a:lnTo>
                  <a:cubicBezTo>
                    <a:pt x="633" y="515"/>
                    <a:pt x="533" y="482"/>
                    <a:pt x="440" y="434"/>
                  </a:cubicBezTo>
                  <a:close/>
                  <a:moveTo>
                    <a:pt x="1500" y="0"/>
                  </a:moveTo>
                  <a:cubicBezTo>
                    <a:pt x="1468" y="0"/>
                    <a:pt x="1434" y="5"/>
                    <a:pt x="1398" y="15"/>
                  </a:cubicBezTo>
                  <a:cubicBezTo>
                    <a:pt x="1230" y="99"/>
                    <a:pt x="1102" y="316"/>
                    <a:pt x="1038" y="539"/>
                  </a:cubicBezTo>
                  <a:lnTo>
                    <a:pt x="1038" y="539"/>
                  </a:lnTo>
                  <a:cubicBezTo>
                    <a:pt x="744" y="431"/>
                    <a:pt x="460" y="332"/>
                    <a:pt x="161" y="219"/>
                  </a:cubicBezTo>
                  <a:lnTo>
                    <a:pt x="161" y="219"/>
                  </a:lnTo>
                  <a:cubicBezTo>
                    <a:pt x="151" y="207"/>
                    <a:pt x="140" y="195"/>
                    <a:pt x="130" y="182"/>
                  </a:cubicBezTo>
                  <a:cubicBezTo>
                    <a:pt x="130" y="191"/>
                    <a:pt x="129" y="199"/>
                    <a:pt x="127" y="206"/>
                  </a:cubicBezTo>
                  <a:lnTo>
                    <a:pt x="127" y="206"/>
                  </a:lnTo>
                  <a:cubicBezTo>
                    <a:pt x="106" y="198"/>
                    <a:pt x="85" y="190"/>
                    <a:pt x="64" y="182"/>
                  </a:cubicBezTo>
                  <a:cubicBezTo>
                    <a:pt x="60" y="178"/>
                    <a:pt x="56" y="177"/>
                    <a:pt x="53" y="177"/>
                  </a:cubicBezTo>
                  <a:cubicBezTo>
                    <a:pt x="24" y="177"/>
                    <a:pt x="1" y="286"/>
                    <a:pt x="30" y="316"/>
                  </a:cubicBezTo>
                  <a:cubicBezTo>
                    <a:pt x="297" y="582"/>
                    <a:pt x="664" y="682"/>
                    <a:pt x="998" y="682"/>
                  </a:cubicBezTo>
                  <a:cubicBezTo>
                    <a:pt x="1001" y="682"/>
                    <a:pt x="1003" y="682"/>
                    <a:pt x="1006" y="682"/>
                  </a:cubicBezTo>
                  <a:lnTo>
                    <a:pt x="1006" y="682"/>
                  </a:lnTo>
                  <a:cubicBezTo>
                    <a:pt x="993" y="765"/>
                    <a:pt x="990" y="845"/>
                    <a:pt x="998" y="916"/>
                  </a:cubicBezTo>
                  <a:cubicBezTo>
                    <a:pt x="998" y="935"/>
                    <a:pt x="1020" y="955"/>
                    <a:pt x="1052" y="955"/>
                  </a:cubicBezTo>
                  <a:cubicBezTo>
                    <a:pt x="1075" y="955"/>
                    <a:pt x="1103" y="944"/>
                    <a:pt x="1131" y="916"/>
                  </a:cubicBezTo>
                  <a:cubicBezTo>
                    <a:pt x="1147" y="839"/>
                    <a:pt x="1155" y="763"/>
                    <a:pt x="1166" y="686"/>
                  </a:cubicBezTo>
                  <a:lnTo>
                    <a:pt x="1166" y="686"/>
                  </a:lnTo>
                  <a:cubicBezTo>
                    <a:pt x="1220" y="707"/>
                    <a:pt x="1276" y="728"/>
                    <a:pt x="1331" y="749"/>
                  </a:cubicBezTo>
                  <a:cubicBezTo>
                    <a:pt x="1331" y="749"/>
                    <a:pt x="1365" y="682"/>
                    <a:pt x="1331" y="649"/>
                  </a:cubicBezTo>
                  <a:cubicBezTo>
                    <a:pt x="1328" y="648"/>
                    <a:pt x="1326" y="647"/>
                    <a:pt x="1323" y="646"/>
                  </a:cubicBezTo>
                  <a:lnTo>
                    <a:pt x="1323" y="646"/>
                  </a:lnTo>
                  <a:cubicBezTo>
                    <a:pt x="1520" y="600"/>
                    <a:pt x="1711" y="504"/>
                    <a:pt x="1732" y="316"/>
                  </a:cubicBezTo>
                  <a:cubicBezTo>
                    <a:pt x="1788" y="146"/>
                    <a:pt x="1677" y="0"/>
                    <a:pt x="15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9"/>
            <p:cNvSpPr/>
            <p:nvPr/>
          </p:nvSpPr>
          <p:spPr>
            <a:xfrm>
              <a:off x="4881200" y="3971275"/>
              <a:ext cx="271900" cy="712200"/>
            </a:xfrm>
            <a:custGeom>
              <a:rect b="b" l="l" r="r" t="t"/>
              <a:pathLst>
                <a:path extrusionOk="0" h="28488" w="10876">
                  <a:moveTo>
                    <a:pt x="10708" y="1"/>
                  </a:moveTo>
                  <a:lnTo>
                    <a:pt x="1" y="434"/>
                  </a:lnTo>
                  <a:lnTo>
                    <a:pt x="268" y="28488"/>
                  </a:lnTo>
                  <a:lnTo>
                    <a:pt x="4270" y="28488"/>
                  </a:lnTo>
                  <a:cubicBezTo>
                    <a:pt x="4270" y="28488"/>
                    <a:pt x="5004" y="6472"/>
                    <a:pt x="5171" y="6105"/>
                  </a:cubicBezTo>
                  <a:cubicBezTo>
                    <a:pt x="5204" y="6005"/>
                    <a:pt x="5301" y="5972"/>
                    <a:pt x="5414" y="5972"/>
                  </a:cubicBezTo>
                  <a:cubicBezTo>
                    <a:pt x="5642" y="5972"/>
                    <a:pt x="5938" y="6105"/>
                    <a:pt x="5938" y="6105"/>
                  </a:cubicBezTo>
                  <a:lnTo>
                    <a:pt x="5705" y="28488"/>
                  </a:lnTo>
                  <a:lnTo>
                    <a:pt x="10542" y="28188"/>
                  </a:lnTo>
                  <a:cubicBezTo>
                    <a:pt x="10542" y="28188"/>
                    <a:pt x="10875" y="5671"/>
                    <a:pt x="10708"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9"/>
            <p:cNvSpPr/>
            <p:nvPr/>
          </p:nvSpPr>
          <p:spPr>
            <a:xfrm>
              <a:off x="4922900" y="3768625"/>
              <a:ext cx="186000" cy="240200"/>
            </a:xfrm>
            <a:custGeom>
              <a:rect b="b" l="l" r="r" t="t"/>
              <a:pathLst>
                <a:path extrusionOk="0" h="9608" w="7440">
                  <a:moveTo>
                    <a:pt x="1001" y="1"/>
                  </a:moveTo>
                  <a:lnTo>
                    <a:pt x="1" y="9608"/>
                  </a:lnTo>
                  <a:lnTo>
                    <a:pt x="7439" y="8407"/>
                  </a:lnTo>
                  <a:cubicBezTo>
                    <a:pt x="7439" y="8273"/>
                    <a:pt x="7406" y="535"/>
                    <a:pt x="7406" y="535"/>
                  </a:cubicBezTo>
                  <a:lnTo>
                    <a:pt x="1001"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9"/>
            <p:cNvSpPr/>
            <p:nvPr/>
          </p:nvSpPr>
          <p:spPr>
            <a:xfrm>
              <a:off x="4847850" y="3904000"/>
              <a:ext cx="136775" cy="99075"/>
            </a:xfrm>
            <a:custGeom>
              <a:rect b="b" l="l" r="r" t="t"/>
              <a:pathLst>
                <a:path extrusionOk="0" h="3963" w="5471">
                  <a:moveTo>
                    <a:pt x="696" y="0"/>
                  </a:moveTo>
                  <a:cubicBezTo>
                    <a:pt x="494" y="0"/>
                    <a:pt x="0" y="1424"/>
                    <a:pt x="0" y="1424"/>
                  </a:cubicBezTo>
                  <a:cubicBezTo>
                    <a:pt x="0" y="1424"/>
                    <a:pt x="1735" y="3092"/>
                    <a:pt x="2869" y="3559"/>
                  </a:cubicBezTo>
                  <a:cubicBezTo>
                    <a:pt x="3535" y="3853"/>
                    <a:pt x="4098" y="3963"/>
                    <a:pt x="4422" y="3963"/>
                  </a:cubicBezTo>
                  <a:cubicBezTo>
                    <a:pt x="4649" y="3963"/>
                    <a:pt x="4759" y="3908"/>
                    <a:pt x="4704" y="3826"/>
                  </a:cubicBezTo>
                  <a:cubicBezTo>
                    <a:pt x="4570" y="3659"/>
                    <a:pt x="2802" y="3359"/>
                    <a:pt x="3036" y="3092"/>
                  </a:cubicBezTo>
                  <a:cubicBezTo>
                    <a:pt x="3062" y="3044"/>
                    <a:pt x="3120" y="3024"/>
                    <a:pt x="3202" y="3024"/>
                  </a:cubicBezTo>
                  <a:cubicBezTo>
                    <a:pt x="3611" y="3024"/>
                    <a:pt x="4607" y="3523"/>
                    <a:pt x="5137" y="3523"/>
                  </a:cubicBezTo>
                  <a:cubicBezTo>
                    <a:pt x="5311" y="3523"/>
                    <a:pt x="5435" y="3469"/>
                    <a:pt x="5471" y="3325"/>
                  </a:cubicBezTo>
                  <a:cubicBezTo>
                    <a:pt x="5471" y="3325"/>
                    <a:pt x="5037" y="3125"/>
                    <a:pt x="4537" y="2959"/>
                  </a:cubicBezTo>
                  <a:cubicBezTo>
                    <a:pt x="4037" y="2792"/>
                    <a:pt x="3236" y="2525"/>
                    <a:pt x="3436" y="2325"/>
                  </a:cubicBezTo>
                  <a:cubicBezTo>
                    <a:pt x="3455" y="2306"/>
                    <a:pt x="3485" y="2298"/>
                    <a:pt x="3524" y="2298"/>
                  </a:cubicBezTo>
                  <a:cubicBezTo>
                    <a:pt x="3861" y="2298"/>
                    <a:pt x="4885" y="2904"/>
                    <a:pt x="5188" y="2904"/>
                  </a:cubicBezTo>
                  <a:cubicBezTo>
                    <a:pt x="5234" y="2904"/>
                    <a:pt x="5263" y="2890"/>
                    <a:pt x="5271" y="2858"/>
                  </a:cubicBezTo>
                  <a:cubicBezTo>
                    <a:pt x="5371" y="2625"/>
                    <a:pt x="4137" y="1958"/>
                    <a:pt x="3369" y="1591"/>
                  </a:cubicBezTo>
                  <a:cubicBezTo>
                    <a:pt x="2694" y="1267"/>
                    <a:pt x="2719" y="1096"/>
                    <a:pt x="2895" y="1096"/>
                  </a:cubicBezTo>
                  <a:cubicBezTo>
                    <a:pt x="2936" y="1096"/>
                    <a:pt x="2985" y="1105"/>
                    <a:pt x="3036" y="1124"/>
                  </a:cubicBezTo>
                  <a:cubicBezTo>
                    <a:pt x="3231" y="1180"/>
                    <a:pt x="3798" y="1538"/>
                    <a:pt x="4019" y="1538"/>
                  </a:cubicBezTo>
                  <a:cubicBezTo>
                    <a:pt x="4062" y="1538"/>
                    <a:pt x="4092" y="1524"/>
                    <a:pt x="4103" y="1491"/>
                  </a:cubicBezTo>
                  <a:cubicBezTo>
                    <a:pt x="4203" y="1291"/>
                    <a:pt x="3203" y="490"/>
                    <a:pt x="2602" y="290"/>
                  </a:cubicBezTo>
                  <a:cubicBezTo>
                    <a:pt x="2035" y="90"/>
                    <a:pt x="968" y="223"/>
                    <a:pt x="734" y="23"/>
                  </a:cubicBezTo>
                  <a:cubicBezTo>
                    <a:pt x="723" y="8"/>
                    <a:pt x="710" y="0"/>
                    <a:pt x="696"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9"/>
            <p:cNvSpPr/>
            <p:nvPr/>
          </p:nvSpPr>
          <p:spPr>
            <a:xfrm>
              <a:off x="4661050" y="3621025"/>
              <a:ext cx="301075" cy="325250"/>
            </a:xfrm>
            <a:custGeom>
              <a:rect b="b" l="l" r="r" t="t"/>
              <a:pathLst>
                <a:path extrusionOk="0" h="13010" w="12043">
                  <a:moveTo>
                    <a:pt x="12042" y="1"/>
                  </a:moveTo>
                  <a:cubicBezTo>
                    <a:pt x="12042" y="1"/>
                    <a:pt x="3169" y="3837"/>
                    <a:pt x="1568" y="6472"/>
                  </a:cubicBezTo>
                  <a:cubicBezTo>
                    <a:pt x="0" y="9141"/>
                    <a:pt x="7839" y="13010"/>
                    <a:pt x="7839" y="13010"/>
                  </a:cubicBezTo>
                  <a:lnTo>
                    <a:pt x="9007" y="11309"/>
                  </a:lnTo>
                  <a:lnTo>
                    <a:pt x="5704" y="7840"/>
                  </a:lnTo>
                  <a:lnTo>
                    <a:pt x="10841" y="4571"/>
                  </a:lnTo>
                  <a:lnTo>
                    <a:pt x="12042" y="1"/>
                  </a:ln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9"/>
            <p:cNvSpPr/>
            <p:nvPr/>
          </p:nvSpPr>
          <p:spPr>
            <a:xfrm>
              <a:off x="4939575" y="3621025"/>
              <a:ext cx="31725" cy="162650"/>
            </a:xfrm>
            <a:custGeom>
              <a:rect b="b" l="l" r="r" t="t"/>
              <a:pathLst>
                <a:path extrusionOk="0" h="6506" w="1269">
                  <a:moveTo>
                    <a:pt x="868" y="1"/>
                  </a:moveTo>
                  <a:lnTo>
                    <a:pt x="1" y="434"/>
                  </a:lnTo>
                  <a:lnTo>
                    <a:pt x="668" y="6505"/>
                  </a:lnTo>
                  <a:lnTo>
                    <a:pt x="1268" y="6505"/>
                  </a:lnTo>
                  <a:lnTo>
                    <a:pt x="868"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9"/>
            <p:cNvSpPr/>
            <p:nvPr/>
          </p:nvSpPr>
          <p:spPr>
            <a:xfrm>
              <a:off x="4956750" y="3773575"/>
              <a:ext cx="12575" cy="8725"/>
            </a:xfrm>
            <a:custGeom>
              <a:rect b="b" l="l" r="r" t="t"/>
              <a:pathLst>
                <a:path extrusionOk="0" h="349" w="503">
                  <a:moveTo>
                    <a:pt x="173" y="102"/>
                  </a:moveTo>
                  <a:cubicBezTo>
                    <a:pt x="176" y="103"/>
                    <a:pt x="178" y="103"/>
                    <a:pt x="181" y="103"/>
                  </a:cubicBezTo>
                  <a:cubicBezTo>
                    <a:pt x="214" y="103"/>
                    <a:pt x="248" y="103"/>
                    <a:pt x="248" y="170"/>
                  </a:cubicBezTo>
                  <a:cubicBezTo>
                    <a:pt x="238" y="188"/>
                    <a:pt x="226" y="197"/>
                    <a:pt x="215" y="197"/>
                  </a:cubicBezTo>
                  <a:cubicBezTo>
                    <a:pt x="190" y="197"/>
                    <a:pt x="166" y="158"/>
                    <a:pt x="173" y="102"/>
                  </a:cubicBezTo>
                  <a:close/>
                  <a:moveTo>
                    <a:pt x="215" y="0"/>
                  </a:moveTo>
                  <a:cubicBezTo>
                    <a:pt x="204" y="0"/>
                    <a:pt x="193" y="1"/>
                    <a:pt x="181" y="3"/>
                  </a:cubicBezTo>
                  <a:cubicBezTo>
                    <a:pt x="181" y="3"/>
                    <a:pt x="148" y="3"/>
                    <a:pt x="148" y="36"/>
                  </a:cubicBezTo>
                  <a:cubicBezTo>
                    <a:pt x="1" y="154"/>
                    <a:pt x="112" y="348"/>
                    <a:pt x="255" y="348"/>
                  </a:cubicBezTo>
                  <a:cubicBezTo>
                    <a:pt x="274" y="348"/>
                    <a:pt x="294" y="345"/>
                    <a:pt x="314" y="337"/>
                  </a:cubicBezTo>
                  <a:cubicBezTo>
                    <a:pt x="503" y="242"/>
                    <a:pt x="396" y="0"/>
                    <a:pt x="21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9"/>
            <p:cNvSpPr/>
            <p:nvPr/>
          </p:nvSpPr>
          <p:spPr>
            <a:xfrm>
              <a:off x="4982950" y="3825350"/>
              <a:ext cx="83400" cy="81400"/>
            </a:xfrm>
            <a:custGeom>
              <a:rect b="b" l="l" r="r" t="t"/>
              <a:pathLst>
                <a:path extrusionOk="0" h="3256" w="3336">
                  <a:moveTo>
                    <a:pt x="200" y="109"/>
                  </a:moveTo>
                  <a:cubicBezTo>
                    <a:pt x="212" y="134"/>
                    <a:pt x="234" y="156"/>
                    <a:pt x="267" y="167"/>
                  </a:cubicBezTo>
                  <a:cubicBezTo>
                    <a:pt x="667" y="234"/>
                    <a:pt x="1101" y="267"/>
                    <a:pt x="1501" y="267"/>
                  </a:cubicBezTo>
                  <a:cubicBezTo>
                    <a:pt x="1935" y="300"/>
                    <a:pt x="2502" y="234"/>
                    <a:pt x="2869" y="400"/>
                  </a:cubicBezTo>
                  <a:cubicBezTo>
                    <a:pt x="3303" y="501"/>
                    <a:pt x="3169" y="1001"/>
                    <a:pt x="3136" y="1401"/>
                  </a:cubicBezTo>
                  <a:cubicBezTo>
                    <a:pt x="3136" y="1735"/>
                    <a:pt x="3203" y="2335"/>
                    <a:pt x="3102" y="2669"/>
                  </a:cubicBezTo>
                  <a:cubicBezTo>
                    <a:pt x="2955" y="3001"/>
                    <a:pt x="2745" y="3088"/>
                    <a:pt x="2514" y="3088"/>
                  </a:cubicBezTo>
                  <a:cubicBezTo>
                    <a:pt x="2328" y="3088"/>
                    <a:pt x="2128" y="3032"/>
                    <a:pt x="1935" y="3002"/>
                  </a:cubicBezTo>
                  <a:cubicBezTo>
                    <a:pt x="1868" y="2997"/>
                    <a:pt x="1796" y="2995"/>
                    <a:pt x="1720" y="2995"/>
                  </a:cubicBezTo>
                  <a:cubicBezTo>
                    <a:pt x="1569" y="2995"/>
                    <a:pt x="1404" y="3002"/>
                    <a:pt x="1243" y="3002"/>
                  </a:cubicBezTo>
                  <a:cubicBezTo>
                    <a:pt x="1001" y="3002"/>
                    <a:pt x="767" y="2986"/>
                    <a:pt x="601" y="2902"/>
                  </a:cubicBezTo>
                  <a:cubicBezTo>
                    <a:pt x="100" y="2635"/>
                    <a:pt x="200" y="1768"/>
                    <a:pt x="200" y="1334"/>
                  </a:cubicBezTo>
                  <a:lnTo>
                    <a:pt x="200" y="109"/>
                  </a:lnTo>
                  <a:close/>
                  <a:moveTo>
                    <a:pt x="167" y="0"/>
                  </a:moveTo>
                  <a:cubicBezTo>
                    <a:pt x="134" y="501"/>
                    <a:pt x="100" y="968"/>
                    <a:pt x="100" y="1468"/>
                  </a:cubicBezTo>
                  <a:cubicBezTo>
                    <a:pt x="100" y="1801"/>
                    <a:pt x="0" y="2302"/>
                    <a:pt x="134" y="2635"/>
                  </a:cubicBezTo>
                  <a:cubicBezTo>
                    <a:pt x="334" y="3236"/>
                    <a:pt x="1168" y="3102"/>
                    <a:pt x="1668" y="3136"/>
                  </a:cubicBezTo>
                  <a:cubicBezTo>
                    <a:pt x="1909" y="3154"/>
                    <a:pt x="2274" y="3255"/>
                    <a:pt x="2591" y="3255"/>
                  </a:cubicBezTo>
                  <a:cubicBezTo>
                    <a:pt x="2844" y="3255"/>
                    <a:pt x="3066" y="3191"/>
                    <a:pt x="3169" y="2969"/>
                  </a:cubicBezTo>
                  <a:cubicBezTo>
                    <a:pt x="3303" y="2735"/>
                    <a:pt x="3269" y="2268"/>
                    <a:pt x="3269" y="1968"/>
                  </a:cubicBezTo>
                  <a:cubicBezTo>
                    <a:pt x="3303" y="1435"/>
                    <a:pt x="3303" y="901"/>
                    <a:pt x="3336" y="334"/>
                  </a:cubicBezTo>
                  <a:cubicBezTo>
                    <a:pt x="3336" y="300"/>
                    <a:pt x="3303" y="267"/>
                    <a:pt x="3269" y="267"/>
                  </a:cubicBezTo>
                  <a:lnTo>
                    <a:pt x="267" y="0"/>
                  </a:lnTo>
                  <a:cubicBezTo>
                    <a:pt x="234" y="0"/>
                    <a:pt x="212" y="15"/>
                    <a:pt x="200" y="36"/>
                  </a:cubicBezTo>
                  <a:lnTo>
                    <a:pt x="200" y="36"/>
                  </a:lnTo>
                  <a:lnTo>
                    <a:pt x="200" y="0"/>
                  </a:ln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9"/>
            <p:cNvSpPr/>
            <p:nvPr/>
          </p:nvSpPr>
          <p:spPr>
            <a:xfrm>
              <a:off x="4986275" y="3844525"/>
              <a:ext cx="79250" cy="6500"/>
            </a:xfrm>
            <a:custGeom>
              <a:rect b="b" l="l" r="r" t="t"/>
              <a:pathLst>
                <a:path extrusionOk="0" h="260" w="3170">
                  <a:moveTo>
                    <a:pt x="34" y="0"/>
                  </a:moveTo>
                  <a:cubicBezTo>
                    <a:pt x="1" y="0"/>
                    <a:pt x="1" y="34"/>
                    <a:pt x="34" y="67"/>
                  </a:cubicBezTo>
                  <a:cubicBezTo>
                    <a:pt x="776" y="191"/>
                    <a:pt x="1518" y="259"/>
                    <a:pt x="2274" y="259"/>
                  </a:cubicBezTo>
                  <a:cubicBezTo>
                    <a:pt x="2537" y="259"/>
                    <a:pt x="2802" y="251"/>
                    <a:pt x="3070" y="234"/>
                  </a:cubicBezTo>
                  <a:cubicBezTo>
                    <a:pt x="3170" y="234"/>
                    <a:pt x="3170" y="100"/>
                    <a:pt x="3070" y="100"/>
                  </a:cubicBezTo>
                  <a:cubicBezTo>
                    <a:pt x="2069" y="100"/>
                    <a:pt x="1068" y="67"/>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9"/>
            <p:cNvSpPr/>
            <p:nvPr/>
          </p:nvSpPr>
          <p:spPr>
            <a:xfrm>
              <a:off x="5113025" y="3989825"/>
              <a:ext cx="34800" cy="50000"/>
            </a:xfrm>
            <a:custGeom>
              <a:rect b="b" l="l" r="r" t="t"/>
              <a:pathLst>
                <a:path extrusionOk="0" h="2000" w="1392">
                  <a:moveTo>
                    <a:pt x="51" y="1"/>
                  </a:moveTo>
                  <a:cubicBezTo>
                    <a:pt x="26" y="1"/>
                    <a:pt x="1" y="9"/>
                    <a:pt x="1" y="26"/>
                  </a:cubicBezTo>
                  <a:cubicBezTo>
                    <a:pt x="68" y="860"/>
                    <a:pt x="501" y="1594"/>
                    <a:pt x="1269" y="1994"/>
                  </a:cubicBezTo>
                  <a:cubicBezTo>
                    <a:pt x="1276" y="1998"/>
                    <a:pt x="1283" y="1999"/>
                    <a:pt x="1290" y="1999"/>
                  </a:cubicBezTo>
                  <a:cubicBezTo>
                    <a:pt x="1348" y="1999"/>
                    <a:pt x="1391" y="1890"/>
                    <a:pt x="1302" y="1861"/>
                  </a:cubicBezTo>
                  <a:cubicBezTo>
                    <a:pt x="635" y="1427"/>
                    <a:pt x="168" y="826"/>
                    <a:pt x="101" y="26"/>
                  </a:cubicBezTo>
                  <a:cubicBezTo>
                    <a:pt x="101" y="9"/>
                    <a:pt x="76" y="1"/>
                    <a:pt x="5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9"/>
            <p:cNvSpPr/>
            <p:nvPr/>
          </p:nvSpPr>
          <p:spPr>
            <a:xfrm>
              <a:off x="5016300" y="4001100"/>
              <a:ext cx="27550" cy="77325"/>
            </a:xfrm>
            <a:custGeom>
              <a:rect b="b" l="l" r="r" t="t"/>
              <a:pathLst>
                <a:path extrusionOk="0" h="3093" w="1102">
                  <a:moveTo>
                    <a:pt x="935" y="0"/>
                  </a:moveTo>
                  <a:cubicBezTo>
                    <a:pt x="901" y="0"/>
                    <a:pt x="868" y="25"/>
                    <a:pt x="868" y="75"/>
                  </a:cubicBezTo>
                  <a:cubicBezTo>
                    <a:pt x="868" y="576"/>
                    <a:pt x="935" y="1076"/>
                    <a:pt x="868" y="1576"/>
                  </a:cubicBezTo>
                  <a:cubicBezTo>
                    <a:pt x="834" y="2277"/>
                    <a:pt x="468" y="2577"/>
                    <a:pt x="1" y="3077"/>
                  </a:cubicBezTo>
                  <a:cubicBezTo>
                    <a:pt x="1" y="3077"/>
                    <a:pt x="15" y="3092"/>
                    <a:pt x="45" y="3092"/>
                  </a:cubicBezTo>
                  <a:cubicBezTo>
                    <a:pt x="60" y="3092"/>
                    <a:pt x="78" y="3089"/>
                    <a:pt x="101" y="3077"/>
                  </a:cubicBezTo>
                  <a:cubicBezTo>
                    <a:pt x="468" y="2744"/>
                    <a:pt x="868" y="2444"/>
                    <a:pt x="968" y="1943"/>
                  </a:cubicBezTo>
                  <a:cubicBezTo>
                    <a:pt x="1101" y="1376"/>
                    <a:pt x="1035" y="642"/>
                    <a:pt x="1001" y="75"/>
                  </a:cubicBezTo>
                  <a:cubicBezTo>
                    <a:pt x="1001" y="25"/>
                    <a:pt x="968" y="0"/>
                    <a:pt x="93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9"/>
            <p:cNvSpPr/>
            <p:nvPr/>
          </p:nvSpPr>
          <p:spPr>
            <a:xfrm>
              <a:off x="4887875" y="4005625"/>
              <a:ext cx="38525" cy="44900"/>
            </a:xfrm>
            <a:custGeom>
              <a:rect b="b" l="l" r="r" t="t"/>
              <a:pathLst>
                <a:path extrusionOk="0" h="1796" w="1541">
                  <a:moveTo>
                    <a:pt x="1474" y="1"/>
                  </a:moveTo>
                  <a:cubicBezTo>
                    <a:pt x="1447" y="1"/>
                    <a:pt x="1416" y="19"/>
                    <a:pt x="1402" y="61"/>
                  </a:cubicBezTo>
                  <a:cubicBezTo>
                    <a:pt x="1168" y="762"/>
                    <a:pt x="668" y="1329"/>
                    <a:pt x="67" y="1729"/>
                  </a:cubicBezTo>
                  <a:cubicBezTo>
                    <a:pt x="1" y="1762"/>
                    <a:pt x="67" y="1796"/>
                    <a:pt x="101" y="1796"/>
                  </a:cubicBezTo>
                  <a:cubicBezTo>
                    <a:pt x="801" y="1462"/>
                    <a:pt x="1301" y="828"/>
                    <a:pt x="1502" y="94"/>
                  </a:cubicBezTo>
                  <a:cubicBezTo>
                    <a:pt x="1540" y="36"/>
                    <a:pt x="1512" y="1"/>
                    <a:pt x="147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9"/>
            <p:cNvSpPr/>
            <p:nvPr/>
          </p:nvSpPr>
          <p:spPr>
            <a:xfrm>
              <a:off x="4883750" y="4678450"/>
              <a:ext cx="98375" cy="3375"/>
            </a:xfrm>
            <a:custGeom>
              <a:rect b="b" l="l" r="r" t="t"/>
              <a:pathLst>
                <a:path extrusionOk="0" h="135" w="3935">
                  <a:moveTo>
                    <a:pt x="3835" y="1"/>
                  </a:moveTo>
                  <a:cubicBezTo>
                    <a:pt x="2601" y="1"/>
                    <a:pt x="1300" y="34"/>
                    <a:pt x="65" y="67"/>
                  </a:cubicBezTo>
                  <a:cubicBezTo>
                    <a:pt x="56" y="63"/>
                    <a:pt x="48" y="61"/>
                    <a:pt x="41" y="61"/>
                  </a:cubicBezTo>
                  <a:cubicBezTo>
                    <a:pt x="0" y="61"/>
                    <a:pt x="8" y="134"/>
                    <a:pt x="65" y="134"/>
                  </a:cubicBezTo>
                  <a:cubicBezTo>
                    <a:pt x="1300" y="134"/>
                    <a:pt x="2601" y="134"/>
                    <a:pt x="3835" y="67"/>
                  </a:cubicBezTo>
                  <a:cubicBezTo>
                    <a:pt x="3935" y="67"/>
                    <a:pt x="3902" y="1"/>
                    <a:pt x="38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9"/>
            <p:cNvSpPr/>
            <p:nvPr/>
          </p:nvSpPr>
          <p:spPr>
            <a:xfrm>
              <a:off x="4892075" y="4650775"/>
              <a:ext cx="94225" cy="6025"/>
            </a:xfrm>
            <a:custGeom>
              <a:rect b="b" l="l" r="r" t="t"/>
              <a:pathLst>
                <a:path extrusionOk="0" h="241" w="3769">
                  <a:moveTo>
                    <a:pt x="42" y="0"/>
                  </a:moveTo>
                  <a:cubicBezTo>
                    <a:pt x="1" y="0"/>
                    <a:pt x="9" y="74"/>
                    <a:pt x="66" y="74"/>
                  </a:cubicBezTo>
                  <a:cubicBezTo>
                    <a:pt x="1267" y="107"/>
                    <a:pt x="2501" y="240"/>
                    <a:pt x="3735" y="240"/>
                  </a:cubicBezTo>
                  <a:cubicBezTo>
                    <a:pt x="3769" y="240"/>
                    <a:pt x="3769" y="140"/>
                    <a:pt x="3735" y="140"/>
                  </a:cubicBezTo>
                  <a:cubicBezTo>
                    <a:pt x="2501" y="74"/>
                    <a:pt x="1267" y="74"/>
                    <a:pt x="66" y="7"/>
                  </a:cubicBezTo>
                  <a:cubicBezTo>
                    <a:pt x="57" y="2"/>
                    <a:pt x="48" y="0"/>
                    <a:pt x="4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9"/>
            <p:cNvSpPr/>
            <p:nvPr/>
          </p:nvSpPr>
          <p:spPr>
            <a:xfrm>
              <a:off x="5020475" y="4665950"/>
              <a:ext cx="112600" cy="16700"/>
            </a:xfrm>
            <a:custGeom>
              <a:rect b="b" l="l" r="r" t="t"/>
              <a:pathLst>
                <a:path extrusionOk="0" h="668" w="4504">
                  <a:moveTo>
                    <a:pt x="4370" y="0"/>
                  </a:moveTo>
                  <a:cubicBezTo>
                    <a:pt x="2969" y="234"/>
                    <a:pt x="1501" y="467"/>
                    <a:pt x="34" y="567"/>
                  </a:cubicBezTo>
                  <a:cubicBezTo>
                    <a:pt x="0" y="567"/>
                    <a:pt x="0" y="667"/>
                    <a:pt x="34" y="667"/>
                  </a:cubicBezTo>
                  <a:cubicBezTo>
                    <a:pt x="1501" y="567"/>
                    <a:pt x="2969" y="367"/>
                    <a:pt x="4437" y="134"/>
                  </a:cubicBezTo>
                  <a:cubicBezTo>
                    <a:pt x="4504" y="134"/>
                    <a:pt x="4470" y="0"/>
                    <a:pt x="437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9"/>
            <p:cNvSpPr/>
            <p:nvPr/>
          </p:nvSpPr>
          <p:spPr>
            <a:xfrm>
              <a:off x="5021300" y="4635100"/>
              <a:ext cx="122625" cy="10025"/>
            </a:xfrm>
            <a:custGeom>
              <a:rect b="b" l="l" r="r" t="t"/>
              <a:pathLst>
                <a:path extrusionOk="0" h="401" w="4905">
                  <a:moveTo>
                    <a:pt x="4804" y="0"/>
                  </a:moveTo>
                  <a:cubicBezTo>
                    <a:pt x="3236" y="100"/>
                    <a:pt x="1635" y="234"/>
                    <a:pt x="67" y="334"/>
                  </a:cubicBezTo>
                  <a:cubicBezTo>
                    <a:pt x="1" y="367"/>
                    <a:pt x="1" y="400"/>
                    <a:pt x="67" y="400"/>
                  </a:cubicBezTo>
                  <a:cubicBezTo>
                    <a:pt x="1635" y="300"/>
                    <a:pt x="3236" y="267"/>
                    <a:pt x="4804" y="133"/>
                  </a:cubicBezTo>
                  <a:cubicBezTo>
                    <a:pt x="4904" y="133"/>
                    <a:pt x="4904" y="0"/>
                    <a:pt x="480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9"/>
            <p:cNvSpPr/>
            <p:nvPr/>
          </p:nvSpPr>
          <p:spPr>
            <a:xfrm>
              <a:off x="5078850" y="4337375"/>
              <a:ext cx="47550" cy="15875"/>
            </a:xfrm>
            <a:custGeom>
              <a:rect b="b" l="l" r="r" t="t"/>
              <a:pathLst>
                <a:path extrusionOk="0" h="635" w="1902">
                  <a:moveTo>
                    <a:pt x="1802" y="1"/>
                  </a:moveTo>
                  <a:cubicBezTo>
                    <a:pt x="1201" y="201"/>
                    <a:pt x="634" y="434"/>
                    <a:pt x="34" y="534"/>
                  </a:cubicBezTo>
                  <a:cubicBezTo>
                    <a:pt x="0" y="601"/>
                    <a:pt x="34" y="634"/>
                    <a:pt x="100" y="634"/>
                  </a:cubicBezTo>
                  <a:cubicBezTo>
                    <a:pt x="667" y="501"/>
                    <a:pt x="1301" y="367"/>
                    <a:pt x="1835" y="134"/>
                  </a:cubicBezTo>
                  <a:cubicBezTo>
                    <a:pt x="1902" y="101"/>
                    <a:pt x="1868" y="1"/>
                    <a:pt x="180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9"/>
            <p:cNvSpPr/>
            <p:nvPr/>
          </p:nvSpPr>
          <p:spPr>
            <a:xfrm>
              <a:off x="4916500" y="4340825"/>
              <a:ext cx="40500" cy="28425"/>
            </a:xfrm>
            <a:custGeom>
              <a:rect b="b" l="l" r="r" t="t"/>
              <a:pathLst>
                <a:path extrusionOk="0" h="1137" w="1620">
                  <a:moveTo>
                    <a:pt x="27" y="1"/>
                  </a:moveTo>
                  <a:cubicBezTo>
                    <a:pt x="9" y="1"/>
                    <a:pt x="0" y="40"/>
                    <a:pt x="23" y="63"/>
                  </a:cubicBezTo>
                  <a:cubicBezTo>
                    <a:pt x="523" y="396"/>
                    <a:pt x="990" y="797"/>
                    <a:pt x="1491" y="1130"/>
                  </a:cubicBezTo>
                  <a:cubicBezTo>
                    <a:pt x="1495" y="1135"/>
                    <a:pt x="1501" y="1137"/>
                    <a:pt x="1508" y="1137"/>
                  </a:cubicBezTo>
                  <a:cubicBezTo>
                    <a:pt x="1549" y="1137"/>
                    <a:pt x="1620" y="1059"/>
                    <a:pt x="1591" y="1030"/>
                  </a:cubicBezTo>
                  <a:cubicBezTo>
                    <a:pt x="1124" y="663"/>
                    <a:pt x="590" y="363"/>
                    <a:pt x="56" y="29"/>
                  </a:cubicBezTo>
                  <a:cubicBezTo>
                    <a:pt x="46" y="9"/>
                    <a:pt x="36"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9"/>
            <p:cNvSpPr/>
            <p:nvPr/>
          </p:nvSpPr>
          <p:spPr>
            <a:xfrm>
              <a:off x="5060500" y="3889975"/>
              <a:ext cx="137625" cy="100650"/>
            </a:xfrm>
            <a:custGeom>
              <a:rect b="b" l="l" r="r" t="t"/>
              <a:pathLst>
                <a:path extrusionOk="0" h="4026" w="5505">
                  <a:moveTo>
                    <a:pt x="4747" y="0"/>
                  </a:moveTo>
                  <a:cubicBezTo>
                    <a:pt x="4731" y="0"/>
                    <a:pt x="4717" y="6"/>
                    <a:pt x="4704" y="17"/>
                  </a:cubicBezTo>
                  <a:cubicBezTo>
                    <a:pt x="4437" y="217"/>
                    <a:pt x="3403" y="84"/>
                    <a:pt x="2836" y="317"/>
                  </a:cubicBezTo>
                  <a:cubicBezTo>
                    <a:pt x="2235" y="517"/>
                    <a:pt x="1235" y="1318"/>
                    <a:pt x="1335" y="1518"/>
                  </a:cubicBezTo>
                  <a:cubicBezTo>
                    <a:pt x="1344" y="1542"/>
                    <a:pt x="1367" y="1552"/>
                    <a:pt x="1401" y="1552"/>
                  </a:cubicBezTo>
                  <a:cubicBezTo>
                    <a:pt x="1607" y="1552"/>
                    <a:pt x="2202" y="1170"/>
                    <a:pt x="2402" y="1084"/>
                  </a:cubicBezTo>
                  <a:cubicBezTo>
                    <a:pt x="2446" y="1075"/>
                    <a:pt x="2487" y="1070"/>
                    <a:pt x="2523" y="1070"/>
                  </a:cubicBezTo>
                  <a:cubicBezTo>
                    <a:pt x="2739" y="1070"/>
                    <a:pt x="2787" y="1238"/>
                    <a:pt x="2102" y="1551"/>
                  </a:cubicBezTo>
                  <a:cubicBezTo>
                    <a:pt x="1268" y="1985"/>
                    <a:pt x="101" y="2652"/>
                    <a:pt x="201" y="2886"/>
                  </a:cubicBezTo>
                  <a:cubicBezTo>
                    <a:pt x="209" y="2918"/>
                    <a:pt x="238" y="2931"/>
                    <a:pt x="283" y="2931"/>
                  </a:cubicBezTo>
                  <a:cubicBezTo>
                    <a:pt x="586" y="2931"/>
                    <a:pt x="1610" y="2325"/>
                    <a:pt x="1947" y="2325"/>
                  </a:cubicBezTo>
                  <a:cubicBezTo>
                    <a:pt x="1987" y="2325"/>
                    <a:pt x="2017" y="2334"/>
                    <a:pt x="2035" y="2352"/>
                  </a:cubicBezTo>
                  <a:cubicBezTo>
                    <a:pt x="2235" y="2552"/>
                    <a:pt x="1435" y="2819"/>
                    <a:pt x="934" y="2986"/>
                  </a:cubicBezTo>
                  <a:cubicBezTo>
                    <a:pt x="434" y="3153"/>
                    <a:pt x="0" y="3353"/>
                    <a:pt x="0" y="3353"/>
                  </a:cubicBezTo>
                  <a:cubicBezTo>
                    <a:pt x="36" y="3496"/>
                    <a:pt x="159" y="3550"/>
                    <a:pt x="333" y="3550"/>
                  </a:cubicBezTo>
                  <a:cubicBezTo>
                    <a:pt x="871" y="3550"/>
                    <a:pt x="1894" y="3029"/>
                    <a:pt x="2289" y="3029"/>
                  </a:cubicBezTo>
                  <a:cubicBezTo>
                    <a:pt x="2361" y="3029"/>
                    <a:pt x="2412" y="3046"/>
                    <a:pt x="2436" y="3086"/>
                  </a:cubicBezTo>
                  <a:cubicBezTo>
                    <a:pt x="2669" y="3419"/>
                    <a:pt x="901" y="3720"/>
                    <a:pt x="768" y="3886"/>
                  </a:cubicBezTo>
                  <a:cubicBezTo>
                    <a:pt x="725" y="3971"/>
                    <a:pt x="850" y="4026"/>
                    <a:pt x="1090" y="4026"/>
                  </a:cubicBezTo>
                  <a:cubicBezTo>
                    <a:pt x="1419" y="4026"/>
                    <a:pt x="1966" y="3923"/>
                    <a:pt x="2602" y="3653"/>
                  </a:cubicBezTo>
                  <a:cubicBezTo>
                    <a:pt x="3736" y="3153"/>
                    <a:pt x="5504" y="1485"/>
                    <a:pt x="5504" y="1485"/>
                  </a:cubicBezTo>
                  <a:cubicBezTo>
                    <a:pt x="5504" y="1485"/>
                    <a:pt x="5000" y="0"/>
                    <a:pt x="4747"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9"/>
            <p:cNvSpPr/>
            <p:nvPr/>
          </p:nvSpPr>
          <p:spPr>
            <a:xfrm>
              <a:off x="5058000" y="3611025"/>
              <a:ext cx="305250" cy="326925"/>
            </a:xfrm>
            <a:custGeom>
              <a:rect b="b" l="l" r="r" t="t"/>
              <a:pathLst>
                <a:path extrusionOk="0" h="13077" w="12210">
                  <a:moveTo>
                    <a:pt x="167" y="0"/>
                  </a:moveTo>
                  <a:lnTo>
                    <a:pt x="0" y="4003"/>
                  </a:lnTo>
                  <a:lnTo>
                    <a:pt x="6505" y="7973"/>
                  </a:lnTo>
                  <a:lnTo>
                    <a:pt x="3937" y="11409"/>
                  </a:lnTo>
                  <a:lnTo>
                    <a:pt x="5104" y="13076"/>
                  </a:lnTo>
                  <a:cubicBezTo>
                    <a:pt x="5104" y="13076"/>
                    <a:pt x="12209" y="9174"/>
                    <a:pt x="10641" y="6538"/>
                  </a:cubicBezTo>
                  <a:cubicBezTo>
                    <a:pt x="9007" y="3903"/>
                    <a:pt x="167" y="0"/>
                    <a:pt x="167" y="0"/>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9"/>
            <p:cNvSpPr/>
            <p:nvPr/>
          </p:nvSpPr>
          <p:spPr>
            <a:xfrm>
              <a:off x="5085525" y="3623525"/>
              <a:ext cx="22525" cy="172650"/>
            </a:xfrm>
            <a:custGeom>
              <a:rect b="b" l="l" r="r" t="t"/>
              <a:pathLst>
                <a:path extrusionOk="0" h="6906" w="901">
                  <a:moveTo>
                    <a:pt x="100" y="1"/>
                  </a:moveTo>
                  <a:lnTo>
                    <a:pt x="0" y="6906"/>
                  </a:lnTo>
                  <a:lnTo>
                    <a:pt x="567" y="6872"/>
                  </a:lnTo>
                  <a:lnTo>
                    <a:pt x="901" y="368"/>
                  </a:lnTo>
                  <a:lnTo>
                    <a:pt x="100"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9"/>
            <p:cNvSpPr/>
            <p:nvPr/>
          </p:nvSpPr>
          <p:spPr>
            <a:xfrm>
              <a:off x="5087400" y="3780675"/>
              <a:ext cx="12325" cy="9725"/>
            </a:xfrm>
            <a:custGeom>
              <a:rect b="b" l="l" r="r" t="t"/>
              <a:pathLst>
                <a:path extrusionOk="0" h="389" w="493">
                  <a:moveTo>
                    <a:pt x="294" y="1"/>
                  </a:moveTo>
                  <a:cubicBezTo>
                    <a:pt x="260" y="1"/>
                    <a:pt x="265" y="92"/>
                    <a:pt x="292" y="119"/>
                  </a:cubicBezTo>
                  <a:cubicBezTo>
                    <a:pt x="325" y="186"/>
                    <a:pt x="359" y="253"/>
                    <a:pt x="292" y="286"/>
                  </a:cubicBezTo>
                  <a:cubicBezTo>
                    <a:pt x="192" y="286"/>
                    <a:pt x="159" y="186"/>
                    <a:pt x="259" y="119"/>
                  </a:cubicBezTo>
                  <a:cubicBezTo>
                    <a:pt x="259" y="86"/>
                    <a:pt x="192" y="53"/>
                    <a:pt x="159" y="53"/>
                  </a:cubicBezTo>
                  <a:cubicBezTo>
                    <a:pt x="1" y="116"/>
                    <a:pt x="82" y="389"/>
                    <a:pt x="262" y="389"/>
                  </a:cubicBezTo>
                  <a:cubicBezTo>
                    <a:pt x="271" y="389"/>
                    <a:pt x="282" y="388"/>
                    <a:pt x="292" y="386"/>
                  </a:cubicBezTo>
                  <a:cubicBezTo>
                    <a:pt x="492" y="353"/>
                    <a:pt x="492" y="86"/>
                    <a:pt x="325" y="19"/>
                  </a:cubicBezTo>
                  <a:cubicBezTo>
                    <a:pt x="312" y="6"/>
                    <a:pt x="302" y="1"/>
                    <a:pt x="29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9"/>
            <p:cNvSpPr/>
            <p:nvPr/>
          </p:nvSpPr>
          <p:spPr>
            <a:xfrm>
              <a:off x="4967100" y="3344075"/>
              <a:ext cx="170150" cy="228275"/>
            </a:xfrm>
            <a:custGeom>
              <a:rect b="b" l="l" r="r" t="t"/>
              <a:pathLst>
                <a:path extrusionOk="0" h="9131" w="6806">
                  <a:moveTo>
                    <a:pt x="3419" y="0"/>
                  </a:moveTo>
                  <a:cubicBezTo>
                    <a:pt x="1888" y="0"/>
                    <a:pt x="814" y="1803"/>
                    <a:pt x="568" y="3407"/>
                  </a:cubicBezTo>
                  <a:cubicBezTo>
                    <a:pt x="134" y="5708"/>
                    <a:pt x="0" y="8077"/>
                    <a:pt x="2402" y="8877"/>
                  </a:cubicBezTo>
                  <a:cubicBezTo>
                    <a:pt x="2931" y="9053"/>
                    <a:pt x="3396" y="9131"/>
                    <a:pt x="3806" y="9131"/>
                  </a:cubicBezTo>
                  <a:cubicBezTo>
                    <a:pt x="6110" y="9131"/>
                    <a:pt x="6644" y="6679"/>
                    <a:pt x="6672" y="5575"/>
                  </a:cubicBezTo>
                  <a:cubicBezTo>
                    <a:pt x="6805" y="2206"/>
                    <a:pt x="6805" y="504"/>
                    <a:pt x="4103" y="4"/>
                  </a:cubicBezTo>
                  <a:cubicBezTo>
                    <a:pt x="4103" y="4"/>
                    <a:pt x="3837" y="37"/>
                    <a:pt x="3803" y="37"/>
                  </a:cubicBezTo>
                  <a:cubicBezTo>
                    <a:pt x="3672" y="12"/>
                    <a:pt x="3544" y="0"/>
                    <a:pt x="3419" y="0"/>
                  </a:cubicBez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9"/>
            <p:cNvSpPr/>
            <p:nvPr/>
          </p:nvSpPr>
          <p:spPr>
            <a:xfrm>
              <a:off x="5108025" y="3440150"/>
              <a:ext cx="4200" cy="4150"/>
            </a:xfrm>
            <a:custGeom>
              <a:rect b="b" l="l" r="r" t="t"/>
              <a:pathLst>
                <a:path extrusionOk="0" h="166" w="168">
                  <a:moveTo>
                    <a:pt x="83" y="1"/>
                  </a:moveTo>
                  <a:cubicBezTo>
                    <a:pt x="41" y="1"/>
                    <a:pt x="1" y="27"/>
                    <a:pt x="1" y="64"/>
                  </a:cubicBezTo>
                  <a:cubicBezTo>
                    <a:pt x="1" y="131"/>
                    <a:pt x="1" y="131"/>
                    <a:pt x="34" y="131"/>
                  </a:cubicBezTo>
                  <a:cubicBezTo>
                    <a:pt x="58" y="154"/>
                    <a:pt x="81" y="165"/>
                    <a:pt x="102" y="165"/>
                  </a:cubicBezTo>
                  <a:cubicBezTo>
                    <a:pt x="140" y="165"/>
                    <a:pt x="168" y="128"/>
                    <a:pt x="168" y="64"/>
                  </a:cubicBezTo>
                  <a:cubicBezTo>
                    <a:pt x="153" y="19"/>
                    <a:pt x="117" y="1"/>
                    <a:pt x="8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9"/>
            <p:cNvSpPr/>
            <p:nvPr/>
          </p:nvSpPr>
          <p:spPr>
            <a:xfrm>
              <a:off x="5032975" y="3433925"/>
              <a:ext cx="6325" cy="4225"/>
            </a:xfrm>
            <a:custGeom>
              <a:rect b="b" l="l" r="r" t="t"/>
              <a:pathLst>
                <a:path extrusionOk="0" h="169" w="253">
                  <a:moveTo>
                    <a:pt x="140" y="1"/>
                  </a:moveTo>
                  <a:cubicBezTo>
                    <a:pt x="70" y="1"/>
                    <a:pt x="0" y="121"/>
                    <a:pt x="101" y="146"/>
                  </a:cubicBezTo>
                  <a:cubicBezTo>
                    <a:pt x="116" y="162"/>
                    <a:pt x="134" y="168"/>
                    <a:pt x="150" y="168"/>
                  </a:cubicBezTo>
                  <a:cubicBezTo>
                    <a:pt x="205" y="168"/>
                    <a:pt x="252" y="97"/>
                    <a:pt x="201" y="46"/>
                  </a:cubicBezTo>
                  <a:cubicBezTo>
                    <a:pt x="184" y="13"/>
                    <a:pt x="162" y="1"/>
                    <a:pt x="14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9"/>
            <p:cNvSpPr/>
            <p:nvPr/>
          </p:nvSpPr>
          <p:spPr>
            <a:xfrm>
              <a:off x="4985450" y="3540150"/>
              <a:ext cx="100925" cy="136775"/>
            </a:xfrm>
            <a:custGeom>
              <a:rect b="b" l="l" r="r" t="t"/>
              <a:pathLst>
                <a:path extrusionOk="0" h="5471" w="4037">
                  <a:moveTo>
                    <a:pt x="334" y="0"/>
                  </a:moveTo>
                  <a:lnTo>
                    <a:pt x="67" y="3536"/>
                  </a:lnTo>
                  <a:cubicBezTo>
                    <a:pt x="0" y="4570"/>
                    <a:pt x="834" y="5471"/>
                    <a:pt x="1868" y="5471"/>
                  </a:cubicBezTo>
                  <a:cubicBezTo>
                    <a:pt x="2769" y="5471"/>
                    <a:pt x="3570" y="4770"/>
                    <a:pt x="3670" y="3869"/>
                  </a:cubicBezTo>
                  <a:lnTo>
                    <a:pt x="4037" y="367"/>
                  </a:lnTo>
                  <a:lnTo>
                    <a:pt x="334" y="0"/>
                  </a:ln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9"/>
            <p:cNvSpPr/>
            <p:nvPr/>
          </p:nvSpPr>
          <p:spPr>
            <a:xfrm>
              <a:off x="5064675" y="3428600"/>
              <a:ext cx="27550" cy="58025"/>
            </a:xfrm>
            <a:custGeom>
              <a:rect b="b" l="l" r="r" t="t"/>
              <a:pathLst>
                <a:path extrusionOk="0" h="2321" w="1102">
                  <a:moveTo>
                    <a:pt x="234" y="0"/>
                  </a:moveTo>
                  <a:cubicBezTo>
                    <a:pt x="217" y="0"/>
                    <a:pt x="200" y="9"/>
                    <a:pt x="200" y="26"/>
                  </a:cubicBezTo>
                  <a:cubicBezTo>
                    <a:pt x="100" y="626"/>
                    <a:pt x="67" y="1193"/>
                    <a:pt x="0" y="1827"/>
                  </a:cubicBezTo>
                  <a:cubicBezTo>
                    <a:pt x="0" y="1856"/>
                    <a:pt x="25" y="1934"/>
                    <a:pt x="53" y="1934"/>
                  </a:cubicBezTo>
                  <a:cubicBezTo>
                    <a:pt x="58" y="1934"/>
                    <a:pt x="62" y="1932"/>
                    <a:pt x="67" y="1927"/>
                  </a:cubicBezTo>
                  <a:cubicBezTo>
                    <a:pt x="190" y="1865"/>
                    <a:pt x="484" y="1690"/>
                    <a:pt x="634" y="1690"/>
                  </a:cubicBezTo>
                  <a:cubicBezTo>
                    <a:pt x="646" y="1690"/>
                    <a:pt x="657" y="1691"/>
                    <a:pt x="667" y="1693"/>
                  </a:cubicBezTo>
                  <a:cubicBezTo>
                    <a:pt x="734" y="1760"/>
                    <a:pt x="601" y="1827"/>
                    <a:pt x="567" y="1927"/>
                  </a:cubicBezTo>
                  <a:cubicBezTo>
                    <a:pt x="501" y="1994"/>
                    <a:pt x="401" y="2127"/>
                    <a:pt x="334" y="2194"/>
                  </a:cubicBezTo>
                  <a:cubicBezTo>
                    <a:pt x="262" y="2266"/>
                    <a:pt x="311" y="2321"/>
                    <a:pt x="369" y="2321"/>
                  </a:cubicBezTo>
                  <a:cubicBezTo>
                    <a:pt x="391" y="2321"/>
                    <a:pt x="415" y="2312"/>
                    <a:pt x="434" y="2294"/>
                  </a:cubicBezTo>
                  <a:cubicBezTo>
                    <a:pt x="567" y="2160"/>
                    <a:pt x="1101" y="1793"/>
                    <a:pt x="901" y="1527"/>
                  </a:cubicBezTo>
                  <a:cubicBezTo>
                    <a:pt x="863" y="1481"/>
                    <a:pt x="809" y="1463"/>
                    <a:pt x="745" y="1463"/>
                  </a:cubicBezTo>
                  <a:cubicBezTo>
                    <a:pt x="573" y="1463"/>
                    <a:pt x="334" y="1593"/>
                    <a:pt x="176" y="1674"/>
                  </a:cubicBezTo>
                  <a:lnTo>
                    <a:pt x="176" y="1674"/>
                  </a:lnTo>
                  <a:cubicBezTo>
                    <a:pt x="206" y="1148"/>
                    <a:pt x="237" y="573"/>
                    <a:pt x="267" y="26"/>
                  </a:cubicBezTo>
                  <a:cubicBezTo>
                    <a:pt x="267" y="9"/>
                    <a:pt x="250" y="0"/>
                    <a:pt x="2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9"/>
            <p:cNvSpPr/>
            <p:nvPr/>
          </p:nvSpPr>
          <p:spPr>
            <a:xfrm>
              <a:off x="4945025" y="3424850"/>
              <a:ext cx="47125" cy="58225"/>
            </a:xfrm>
            <a:custGeom>
              <a:rect b="b" l="l" r="r" t="t"/>
              <a:pathLst>
                <a:path extrusionOk="0" h="2329" w="1885">
                  <a:moveTo>
                    <a:pt x="1047" y="1"/>
                  </a:moveTo>
                  <a:cubicBezTo>
                    <a:pt x="659" y="1"/>
                    <a:pt x="339" y="338"/>
                    <a:pt x="216" y="676"/>
                  </a:cubicBezTo>
                  <a:cubicBezTo>
                    <a:pt x="0" y="1417"/>
                    <a:pt x="441" y="2329"/>
                    <a:pt x="1248" y="2329"/>
                  </a:cubicBezTo>
                  <a:cubicBezTo>
                    <a:pt x="1313" y="2329"/>
                    <a:pt x="1381" y="2323"/>
                    <a:pt x="1451" y="2310"/>
                  </a:cubicBezTo>
                  <a:lnTo>
                    <a:pt x="1784" y="643"/>
                  </a:lnTo>
                  <a:cubicBezTo>
                    <a:pt x="1884" y="309"/>
                    <a:pt x="1384" y="75"/>
                    <a:pt x="1150" y="9"/>
                  </a:cubicBezTo>
                  <a:cubicBezTo>
                    <a:pt x="1116" y="3"/>
                    <a:pt x="1081" y="1"/>
                    <a:pt x="1047" y="1"/>
                  </a:cubicBez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9"/>
            <p:cNvSpPr/>
            <p:nvPr/>
          </p:nvSpPr>
          <p:spPr>
            <a:xfrm>
              <a:off x="5044650" y="3486650"/>
              <a:ext cx="39075" cy="21325"/>
            </a:xfrm>
            <a:custGeom>
              <a:rect b="b" l="l" r="r" t="t"/>
              <a:pathLst>
                <a:path extrusionOk="0" h="853" w="1563">
                  <a:moveTo>
                    <a:pt x="21" y="0"/>
                  </a:moveTo>
                  <a:cubicBezTo>
                    <a:pt x="12" y="0"/>
                    <a:pt x="1" y="19"/>
                    <a:pt x="1" y="39"/>
                  </a:cubicBezTo>
                  <a:cubicBezTo>
                    <a:pt x="134" y="372"/>
                    <a:pt x="234" y="706"/>
                    <a:pt x="634" y="839"/>
                  </a:cubicBezTo>
                  <a:cubicBezTo>
                    <a:pt x="679" y="848"/>
                    <a:pt x="724" y="852"/>
                    <a:pt x="769" y="852"/>
                  </a:cubicBezTo>
                  <a:cubicBezTo>
                    <a:pt x="1063" y="852"/>
                    <a:pt x="1362" y="675"/>
                    <a:pt x="1535" y="472"/>
                  </a:cubicBezTo>
                  <a:cubicBezTo>
                    <a:pt x="1562" y="418"/>
                    <a:pt x="1545" y="363"/>
                    <a:pt x="1502" y="363"/>
                  </a:cubicBezTo>
                  <a:cubicBezTo>
                    <a:pt x="1492" y="363"/>
                    <a:pt x="1481" y="366"/>
                    <a:pt x="1468" y="372"/>
                  </a:cubicBezTo>
                  <a:cubicBezTo>
                    <a:pt x="1221" y="526"/>
                    <a:pt x="1032" y="709"/>
                    <a:pt x="740" y="709"/>
                  </a:cubicBezTo>
                  <a:cubicBezTo>
                    <a:pt x="717" y="709"/>
                    <a:pt x="693" y="708"/>
                    <a:pt x="668" y="706"/>
                  </a:cubicBezTo>
                  <a:cubicBezTo>
                    <a:pt x="334" y="639"/>
                    <a:pt x="167" y="339"/>
                    <a:pt x="34" y="39"/>
                  </a:cubicBezTo>
                  <a:cubicBezTo>
                    <a:pt x="34" y="10"/>
                    <a:pt x="28"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9"/>
            <p:cNvSpPr/>
            <p:nvPr/>
          </p:nvSpPr>
          <p:spPr>
            <a:xfrm>
              <a:off x="5035800" y="3481775"/>
              <a:ext cx="21125" cy="12300"/>
            </a:xfrm>
            <a:custGeom>
              <a:rect b="b" l="l" r="r" t="t"/>
              <a:pathLst>
                <a:path extrusionOk="0" h="492" w="845">
                  <a:moveTo>
                    <a:pt x="528" y="1"/>
                  </a:moveTo>
                  <a:cubicBezTo>
                    <a:pt x="321" y="1"/>
                    <a:pt x="118" y="148"/>
                    <a:pt x="21" y="367"/>
                  </a:cubicBezTo>
                  <a:cubicBezTo>
                    <a:pt x="1" y="448"/>
                    <a:pt x="17" y="492"/>
                    <a:pt x="41" y="492"/>
                  </a:cubicBezTo>
                  <a:cubicBezTo>
                    <a:pt x="56" y="492"/>
                    <a:pt x="75" y="473"/>
                    <a:pt x="88" y="434"/>
                  </a:cubicBezTo>
                  <a:cubicBezTo>
                    <a:pt x="194" y="249"/>
                    <a:pt x="383" y="189"/>
                    <a:pt x="574" y="189"/>
                  </a:cubicBezTo>
                  <a:cubicBezTo>
                    <a:pt x="623" y="189"/>
                    <a:pt x="673" y="193"/>
                    <a:pt x="722" y="200"/>
                  </a:cubicBezTo>
                  <a:cubicBezTo>
                    <a:pt x="733" y="204"/>
                    <a:pt x="743" y="205"/>
                    <a:pt x="752" y="205"/>
                  </a:cubicBezTo>
                  <a:cubicBezTo>
                    <a:pt x="827" y="205"/>
                    <a:pt x="844" y="96"/>
                    <a:pt x="755" y="67"/>
                  </a:cubicBezTo>
                  <a:cubicBezTo>
                    <a:pt x="682" y="21"/>
                    <a:pt x="605" y="1"/>
                    <a:pt x="52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9"/>
            <p:cNvSpPr/>
            <p:nvPr/>
          </p:nvSpPr>
          <p:spPr>
            <a:xfrm>
              <a:off x="4981275" y="3335250"/>
              <a:ext cx="160150" cy="109850"/>
            </a:xfrm>
            <a:custGeom>
              <a:rect b="b" l="l" r="r" t="t"/>
              <a:pathLst>
                <a:path extrusionOk="0" h="4394" w="6406">
                  <a:moveTo>
                    <a:pt x="3492" y="0"/>
                  </a:moveTo>
                  <a:cubicBezTo>
                    <a:pt x="2821" y="0"/>
                    <a:pt x="2164" y="215"/>
                    <a:pt x="1602" y="524"/>
                  </a:cubicBezTo>
                  <a:cubicBezTo>
                    <a:pt x="1101" y="824"/>
                    <a:pt x="601" y="1191"/>
                    <a:pt x="367" y="1691"/>
                  </a:cubicBezTo>
                  <a:cubicBezTo>
                    <a:pt x="167" y="2158"/>
                    <a:pt x="67" y="2659"/>
                    <a:pt x="34" y="3092"/>
                  </a:cubicBezTo>
                  <a:cubicBezTo>
                    <a:pt x="1" y="3359"/>
                    <a:pt x="1" y="3593"/>
                    <a:pt x="34" y="3860"/>
                  </a:cubicBezTo>
                  <a:cubicBezTo>
                    <a:pt x="67" y="4093"/>
                    <a:pt x="234" y="4327"/>
                    <a:pt x="501" y="4393"/>
                  </a:cubicBezTo>
                  <a:lnTo>
                    <a:pt x="601" y="2525"/>
                  </a:lnTo>
                  <a:cubicBezTo>
                    <a:pt x="668" y="2258"/>
                    <a:pt x="701" y="1925"/>
                    <a:pt x="868" y="1758"/>
                  </a:cubicBezTo>
                  <a:cubicBezTo>
                    <a:pt x="953" y="1673"/>
                    <a:pt x="1073" y="1641"/>
                    <a:pt x="1194" y="1641"/>
                  </a:cubicBezTo>
                  <a:cubicBezTo>
                    <a:pt x="1408" y="1641"/>
                    <a:pt x="1626" y="1740"/>
                    <a:pt x="1668" y="1825"/>
                  </a:cubicBezTo>
                  <a:cubicBezTo>
                    <a:pt x="1768" y="2192"/>
                    <a:pt x="1935" y="2559"/>
                    <a:pt x="2235" y="2826"/>
                  </a:cubicBezTo>
                  <a:cubicBezTo>
                    <a:pt x="2454" y="2995"/>
                    <a:pt x="2725" y="3112"/>
                    <a:pt x="3010" y="3112"/>
                  </a:cubicBezTo>
                  <a:cubicBezTo>
                    <a:pt x="3117" y="3112"/>
                    <a:pt x="3227" y="3095"/>
                    <a:pt x="3336" y="3059"/>
                  </a:cubicBezTo>
                  <a:cubicBezTo>
                    <a:pt x="3669" y="2938"/>
                    <a:pt x="3893" y="2569"/>
                    <a:pt x="3806" y="2253"/>
                  </a:cubicBezTo>
                  <a:lnTo>
                    <a:pt x="3806" y="2253"/>
                  </a:lnTo>
                  <a:cubicBezTo>
                    <a:pt x="3939" y="2583"/>
                    <a:pt x="4129" y="2885"/>
                    <a:pt x="4404" y="3159"/>
                  </a:cubicBezTo>
                  <a:cubicBezTo>
                    <a:pt x="4529" y="3309"/>
                    <a:pt x="4729" y="3441"/>
                    <a:pt x="4920" y="3441"/>
                  </a:cubicBezTo>
                  <a:cubicBezTo>
                    <a:pt x="4983" y="3441"/>
                    <a:pt x="5046" y="3426"/>
                    <a:pt x="5104" y="3393"/>
                  </a:cubicBezTo>
                  <a:cubicBezTo>
                    <a:pt x="5238" y="3326"/>
                    <a:pt x="5338" y="3159"/>
                    <a:pt x="5338" y="3026"/>
                  </a:cubicBezTo>
                  <a:cubicBezTo>
                    <a:pt x="5338" y="2859"/>
                    <a:pt x="5238" y="2725"/>
                    <a:pt x="5204" y="2559"/>
                  </a:cubicBezTo>
                  <a:lnTo>
                    <a:pt x="5204" y="2559"/>
                  </a:lnTo>
                  <a:cubicBezTo>
                    <a:pt x="5338" y="2859"/>
                    <a:pt x="5504" y="3159"/>
                    <a:pt x="5738" y="3393"/>
                  </a:cubicBezTo>
                  <a:cubicBezTo>
                    <a:pt x="5767" y="3421"/>
                    <a:pt x="5845" y="3499"/>
                    <a:pt x="5909" y="3499"/>
                  </a:cubicBezTo>
                  <a:cubicBezTo>
                    <a:pt x="5919" y="3499"/>
                    <a:pt x="5929" y="3497"/>
                    <a:pt x="5938" y="3493"/>
                  </a:cubicBezTo>
                  <a:cubicBezTo>
                    <a:pt x="6005" y="3493"/>
                    <a:pt x="6038" y="3393"/>
                    <a:pt x="6072" y="3359"/>
                  </a:cubicBezTo>
                  <a:cubicBezTo>
                    <a:pt x="6405" y="2659"/>
                    <a:pt x="6338" y="1758"/>
                    <a:pt x="5871" y="1158"/>
                  </a:cubicBezTo>
                  <a:cubicBezTo>
                    <a:pt x="5404" y="524"/>
                    <a:pt x="4671" y="90"/>
                    <a:pt x="3870" y="24"/>
                  </a:cubicBezTo>
                  <a:cubicBezTo>
                    <a:pt x="3744" y="8"/>
                    <a:pt x="3618" y="0"/>
                    <a:pt x="349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9"/>
            <p:cNvSpPr/>
            <p:nvPr/>
          </p:nvSpPr>
          <p:spPr>
            <a:xfrm>
              <a:off x="4999625" y="3549825"/>
              <a:ext cx="82575" cy="24300"/>
            </a:xfrm>
            <a:custGeom>
              <a:rect b="b" l="l" r="r" t="t"/>
              <a:pathLst>
                <a:path extrusionOk="0" h="972" w="3303">
                  <a:moveTo>
                    <a:pt x="40" y="0"/>
                  </a:moveTo>
                  <a:cubicBezTo>
                    <a:pt x="0" y="0"/>
                    <a:pt x="0" y="31"/>
                    <a:pt x="0" y="80"/>
                  </a:cubicBezTo>
                  <a:cubicBezTo>
                    <a:pt x="648" y="628"/>
                    <a:pt x="1500" y="971"/>
                    <a:pt x="2376" y="971"/>
                  </a:cubicBezTo>
                  <a:cubicBezTo>
                    <a:pt x="2673" y="971"/>
                    <a:pt x="2974" y="932"/>
                    <a:pt x="3269" y="847"/>
                  </a:cubicBezTo>
                  <a:cubicBezTo>
                    <a:pt x="3303" y="847"/>
                    <a:pt x="3303" y="781"/>
                    <a:pt x="3269" y="781"/>
                  </a:cubicBezTo>
                  <a:cubicBezTo>
                    <a:pt x="2978" y="831"/>
                    <a:pt x="2690" y="858"/>
                    <a:pt x="2408" y="858"/>
                  </a:cubicBezTo>
                  <a:cubicBezTo>
                    <a:pt x="1564" y="858"/>
                    <a:pt x="776" y="614"/>
                    <a:pt x="100" y="13"/>
                  </a:cubicBezTo>
                  <a:cubicBezTo>
                    <a:pt x="74" y="4"/>
                    <a:pt x="54" y="0"/>
                    <a:pt x="4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9"/>
            <p:cNvSpPr/>
            <p:nvPr/>
          </p:nvSpPr>
          <p:spPr>
            <a:xfrm>
              <a:off x="5049650" y="3517375"/>
              <a:ext cx="30050" cy="34475"/>
            </a:xfrm>
            <a:custGeom>
              <a:rect b="b" l="l" r="r" t="t"/>
              <a:pathLst>
                <a:path extrusionOk="0" h="1379" w="1202">
                  <a:moveTo>
                    <a:pt x="402" y="0"/>
                  </a:moveTo>
                  <a:cubicBezTo>
                    <a:pt x="360" y="0"/>
                    <a:pt x="290" y="54"/>
                    <a:pt x="268" y="77"/>
                  </a:cubicBezTo>
                  <a:cubicBezTo>
                    <a:pt x="201" y="110"/>
                    <a:pt x="168" y="211"/>
                    <a:pt x="134" y="277"/>
                  </a:cubicBezTo>
                  <a:cubicBezTo>
                    <a:pt x="101" y="444"/>
                    <a:pt x="1" y="611"/>
                    <a:pt x="1" y="811"/>
                  </a:cubicBezTo>
                  <a:cubicBezTo>
                    <a:pt x="1" y="911"/>
                    <a:pt x="1" y="978"/>
                    <a:pt x="101" y="1078"/>
                  </a:cubicBezTo>
                  <a:cubicBezTo>
                    <a:pt x="125" y="1125"/>
                    <a:pt x="181" y="1172"/>
                    <a:pt x="248" y="1172"/>
                  </a:cubicBezTo>
                  <a:cubicBezTo>
                    <a:pt x="276" y="1172"/>
                    <a:pt x="305" y="1164"/>
                    <a:pt x="334" y="1145"/>
                  </a:cubicBezTo>
                  <a:cubicBezTo>
                    <a:pt x="389" y="1126"/>
                    <a:pt x="423" y="1079"/>
                    <a:pt x="428" y="1034"/>
                  </a:cubicBezTo>
                  <a:lnTo>
                    <a:pt x="428" y="1034"/>
                  </a:lnTo>
                  <a:cubicBezTo>
                    <a:pt x="434" y="1065"/>
                    <a:pt x="434" y="1096"/>
                    <a:pt x="434" y="1111"/>
                  </a:cubicBezTo>
                  <a:lnTo>
                    <a:pt x="434" y="1278"/>
                  </a:lnTo>
                  <a:cubicBezTo>
                    <a:pt x="468" y="1311"/>
                    <a:pt x="501" y="1378"/>
                    <a:pt x="601" y="1378"/>
                  </a:cubicBezTo>
                  <a:cubicBezTo>
                    <a:pt x="635" y="1378"/>
                    <a:pt x="635" y="1311"/>
                    <a:pt x="668" y="1278"/>
                  </a:cubicBezTo>
                  <a:cubicBezTo>
                    <a:pt x="701" y="1211"/>
                    <a:pt x="701" y="1078"/>
                    <a:pt x="768" y="944"/>
                  </a:cubicBezTo>
                  <a:cubicBezTo>
                    <a:pt x="768" y="1044"/>
                    <a:pt x="768" y="1078"/>
                    <a:pt x="801" y="1145"/>
                  </a:cubicBezTo>
                  <a:cubicBezTo>
                    <a:pt x="835" y="1245"/>
                    <a:pt x="868" y="1278"/>
                    <a:pt x="968" y="1278"/>
                  </a:cubicBezTo>
                  <a:cubicBezTo>
                    <a:pt x="1035" y="1278"/>
                    <a:pt x="1102" y="1145"/>
                    <a:pt x="1135" y="1078"/>
                  </a:cubicBezTo>
                  <a:cubicBezTo>
                    <a:pt x="1168" y="811"/>
                    <a:pt x="1202" y="577"/>
                    <a:pt x="1068" y="377"/>
                  </a:cubicBezTo>
                  <a:cubicBezTo>
                    <a:pt x="908" y="164"/>
                    <a:pt x="727" y="14"/>
                    <a:pt x="558" y="14"/>
                  </a:cubicBezTo>
                  <a:cubicBezTo>
                    <a:pt x="516" y="14"/>
                    <a:pt x="475" y="24"/>
                    <a:pt x="434" y="44"/>
                  </a:cubicBezTo>
                  <a:cubicBezTo>
                    <a:pt x="434" y="12"/>
                    <a:pt x="421" y="0"/>
                    <a:pt x="40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69"/>
          <p:cNvSpPr txBox="1"/>
          <p:nvPr/>
        </p:nvSpPr>
        <p:spPr>
          <a:xfrm>
            <a:off x="7671000" y="4400675"/>
            <a:ext cx="14088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Archivo Thin"/>
                <a:ea typeface="Archivo Thin"/>
                <a:cs typeface="Archivo Thin"/>
                <a:sym typeface="Archivo Thin"/>
              </a:rPr>
              <a:t>Persona Image:  </a:t>
            </a:r>
            <a:r>
              <a:rPr lang="en" sz="600">
                <a:latin typeface="Archivo Thin"/>
                <a:ea typeface="Archivo Thin"/>
                <a:cs typeface="Archivo Thin"/>
                <a:sym typeface="Archivo Thin"/>
              </a:rPr>
              <a:t>Slidesgo. "People Pattern." Accessed April 19, 2024. https://slidesgo.com/theme/people-pattern.</a:t>
            </a:r>
            <a:endParaRPr sz="600">
              <a:solidFill>
                <a:schemeClr val="dk1"/>
              </a:solidFill>
              <a:latin typeface="Archivo Thin"/>
              <a:ea typeface="Archivo Thin"/>
              <a:cs typeface="Archivo Thin"/>
              <a:sym typeface="Archivo Thin"/>
            </a:endParaRPr>
          </a:p>
          <a:p>
            <a:pPr indent="0" lvl="0" marL="0" rtl="0" algn="l">
              <a:spcBef>
                <a:spcPts val="0"/>
              </a:spcBef>
              <a:spcAft>
                <a:spcPts val="0"/>
              </a:spcAft>
              <a:buNone/>
            </a:pPr>
            <a:r>
              <a:t/>
            </a:r>
            <a:endParaRPr sz="600">
              <a:solidFill>
                <a:schemeClr val="dk1"/>
              </a:solidFill>
              <a:latin typeface="Archivo"/>
              <a:ea typeface="Archivo"/>
              <a:cs typeface="Archivo"/>
              <a:sym typeface="Archivo"/>
            </a:endParaRPr>
          </a:p>
        </p:txBody>
      </p:sp>
      <p:sp>
        <p:nvSpPr>
          <p:cNvPr id="604" name="Google Shape;604;p69"/>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ph type="title"/>
          </p:nvPr>
        </p:nvSpPr>
        <p:spPr>
          <a:xfrm>
            <a:off x="720000" y="346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solidFill>
                <a:schemeClr val="accent1"/>
              </a:solidFill>
            </a:endParaRPr>
          </a:p>
        </p:txBody>
      </p:sp>
      <p:sp>
        <p:nvSpPr>
          <p:cNvPr id="312" name="Google Shape;312;p52"/>
          <p:cNvSpPr txBox="1"/>
          <p:nvPr>
            <p:ph idx="2" type="title"/>
          </p:nvPr>
        </p:nvSpPr>
        <p:spPr>
          <a:xfrm>
            <a:off x="835450" y="1390451"/>
            <a:ext cx="734700" cy="49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3" name="Google Shape;313;p52"/>
          <p:cNvSpPr txBox="1"/>
          <p:nvPr>
            <p:ph idx="4" type="title"/>
          </p:nvPr>
        </p:nvSpPr>
        <p:spPr>
          <a:xfrm>
            <a:off x="3534721" y="1390451"/>
            <a:ext cx="734700" cy="49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4" name="Google Shape;314;p52"/>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Louie Labellarte</a:t>
            </a:r>
            <a:endParaRPr sz="1200"/>
          </a:p>
          <a:p>
            <a:pPr indent="0" lvl="0" marL="0" rtl="0" algn="l">
              <a:spcBef>
                <a:spcPts val="0"/>
              </a:spcBef>
              <a:spcAft>
                <a:spcPts val="0"/>
              </a:spcAft>
              <a:buNone/>
            </a:pPr>
            <a:r>
              <a:rPr lang="en" sz="1200"/>
              <a:t>Scrum Master</a:t>
            </a:r>
            <a:endParaRPr sz="1200"/>
          </a:p>
        </p:txBody>
      </p:sp>
      <p:sp>
        <p:nvSpPr>
          <p:cNvPr id="315" name="Google Shape;315;p52"/>
          <p:cNvSpPr txBox="1"/>
          <p:nvPr>
            <p:ph idx="8" type="subTitle"/>
          </p:nvPr>
        </p:nvSpPr>
        <p:spPr>
          <a:xfrm>
            <a:off x="3419276" y="1973650"/>
            <a:ext cx="2586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Aishwarya </a:t>
            </a:r>
            <a:r>
              <a:rPr lang="en" sz="1200"/>
              <a:t>Lakshmi</a:t>
            </a:r>
            <a:r>
              <a:rPr lang="en" sz="1200"/>
              <a:t> Keshava</a:t>
            </a:r>
            <a:endParaRPr sz="1200"/>
          </a:p>
          <a:p>
            <a:pPr indent="0" lvl="0" marL="0" rtl="0" algn="l">
              <a:spcBef>
                <a:spcPts val="0"/>
              </a:spcBef>
              <a:spcAft>
                <a:spcPts val="0"/>
              </a:spcAft>
              <a:buNone/>
            </a:pPr>
            <a:r>
              <a:rPr lang="en" sz="1200"/>
              <a:t>Product Owner</a:t>
            </a:r>
            <a:endParaRPr sz="1200"/>
          </a:p>
        </p:txBody>
      </p:sp>
      <p:sp>
        <p:nvSpPr>
          <p:cNvPr id="316" name="Google Shape;316;p52"/>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Zander Gong</a:t>
            </a:r>
            <a:endParaRPr sz="1200"/>
          </a:p>
          <a:p>
            <a:pPr indent="0" lvl="0" marL="0" rtl="0" algn="l">
              <a:spcBef>
                <a:spcPts val="0"/>
              </a:spcBef>
              <a:spcAft>
                <a:spcPts val="0"/>
              </a:spcAft>
              <a:buNone/>
            </a:pPr>
            <a:r>
              <a:rPr lang="en" sz="1200"/>
              <a:t>Software Developer</a:t>
            </a:r>
            <a:endParaRPr sz="1200"/>
          </a:p>
        </p:txBody>
      </p:sp>
      <p:sp>
        <p:nvSpPr>
          <p:cNvPr id="317" name="Google Shape;317;p52"/>
          <p:cNvSpPr txBox="1"/>
          <p:nvPr>
            <p:ph idx="13" type="subTitle"/>
          </p:nvPr>
        </p:nvSpPr>
        <p:spPr>
          <a:xfrm>
            <a:off x="720000" y="340530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Katrina Ying</a:t>
            </a:r>
            <a:endParaRPr sz="1200"/>
          </a:p>
          <a:p>
            <a:pPr indent="0" lvl="0" marL="0" rtl="0" algn="l">
              <a:spcBef>
                <a:spcPts val="0"/>
              </a:spcBef>
              <a:spcAft>
                <a:spcPts val="0"/>
              </a:spcAft>
              <a:buNone/>
            </a:pPr>
            <a:r>
              <a:rPr lang="en" sz="1200"/>
              <a:t>Software Tester</a:t>
            </a:r>
            <a:endParaRPr sz="1200"/>
          </a:p>
        </p:txBody>
      </p:sp>
      <p:sp>
        <p:nvSpPr>
          <p:cNvPr id="318" name="Google Shape;318;p52"/>
          <p:cNvSpPr txBox="1"/>
          <p:nvPr>
            <p:ph idx="14" type="subTitle"/>
          </p:nvPr>
        </p:nvSpPr>
        <p:spPr>
          <a:xfrm>
            <a:off x="3419271" y="340530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Pauline Chen</a:t>
            </a:r>
            <a:endParaRPr sz="1200"/>
          </a:p>
          <a:p>
            <a:pPr indent="0" lvl="0" marL="0" rtl="0" algn="l">
              <a:spcBef>
                <a:spcPts val="0"/>
              </a:spcBef>
              <a:spcAft>
                <a:spcPts val="0"/>
              </a:spcAft>
              <a:buNone/>
            </a:pPr>
            <a:r>
              <a:rPr lang="en" sz="1200"/>
              <a:t>Software Tester</a:t>
            </a:r>
            <a:endParaRPr sz="1200"/>
          </a:p>
        </p:txBody>
      </p:sp>
      <p:sp>
        <p:nvSpPr>
          <p:cNvPr id="319" name="Google Shape;319;p52"/>
          <p:cNvSpPr txBox="1"/>
          <p:nvPr>
            <p:ph idx="15" type="subTitle"/>
          </p:nvPr>
        </p:nvSpPr>
        <p:spPr>
          <a:xfrm>
            <a:off x="6118549" y="340530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Jintao Lin</a:t>
            </a:r>
            <a:endParaRPr sz="1200"/>
          </a:p>
          <a:p>
            <a:pPr indent="0" lvl="0" marL="0" rtl="0" algn="l">
              <a:spcBef>
                <a:spcPts val="0"/>
              </a:spcBef>
              <a:spcAft>
                <a:spcPts val="0"/>
              </a:spcAft>
              <a:buNone/>
            </a:pPr>
            <a:r>
              <a:rPr lang="en" sz="1200"/>
              <a:t>Support Engineer</a:t>
            </a:r>
            <a:endParaRPr sz="1200"/>
          </a:p>
        </p:txBody>
      </p:sp>
      <p:pic>
        <p:nvPicPr>
          <p:cNvPr id="320" name="Google Shape;320;p52"/>
          <p:cNvPicPr preferRelativeResize="0"/>
          <p:nvPr/>
        </p:nvPicPr>
        <p:blipFill rotWithShape="1">
          <a:blip r:embed="rId3">
            <a:alphaModFix/>
          </a:blip>
          <a:srcRect b="45194" l="19551" r="17764" t="10760"/>
          <a:stretch/>
        </p:blipFill>
        <p:spPr>
          <a:xfrm>
            <a:off x="764813" y="1017725"/>
            <a:ext cx="875975" cy="922798"/>
          </a:xfrm>
          <a:prstGeom prst="rect">
            <a:avLst/>
          </a:prstGeom>
          <a:noFill/>
          <a:ln>
            <a:noFill/>
          </a:ln>
        </p:spPr>
      </p:pic>
      <p:pic>
        <p:nvPicPr>
          <p:cNvPr id="321" name="Google Shape;321;p52"/>
          <p:cNvPicPr preferRelativeResize="0"/>
          <p:nvPr/>
        </p:nvPicPr>
        <p:blipFill>
          <a:blip r:embed="rId4">
            <a:alphaModFix/>
          </a:blip>
          <a:stretch>
            <a:fillRect/>
          </a:stretch>
        </p:blipFill>
        <p:spPr>
          <a:xfrm>
            <a:off x="3534725" y="1017725"/>
            <a:ext cx="921616" cy="922801"/>
          </a:xfrm>
          <a:prstGeom prst="rect">
            <a:avLst/>
          </a:prstGeom>
          <a:noFill/>
          <a:ln>
            <a:noFill/>
          </a:ln>
        </p:spPr>
      </p:pic>
      <p:pic>
        <p:nvPicPr>
          <p:cNvPr id="322" name="Google Shape;322;p52"/>
          <p:cNvPicPr preferRelativeResize="0"/>
          <p:nvPr/>
        </p:nvPicPr>
        <p:blipFill>
          <a:blip r:embed="rId5">
            <a:alphaModFix/>
          </a:blip>
          <a:stretch>
            <a:fillRect/>
          </a:stretch>
        </p:blipFill>
        <p:spPr>
          <a:xfrm>
            <a:off x="764825" y="2547250"/>
            <a:ext cx="1209421" cy="858051"/>
          </a:xfrm>
          <a:prstGeom prst="rect">
            <a:avLst/>
          </a:prstGeom>
          <a:noFill/>
          <a:ln>
            <a:noFill/>
          </a:ln>
        </p:spPr>
      </p:pic>
      <p:pic>
        <p:nvPicPr>
          <p:cNvPr id="323" name="Google Shape;323;p52"/>
          <p:cNvPicPr preferRelativeResize="0"/>
          <p:nvPr/>
        </p:nvPicPr>
        <p:blipFill>
          <a:blip r:embed="rId6">
            <a:alphaModFix/>
          </a:blip>
          <a:stretch>
            <a:fillRect/>
          </a:stretch>
        </p:blipFill>
        <p:spPr>
          <a:xfrm>
            <a:off x="6234000" y="1017725"/>
            <a:ext cx="805325" cy="986275"/>
          </a:xfrm>
          <a:prstGeom prst="rect">
            <a:avLst/>
          </a:prstGeom>
          <a:noFill/>
          <a:ln>
            <a:noFill/>
          </a:ln>
        </p:spPr>
      </p:pic>
      <p:pic>
        <p:nvPicPr>
          <p:cNvPr id="324" name="Google Shape;324;p52"/>
          <p:cNvPicPr preferRelativeResize="0"/>
          <p:nvPr/>
        </p:nvPicPr>
        <p:blipFill rotWithShape="1">
          <a:blip r:embed="rId7">
            <a:alphaModFix/>
          </a:blip>
          <a:srcRect b="0" l="21253" r="13510" t="1048"/>
          <a:stretch/>
        </p:blipFill>
        <p:spPr>
          <a:xfrm>
            <a:off x="3592875" y="2547238"/>
            <a:ext cx="805325" cy="827521"/>
          </a:xfrm>
          <a:prstGeom prst="rect">
            <a:avLst/>
          </a:prstGeom>
          <a:noFill/>
          <a:ln>
            <a:noFill/>
          </a:ln>
        </p:spPr>
      </p:pic>
      <p:pic>
        <p:nvPicPr>
          <p:cNvPr id="325" name="Google Shape;325;p52"/>
          <p:cNvPicPr preferRelativeResize="0"/>
          <p:nvPr/>
        </p:nvPicPr>
        <p:blipFill>
          <a:blip r:embed="rId8">
            <a:alphaModFix/>
          </a:blip>
          <a:stretch>
            <a:fillRect/>
          </a:stretch>
        </p:blipFill>
        <p:spPr>
          <a:xfrm>
            <a:off x="6168925" y="2508551"/>
            <a:ext cx="935472" cy="935449"/>
          </a:xfrm>
          <a:prstGeom prst="rect">
            <a:avLst/>
          </a:prstGeom>
          <a:noFill/>
          <a:ln>
            <a:noFill/>
          </a:ln>
        </p:spPr>
      </p:pic>
      <p:sp>
        <p:nvSpPr>
          <p:cNvPr id="326" name="Google Shape;326;p52"/>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graphicFrame>
        <p:nvGraphicFramePr>
          <p:cNvPr id="609" name="Google Shape;609;p70"/>
          <p:cNvGraphicFramePr/>
          <p:nvPr/>
        </p:nvGraphicFramePr>
        <p:xfrm>
          <a:off x="0" y="-12"/>
          <a:ext cx="3000000" cy="3000000"/>
        </p:xfrm>
        <a:graphic>
          <a:graphicData uri="http://schemas.openxmlformats.org/drawingml/2006/table">
            <a:tbl>
              <a:tblPr>
                <a:noFill/>
                <a:tableStyleId>{F590E1AE-7563-4391-A512-6C2E64EDABAD}</a:tableStyleId>
              </a:tblPr>
              <a:tblGrid>
                <a:gridCol w="864925"/>
                <a:gridCol w="928000"/>
                <a:gridCol w="883000"/>
                <a:gridCol w="846975"/>
                <a:gridCol w="1198200"/>
                <a:gridCol w="2269975"/>
                <a:gridCol w="2152925"/>
              </a:tblGrid>
              <a:tr h="716700">
                <a:tc>
                  <a:txBody>
                    <a:bodyPr/>
                    <a:lstStyle/>
                    <a:p>
                      <a:pPr indent="0" lvl="0" marL="0" rtl="0" algn="ctr">
                        <a:spcBef>
                          <a:spcPts val="0"/>
                        </a:spcBef>
                        <a:spcAft>
                          <a:spcPts val="0"/>
                        </a:spcAft>
                        <a:buNone/>
                      </a:pPr>
                      <a:r>
                        <a:rPr b="1" lang="en" sz="1000">
                          <a:latin typeface="Poppins"/>
                          <a:ea typeface="Poppins"/>
                          <a:cs typeface="Poppins"/>
                          <a:sym typeface="Poppins"/>
                        </a:rPr>
                        <a:t>User Story ID</a:t>
                      </a:r>
                      <a:endParaRPr b="1" sz="1000">
                        <a:latin typeface="Poppins"/>
                        <a:ea typeface="Poppins"/>
                        <a:cs typeface="Poppins"/>
                        <a:sym typeface="Poppins"/>
                      </a:endParaRPr>
                    </a:p>
                  </a:txBody>
                  <a:tcPr marT="91425" marB="91425" marR="91425" marL="91425" anchor="ctr">
                    <a:solidFill>
                      <a:srgbClr val="77BA39"/>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 Type</a:t>
                      </a:r>
                      <a:endParaRPr b="1" sz="1000">
                        <a:latin typeface="Poppins"/>
                        <a:ea typeface="Poppins"/>
                        <a:cs typeface="Poppins"/>
                        <a:sym typeface="Poppins"/>
                      </a:endParaRPr>
                    </a:p>
                  </a:txBody>
                  <a:tcPr marT="91425" marB="91425" marR="91425" marL="91425" anchor="ctr">
                    <a:solidFill>
                      <a:srgbClr val="68B745"/>
                    </a:solidFill>
                  </a:tcPr>
                </a:tc>
                <a:tc>
                  <a:txBody>
                    <a:bodyPr/>
                    <a:lstStyle/>
                    <a:p>
                      <a:pPr indent="0" lvl="0" marL="0" rtl="0" algn="ctr">
                        <a:spcBef>
                          <a:spcPts val="0"/>
                        </a:spcBef>
                        <a:spcAft>
                          <a:spcPts val="0"/>
                        </a:spcAft>
                        <a:buNone/>
                      </a:pPr>
                      <a:r>
                        <a:rPr b="1" lang="en" sz="1000">
                          <a:latin typeface="Poppins"/>
                          <a:ea typeface="Poppins"/>
                          <a:cs typeface="Poppins"/>
                          <a:sym typeface="Poppins"/>
                        </a:rPr>
                        <a:t>Priority</a:t>
                      </a:r>
                      <a:endParaRPr b="1" sz="1000">
                        <a:latin typeface="Poppins"/>
                        <a:ea typeface="Poppins"/>
                        <a:cs typeface="Poppins"/>
                        <a:sym typeface="Poppins"/>
                      </a:endParaRPr>
                    </a:p>
                  </a:txBody>
                  <a:tcPr marT="91425" marB="91425" marR="91425" marL="91425" anchor="ctr">
                    <a:solidFill>
                      <a:srgbClr val="5AB451"/>
                    </a:solidFill>
                  </a:tcPr>
                </a:tc>
                <a:tc>
                  <a:txBody>
                    <a:bodyPr/>
                    <a:lstStyle/>
                    <a:p>
                      <a:pPr indent="0" lvl="0" marL="0" rtl="0" algn="ctr">
                        <a:spcBef>
                          <a:spcPts val="0"/>
                        </a:spcBef>
                        <a:spcAft>
                          <a:spcPts val="0"/>
                        </a:spcAft>
                        <a:buNone/>
                      </a:pPr>
                      <a:r>
                        <a:rPr b="1" lang="en" sz="1000">
                          <a:latin typeface="Poppins"/>
                          <a:ea typeface="Poppins"/>
                          <a:cs typeface="Poppins"/>
                          <a:sym typeface="Poppins"/>
                        </a:rPr>
                        <a:t>Story Point</a:t>
                      </a:r>
                      <a:endParaRPr b="1" sz="1000">
                        <a:latin typeface="Poppins"/>
                        <a:ea typeface="Poppins"/>
                        <a:cs typeface="Poppins"/>
                        <a:sym typeface="Poppins"/>
                      </a:endParaRPr>
                    </a:p>
                  </a:txBody>
                  <a:tcPr marT="91425" marB="91425" marR="91425" marL="91425" anchor="ctr">
                    <a:solidFill>
                      <a:srgbClr val="56B354"/>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Theme</a:t>
                      </a:r>
                      <a:endParaRPr b="1" sz="1000">
                        <a:latin typeface="Poppins"/>
                        <a:ea typeface="Poppins"/>
                        <a:cs typeface="Poppins"/>
                        <a:sym typeface="Poppins"/>
                      </a:endParaRPr>
                    </a:p>
                  </a:txBody>
                  <a:tcPr marT="91425" marB="91425" marR="91425" marL="91425" anchor="ctr">
                    <a:solidFill>
                      <a:srgbClr val="3FAF66"/>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a:t>
                      </a:r>
                      <a:endParaRPr b="1" sz="1000">
                        <a:latin typeface="Poppins"/>
                        <a:ea typeface="Poppins"/>
                        <a:cs typeface="Poppins"/>
                        <a:sym typeface="Poppins"/>
                      </a:endParaRPr>
                    </a:p>
                  </a:txBody>
                  <a:tcPr marT="91425" marB="91425" marR="91425" marL="91425" anchor="ctr">
                    <a:solidFill>
                      <a:srgbClr val="34AC7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Acceptance Criteria</a:t>
                      </a:r>
                      <a:endParaRPr b="1" sz="1000">
                        <a:latin typeface="Poppins"/>
                        <a:ea typeface="Poppins"/>
                        <a:cs typeface="Poppins"/>
                        <a:sym typeface="Poppins"/>
                      </a:endParaRPr>
                    </a:p>
                  </a:txBody>
                  <a:tcPr marT="91425" marB="91425" marR="91425" marL="91425" anchor="ctr">
                    <a:solidFill>
                      <a:srgbClr val="21A880"/>
                    </a:solidFill>
                  </a:tcPr>
                </a:tc>
              </a:tr>
              <a:tr h="112627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Epic 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4</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10</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Automation </a:t>
                      </a:r>
                      <a:r>
                        <a:rPr lang="en" sz="900">
                          <a:latin typeface="Archivo Medium"/>
                          <a:ea typeface="Archivo Medium"/>
                          <a:cs typeface="Archivo Medium"/>
                          <a:sym typeface="Archivo Medium"/>
                        </a:rPr>
                        <a:t>Integration</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DevOps, I want to integrate the Automation Tools into our testing process, so that the average time taken in testing phases are reduced by 75% for faster execution of repetitive tasks. (from 4 days to 1 day)</a:t>
                      </a:r>
                      <a:endParaRPr sz="6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IT </a:t>
                      </a:r>
                      <a:r>
                        <a:rPr lang="en" sz="900">
                          <a:highlight>
                            <a:schemeClr val="accent6"/>
                          </a:highlight>
                          <a:latin typeface="Archivo Medium"/>
                          <a:ea typeface="Archivo Medium"/>
                          <a:cs typeface="Archivo Medium"/>
                          <a:sym typeface="Archivo Medium"/>
                        </a:rPr>
                        <a:t>Testers can review scrupulous regression testing performance right after a new SIEM build is pushed, so that test execution &amp; feedback m</a:t>
                      </a:r>
                      <a:r>
                        <a:rPr lang="en" sz="900">
                          <a:latin typeface="Archivo Medium"/>
                          <a:ea typeface="Archivo Medium"/>
                          <a:cs typeface="Archivo Medium"/>
                          <a:sym typeface="Archivo Medium"/>
                        </a:rPr>
                        <a:t>ay be completed in under 24 hours.</a:t>
                      </a:r>
                      <a:endParaRPr sz="900">
                        <a:latin typeface="Archivo Medium"/>
                        <a:ea typeface="Archivo Medium"/>
                        <a:cs typeface="Archivo Medium"/>
                        <a:sym typeface="Archivo Medium"/>
                      </a:endParaRPr>
                    </a:p>
                  </a:txBody>
                  <a:tcPr marT="91425" marB="91425" marR="91425" marL="91425" anchor="ctr"/>
                </a:tc>
              </a:tr>
              <a:tr h="97270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J.1.1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5</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Optimization</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DevOps, I want to integrate Selenium Webdrivers and Grid with our existing Jenkins CI/CD pipeline, so that t</a:t>
                      </a:r>
                      <a:r>
                        <a:rPr lang="en" sz="900">
                          <a:latin typeface="Archivo Medium"/>
                          <a:ea typeface="Archivo Medium"/>
                          <a:cs typeface="Archivo Medium"/>
                          <a:sym typeface="Archivo Medium"/>
                        </a:rPr>
                        <a:t>he automated regression tests can reduce 80% manual intervention.</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The process of automation replacements </a:t>
                      </a:r>
                      <a:r>
                        <a:rPr lang="en" sz="900">
                          <a:latin typeface="Archivo Medium"/>
                          <a:ea typeface="Archivo Medium"/>
                          <a:cs typeface="Archivo Medium"/>
                          <a:sym typeface="Archivo Medium"/>
                        </a:rPr>
                        <a:t>trigger regression tests automatically and instantly when Product Development pushes a new SIEM build if new build does not affect UI.</a:t>
                      </a:r>
                      <a:endParaRPr sz="900">
                        <a:latin typeface="Archivo Medium"/>
                        <a:ea typeface="Archivo Medium"/>
                        <a:cs typeface="Archivo Medium"/>
                        <a:sym typeface="Archivo Medium"/>
                      </a:endParaRPr>
                    </a:p>
                  </a:txBody>
                  <a:tcPr marT="91425" marB="91425" marR="91425" marL="91425" anchor="ctr"/>
                </a:tc>
              </a:tr>
              <a:tr h="112627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J.1.2</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Efficiency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DevOps, I want to ensure that the regression tests are optimized to reduce run time by 75%, so that test results can be reviewed under the 24 hour time constraint requirement.</a:t>
                      </a:r>
                      <a:endParaRPr sz="900">
                        <a:latin typeface="Archivo Medium"/>
                        <a:ea typeface="Archivo Medium"/>
                        <a:cs typeface="Archivo Medium"/>
                        <a:sym typeface="Archivo Medium"/>
                      </a:endParaRPr>
                    </a:p>
                    <a:p>
                      <a:pPr indent="0" lvl="0" marL="0" rtl="0" algn="just">
                        <a:spcBef>
                          <a:spcPts val="0"/>
                        </a:spcBef>
                        <a:spcAft>
                          <a:spcPts val="0"/>
                        </a:spcAft>
                        <a:buNone/>
                      </a:pPr>
                      <a:r>
                        <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If product update does not affect UI and require new test cases, IT Testers &amp; SOC analysts are able to review the results within 24 hours after a new SIEM build is pushed. Otherwise, whole process takes 3 days. JUnit report  is automatically pushed.</a:t>
                      </a:r>
                      <a:endParaRPr sz="900">
                        <a:latin typeface="Archivo Medium"/>
                        <a:ea typeface="Archivo Medium"/>
                        <a:cs typeface="Archivo Medium"/>
                        <a:sym typeface="Archivo Medium"/>
                      </a:endParaRPr>
                    </a:p>
                  </a:txBody>
                  <a:tcPr marT="91425" marB="91425" marR="91425" marL="91425" anchor="ctr"/>
                </a:tc>
              </a:tr>
              <a:tr h="112627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J.1.3</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Collaboration</a:t>
                      </a:r>
                      <a:endParaRPr sz="900">
                        <a:latin typeface="Archivo Medium"/>
                        <a:ea typeface="Archivo Medium"/>
                        <a:cs typeface="Archivo Medium"/>
                        <a:sym typeface="Archivo Medium"/>
                      </a:endParaRPr>
                    </a:p>
                    <a:p>
                      <a:pPr indent="0" lvl="0" marL="0" rtl="0" algn="ctr">
                        <a:spcBef>
                          <a:spcPts val="0"/>
                        </a:spcBef>
                        <a:spcAft>
                          <a:spcPts val="0"/>
                        </a:spcAft>
                        <a:buNone/>
                      </a:pPr>
                      <a:r>
                        <a:rPr lang="en" sz="900">
                          <a:latin typeface="Archivo Medium"/>
                          <a:ea typeface="Archivo Medium"/>
                          <a:cs typeface="Archivo Medium"/>
                          <a:sym typeface="Archivo Medium"/>
                        </a:rPr>
                        <a:t>(Pair programing)</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DevOps, I want to engage and work in pair programming tasks with Dev</a:t>
                      </a:r>
                      <a:r>
                        <a:rPr lang="en" sz="900">
                          <a:latin typeface="Archivo Medium"/>
                          <a:ea typeface="Archivo Medium"/>
                          <a:cs typeface="Archivo Medium"/>
                          <a:sym typeface="Archivo Medium"/>
                        </a:rPr>
                        <a:t>Test</a:t>
                      </a:r>
                      <a:r>
                        <a:rPr lang="en" sz="900">
                          <a:latin typeface="Archivo Medium"/>
                          <a:ea typeface="Archivo Medium"/>
                          <a:cs typeface="Archivo Medium"/>
                          <a:sym typeface="Archivo Medium"/>
                        </a:rPr>
                        <a:t> team, so that we can collaboratively develop and refine automated tests.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Collaborative environment setup with scheduling system, documentation, and evaluation to ensure the quality of the pair programing without conflict and drawback of the workflow.</a:t>
                      </a:r>
                      <a:endParaRPr sz="900">
                        <a:latin typeface="Archivo Medium"/>
                        <a:ea typeface="Archivo Medium"/>
                        <a:cs typeface="Archivo Medium"/>
                        <a:sym typeface="Archivo Medium"/>
                      </a:endParaRPr>
                    </a:p>
                  </a:txBody>
                  <a:tcPr marT="91425" marB="91425" marR="91425" marL="91425" anchor="ctr"/>
                </a:tc>
              </a:tr>
            </a:tbl>
          </a:graphicData>
        </a:graphic>
      </p:graphicFrame>
      <p:sp>
        <p:nvSpPr>
          <p:cNvPr id="610" name="Google Shape;610;p70"/>
          <p:cNvSpPr txBox="1"/>
          <p:nvPr/>
        </p:nvSpPr>
        <p:spPr>
          <a:xfrm>
            <a:off x="0" y="4909800"/>
            <a:ext cx="2415600" cy="1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611" name="Google Shape;611;p70"/>
          <p:cNvSpPr txBox="1"/>
          <p:nvPr/>
        </p:nvSpPr>
        <p:spPr>
          <a:xfrm>
            <a:off x="8331675" y="4900325"/>
            <a:ext cx="812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DevTester - Brian Tran</a:t>
            </a:r>
            <a:endParaRPr/>
          </a:p>
        </p:txBody>
      </p:sp>
      <p:sp>
        <p:nvSpPr>
          <p:cNvPr id="617" name="Google Shape;617;p71"/>
          <p:cNvSpPr txBox="1"/>
          <p:nvPr/>
        </p:nvSpPr>
        <p:spPr>
          <a:xfrm>
            <a:off x="720000" y="1017725"/>
            <a:ext cx="7632000" cy="15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DESCRIPTION</a:t>
            </a:r>
            <a:endParaRPr b="1" sz="1200">
              <a:solidFill>
                <a:schemeClr val="dk1"/>
              </a:solidFill>
              <a:latin typeface="Archivo"/>
              <a:ea typeface="Archivo"/>
              <a:cs typeface="Archivo"/>
              <a:sym typeface="Archivo"/>
            </a:endParaRPr>
          </a:p>
          <a:p>
            <a:pPr indent="0" lvl="0" marL="0" rtl="0" algn="just">
              <a:lnSpc>
                <a:spcPct val="100000"/>
              </a:lnSpc>
              <a:spcBef>
                <a:spcPts val="0"/>
              </a:spcBef>
              <a:spcAft>
                <a:spcPts val="0"/>
              </a:spcAft>
              <a:buNone/>
            </a:pPr>
            <a:r>
              <a:rPr lang="en" sz="1100">
                <a:solidFill>
                  <a:schemeClr val="dk1"/>
                </a:solidFill>
                <a:latin typeface="Archivo"/>
                <a:ea typeface="Archivo"/>
                <a:cs typeface="Archivo"/>
                <a:sym typeface="Archivo"/>
              </a:rPr>
              <a:t>Brian Tran is a 27-year-old IT DevTester at CyberSIEM Ltd., holding a Bachelor's degree in Computer Science from SCU. With 5+ years of experience in IT infrastructure maintenance and cybersecurity, Brian specializes in managing the provisioning and infrastructure required to support CyberSIEM's customer 0 program. Brian collaborates with product development and SOC* (Security Operations Center) teams to relay customer 0 feedback and accommodate SOC testing needs. His proactive approach and dedication to maintaining high security and operational standards make him an invaluable asset to both the SOC and product engineering teams at CyberSIEM.</a:t>
            </a:r>
            <a:endParaRPr sz="1100">
              <a:solidFill>
                <a:schemeClr val="dk1"/>
              </a:solidFill>
              <a:latin typeface="Archivo"/>
              <a:ea typeface="Archivo"/>
              <a:cs typeface="Archivo"/>
              <a:sym typeface="Archivo"/>
            </a:endParaRPr>
          </a:p>
        </p:txBody>
      </p:sp>
      <p:sp>
        <p:nvSpPr>
          <p:cNvPr id="618" name="Google Shape;618;p71"/>
          <p:cNvSpPr txBox="1"/>
          <p:nvPr/>
        </p:nvSpPr>
        <p:spPr>
          <a:xfrm>
            <a:off x="638550" y="2428650"/>
            <a:ext cx="5606100" cy="10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RESPONSIBILITIES</a:t>
            </a:r>
            <a:endParaRPr b="1" sz="12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Infrastructure &amp; Access: </a:t>
            </a:r>
            <a:r>
              <a:rPr lang="en" sz="1100">
                <a:solidFill>
                  <a:schemeClr val="dk1"/>
                </a:solidFill>
              </a:rPr>
              <a:t>Ensures the IT infrastructure and access provisions are always up-to-date and functional for the seamless operation of the SIEM product.</a:t>
            </a:r>
            <a:endParaRPr sz="1100">
              <a:solidFill>
                <a:schemeClr val="dk1"/>
              </a:solidFill>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Technical Support: </a:t>
            </a:r>
            <a:r>
              <a:rPr lang="en" sz="1100">
                <a:solidFill>
                  <a:schemeClr val="dk1"/>
                </a:solidFill>
              </a:rPr>
              <a:t>Provides ongoing support to the SOC team, helping to troubleshoot and resolve any infrastructure-related issues.</a:t>
            </a:r>
            <a:endParaRPr sz="1100">
              <a:solidFill>
                <a:schemeClr val="dk1"/>
              </a:solidFill>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Collaboration with Product Development: </a:t>
            </a:r>
            <a:r>
              <a:rPr lang="en" sz="1100">
                <a:solidFill>
                  <a:schemeClr val="dk1"/>
                </a:solidFill>
              </a:rPr>
              <a:t>Works closely with product engineers to align IT infrastructure with new features and product updates.</a:t>
            </a:r>
            <a:endParaRPr b="1" sz="1100"/>
          </a:p>
        </p:txBody>
      </p:sp>
      <p:sp>
        <p:nvSpPr>
          <p:cNvPr id="619" name="Google Shape;619;p71"/>
          <p:cNvSpPr txBox="1"/>
          <p:nvPr/>
        </p:nvSpPr>
        <p:spPr>
          <a:xfrm>
            <a:off x="638550" y="3995800"/>
            <a:ext cx="5769000" cy="1584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PAIN POINTS / KEY NEEDS</a:t>
            </a:r>
            <a:endParaRPr b="1" sz="12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Intermediary Challenges</a:t>
            </a:r>
            <a:r>
              <a:rPr lang="en" sz="1100">
                <a:solidFill>
                  <a:schemeClr val="dk1"/>
                </a:solidFill>
                <a:latin typeface="Archivo"/>
                <a:ea typeface="Archivo"/>
                <a:cs typeface="Archivo"/>
                <a:sym typeface="Archivo"/>
              </a:rPr>
              <a:t>: Misunderstandings and delays between Product and SOC teams.</a:t>
            </a:r>
            <a:endParaRPr sz="11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Test Support</a:t>
            </a:r>
            <a:r>
              <a:rPr lang="en" sz="1100">
                <a:solidFill>
                  <a:schemeClr val="dk1"/>
                </a:solidFill>
                <a:latin typeface="Archivo"/>
                <a:ea typeface="Archivo"/>
                <a:cs typeface="Archivo"/>
                <a:sym typeface="Archivo"/>
              </a:rPr>
              <a:t>: Time-consuming, error-prone setup for new feature testing.</a:t>
            </a:r>
            <a:endParaRPr sz="1100">
              <a:solidFill>
                <a:schemeClr val="dk1"/>
              </a:solidFill>
              <a:latin typeface="Archivo"/>
              <a:ea typeface="Archivo"/>
              <a:cs typeface="Archivo"/>
              <a:sym typeface="Archivo"/>
            </a:endParaRPr>
          </a:p>
          <a:p>
            <a:pPr indent="0" lvl="0" marL="0" rtl="0" algn="l">
              <a:lnSpc>
                <a:spcPct val="100000"/>
              </a:lnSpc>
              <a:spcBef>
                <a:spcPts val="0"/>
              </a:spcBef>
              <a:spcAft>
                <a:spcPts val="0"/>
              </a:spcAft>
              <a:buNone/>
            </a:pPr>
            <a:r>
              <a:t/>
            </a:r>
            <a:endParaRPr sz="1100">
              <a:solidFill>
                <a:schemeClr val="dk1"/>
              </a:solidFill>
              <a:latin typeface="Archivo"/>
              <a:ea typeface="Archivo"/>
              <a:cs typeface="Archivo"/>
              <a:sym typeface="Archivo"/>
            </a:endParaRPr>
          </a:p>
        </p:txBody>
      </p:sp>
      <p:grpSp>
        <p:nvGrpSpPr>
          <p:cNvPr id="620" name="Google Shape;620;p71"/>
          <p:cNvGrpSpPr/>
          <p:nvPr/>
        </p:nvGrpSpPr>
        <p:grpSpPr>
          <a:xfrm>
            <a:off x="6599217" y="2379415"/>
            <a:ext cx="1506556" cy="2431355"/>
            <a:chOff x="5740975" y="1340525"/>
            <a:chExt cx="1025775" cy="1636725"/>
          </a:xfrm>
        </p:grpSpPr>
        <p:sp>
          <p:nvSpPr>
            <p:cNvPr id="621" name="Google Shape;621;p71"/>
            <p:cNvSpPr/>
            <p:nvPr/>
          </p:nvSpPr>
          <p:spPr>
            <a:xfrm>
              <a:off x="5914450" y="1676300"/>
              <a:ext cx="361950" cy="346425"/>
            </a:xfrm>
            <a:custGeom>
              <a:rect b="b" l="l" r="r" t="t"/>
              <a:pathLst>
                <a:path extrusionOk="0" h="13857" w="14478">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1"/>
            <p:cNvSpPr/>
            <p:nvPr/>
          </p:nvSpPr>
          <p:spPr>
            <a:xfrm>
              <a:off x="5740975" y="1936275"/>
              <a:ext cx="188050" cy="80650"/>
            </a:xfrm>
            <a:custGeom>
              <a:rect b="b" l="l" r="r" t="t"/>
              <a:pathLst>
                <a:path extrusionOk="0" h="3226" w="7522">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1"/>
            <p:cNvSpPr/>
            <p:nvPr/>
          </p:nvSpPr>
          <p:spPr>
            <a:xfrm>
              <a:off x="6248850" y="2803775"/>
              <a:ext cx="248525" cy="143475"/>
            </a:xfrm>
            <a:custGeom>
              <a:rect b="b" l="l" r="r" t="t"/>
              <a:pathLst>
                <a:path extrusionOk="0" h="5739" w="9941">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1"/>
            <p:cNvSpPr/>
            <p:nvPr/>
          </p:nvSpPr>
          <p:spPr>
            <a:xfrm>
              <a:off x="6169625" y="1610175"/>
              <a:ext cx="327750" cy="508125"/>
            </a:xfrm>
            <a:custGeom>
              <a:rect b="b" l="l" r="r" t="t"/>
              <a:pathLst>
                <a:path extrusionOk="0" h="20325" w="1311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1"/>
            <p:cNvSpPr/>
            <p:nvPr/>
          </p:nvSpPr>
          <p:spPr>
            <a:xfrm>
              <a:off x="6094575" y="1632100"/>
              <a:ext cx="155975" cy="268550"/>
            </a:xfrm>
            <a:custGeom>
              <a:rect b="b" l="l" r="r" t="t"/>
              <a:pathLst>
                <a:path extrusionOk="0" h="10742" w="6239">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1"/>
            <p:cNvSpPr/>
            <p:nvPr/>
          </p:nvSpPr>
          <p:spPr>
            <a:xfrm>
              <a:off x="6238000" y="1398600"/>
              <a:ext cx="150975" cy="210675"/>
            </a:xfrm>
            <a:custGeom>
              <a:rect b="b" l="l" r="r" t="t"/>
              <a:pathLst>
                <a:path extrusionOk="0" h="8427" w="6039">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1"/>
            <p:cNvSpPr/>
            <p:nvPr/>
          </p:nvSpPr>
          <p:spPr>
            <a:xfrm>
              <a:off x="6244675" y="1562900"/>
              <a:ext cx="173475" cy="231850"/>
            </a:xfrm>
            <a:custGeom>
              <a:rect b="b" l="l" r="r" t="t"/>
              <a:pathLst>
                <a:path extrusionOk="0" h="9274" w="6939">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1"/>
            <p:cNvSpPr/>
            <p:nvPr/>
          </p:nvSpPr>
          <p:spPr>
            <a:xfrm>
              <a:off x="6163475" y="1340525"/>
              <a:ext cx="223600" cy="133150"/>
            </a:xfrm>
            <a:custGeom>
              <a:rect b="b" l="l" r="r" t="t"/>
              <a:pathLst>
                <a:path extrusionOk="0" h="5326" w="8944">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1"/>
            <p:cNvSpPr/>
            <p:nvPr/>
          </p:nvSpPr>
          <p:spPr>
            <a:xfrm>
              <a:off x="6215500" y="2089925"/>
              <a:ext cx="472025" cy="783100"/>
            </a:xfrm>
            <a:custGeom>
              <a:rect b="b" l="l" r="r" t="t"/>
              <a:pathLst>
                <a:path extrusionOk="0" h="31324" w="18881">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1"/>
            <p:cNvSpPr/>
            <p:nvPr/>
          </p:nvSpPr>
          <p:spPr>
            <a:xfrm>
              <a:off x="6584925" y="2833800"/>
              <a:ext cx="181825" cy="143450"/>
            </a:xfrm>
            <a:custGeom>
              <a:rect b="b" l="l" r="r" t="t"/>
              <a:pathLst>
                <a:path extrusionOk="0" h="5738" w="7273">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1"/>
            <p:cNvSpPr/>
            <p:nvPr/>
          </p:nvSpPr>
          <p:spPr>
            <a:xfrm>
              <a:off x="6370600" y="1468350"/>
              <a:ext cx="28375" cy="38600"/>
            </a:xfrm>
            <a:custGeom>
              <a:rect b="b" l="l" r="r" t="t"/>
              <a:pathLst>
                <a:path extrusionOk="0" h="1544" w="1135">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1"/>
            <p:cNvSpPr/>
            <p:nvPr/>
          </p:nvSpPr>
          <p:spPr>
            <a:xfrm>
              <a:off x="6225500" y="1486350"/>
              <a:ext cx="25050" cy="40300"/>
            </a:xfrm>
            <a:custGeom>
              <a:rect b="b" l="l" r="r" t="t"/>
              <a:pathLst>
                <a:path extrusionOk="0" h="1612" w="1002">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1"/>
            <p:cNvSpPr/>
            <p:nvPr/>
          </p:nvSpPr>
          <p:spPr>
            <a:xfrm>
              <a:off x="6245525" y="1497000"/>
              <a:ext cx="143450" cy="114250"/>
            </a:xfrm>
            <a:custGeom>
              <a:rect b="b" l="l" r="r" t="t"/>
              <a:pathLst>
                <a:path extrusionOk="0" h="4570" w="5738">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1"/>
            <p:cNvSpPr/>
            <p:nvPr/>
          </p:nvSpPr>
          <p:spPr>
            <a:xfrm>
              <a:off x="6290700" y="1469575"/>
              <a:ext cx="24875" cy="47850"/>
            </a:xfrm>
            <a:custGeom>
              <a:rect b="b" l="l" r="r" t="t"/>
              <a:pathLst>
                <a:path extrusionOk="0" h="1914" w="995">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p:nvPr/>
          </p:nvSpPr>
          <p:spPr>
            <a:xfrm>
              <a:off x="6336725" y="1474875"/>
              <a:ext cx="3875" cy="3550"/>
            </a:xfrm>
            <a:custGeom>
              <a:rect b="b" l="l" r="r" t="t"/>
              <a:pathLst>
                <a:path extrusionOk="0" h="142" w="155">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1"/>
            <p:cNvSpPr/>
            <p:nvPr/>
          </p:nvSpPr>
          <p:spPr>
            <a:xfrm>
              <a:off x="6265150" y="1482625"/>
              <a:ext cx="6250" cy="3575"/>
            </a:xfrm>
            <a:custGeom>
              <a:rect b="b" l="l" r="r" t="t"/>
              <a:pathLst>
                <a:path extrusionOk="0" h="143" w="25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1"/>
            <p:cNvSpPr/>
            <p:nvPr/>
          </p:nvSpPr>
          <p:spPr>
            <a:xfrm>
              <a:off x="6287600" y="1525350"/>
              <a:ext cx="57600" cy="28800"/>
            </a:xfrm>
            <a:custGeom>
              <a:rect b="b" l="l" r="r" t="t"/>
              <a:pathLst>
                <a:path extrusionOk="0" h="1152" w="2304">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1"/>
            <p:cNvSpPr/>
            <p:nvPr/>
          </p:nvSpPr>
          <p:spPr>
            <a:xfrm>
              <a:off x="6517375" y="2506875"/>
              <a:ext cx="63400" cy="22575"/>
            </a:xfrm>
            <a:custGeom>
              <a:rect b="b" l="l" r="r" t="t"/>
              <a:pathLst>
                <a:path extrusionOk="0" h="903" w="2536">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1"/>
            <p:cNvSpPr/>
            <p:nvPr/>
          </p:nvSpPr>
          <p:spPr>
            <a:xfrm>
              <a:off x="6336400" y="2541100"/>
              <a:ext cx="61750" cy="18400"/>
            </a:xfrm>
            <a:custGeom>
              <a:rect b="b" l="l" r="r" t="t"/>
              <a:pathLst>
                <a:path extrusionOk="0" h="736" w="247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1"/>
            <p:cNvSpPr/>
            <p:nvPr/>
          </p:nvSpPr>
          <p:spPr>
            <a:xfrm>
              <a:off x="6344750" y="2108675"/>
              <a:ext cx="46725" cy="87100"/>
            </a:xfrm>
            <a:custGeom>
              <a:rect b="b" l="l" r="r" t="t"/>
              <a:pathLst>
                <a:path extrusionOk="0" h="3484" w="1869">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1"/>
            <p:cNvSpPr/>
            <p:nvPr/>
          </p:nvSpPr>
          <p:spPr>
            <a:xfrm>
              <a:off x="6278025" y="2908025"/>
              <a:ext cx="208525" cy="26700"/>
            </a:xfrm>
            <a:custGeom>
              <a:rect b="b" l="l" r="r" t="t"/>
              <a:pathLst>
                <a:path extrusionOk="0" h="1068" w="8341">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1"/>
            <p:cNvSpPr/>
            <p:nvPr/>
          </p:nvSpPr>
          <p:spPr>
            <a:xfrm>
              <a:off x="6349750" y="2898850"/>
              <a:ext cx="13375" cy="15875"/>
            </a:xfrm>
            <a:custGeom>
              <a:rect b="b" l="l" r="r" t="t"/>
              <a:pathLst>
                <a:path extrusionOk="0" h="635" w="535">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1"/>
            <p:cNvSpPr/>
            <p:nvPr/>
          </p:nvSpPr>
          <p:spPr>
            <a:xfrm>
              <a:off x="6355600" y="2894875"/>
              <a:ext cx="15025" cy="14000"/>
            </a:xfrm>
            <a:custGeom>
              <a:rect b="b" l="l" r="r" t="t"/>
              <a:pathLst>
                <a:path extrusionOk="0" h="560" w="601">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1"/>
            <p:cNvSpPr/>
            <p:nvPr/>
          </p:nvSpPr>
          <p:spPr>
            <a:xfrm>
              <a:off x="6365850" y="2889325"/>
              <a:ext cx="16450" cy="16225"/>
            </a:xfrm>
            <a:custGeom>
              <a:rect b="b" l="l" r="r" t="t"/>
              <a:pathLst>
                <a:path extrusionOk="0" h="649" w="658">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1"/>
            <p:cNvSpPr/>
            <p:nvPr/>
          </p:nvSpPr>
          <p:spPr>
            <a:xfrm>
              <a:off x="6333075" y="2850050"/>
              <a:ext cx="39400" cy="38450"/>
            </a:xfrm>
            <a:custGeom>
              <a:rect b="b" l="l" r="r" t="t"/>
              <a:pathLst>
                <a:path extrusionOk="0" h="1538" w="1576">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1"/>
            <p:cNvSpPr/>
            <p:nvPr/>
          </p:nvSpPr>
          <p:spPr>
            <a:xfrm>
              <a:off x="6690225" y="2918850"/>
              <a:ext cx="26475" cy="16050"/>
            </a:xfrm>
            <a:custGeom>
              <a:rect b="b" l="l" r="r" t="t"/>
              <a:pathLst>
                <a:path extrusionOk="0" h="642" w="1059">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1"/>
            <p:cNvSpPr/>
            <p:nvPr/>
          </p:nvSpPr>
          <p:spPr>
            <a:xfrm>
              <a:off x="6676175" y="2910175"/>
              <a:ext cx="32775" cy="20550"/>
            </a:xfrm>
            <a:custGeom>
              <a:rect b="b" l="l" r="r" t="t"/>
              <a:pathLst>
                <a:path extrusionOk="0" h="822" w="1311">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1"/>
            <p:cNvSpPr/>
            <p:nvPr/>
          </p:nvSpPr>
          <p:spPr>
            <a:xfrm>
              <a:off x="6665825" y="2902800"/>
              <a:ext cx="27375" cy="15250"/>
            </a:xfrm>
            <a:custGeom>
              <a:rect b="b" l="l" r="r" t="t"/>
              <a:pathLst>
                <a:path extrusionOk="0" h="610" w="1095">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1"/>
            <p:cNvSpPr/>
            <p:nvPr/>
          </p:nvSpPr>
          <p:spPr>
            <a:xfrm>
              <a:off x="6639375" y="2864225"/>
              <a:ext cx="39800" cy="39050"/>
            </a:xfrm>
            <a:custGeom>
              <a:rect b="b" l="l" r="r" t="t"/>
              <a:pathLst>
                <a:path extrusionOk="0" h="1562" w="1592">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1"/>
            <p:cNvSpPr/>
            <p:nvPr/>
          </p:nvSpPr>
          <p:spPr>
            <a:xfrm>
              <a:off x="6618275" y="2918025"/>
              <a:ext cx="138725" cy="50950"/>
            </a:xfrm>
            <a:custGeom>
              <a:rect b="b" l="l" r="r" t="t"/>
              <a:pathLst>
                <a:path extrusionOk="0" h="2038" w="5549">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1"/>
            <p:cNvSpPr/>
            <p:nvPr/>
          </p:nvSpPr>
          <p:spPr>
            <a:xfrm>
              <a:off x="6379775" y="1627925"/>
              <a:ext cx="240200" cy="445350"/>
            </a:xfrm>
            <a:custGeom>
              <a:rect b="b" l="l" r="r" t="t"/>
              <a:pathLst>
                <a:path extrusionOk="0" h="17814" w="9608">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1"/>
            <p:cNvSpPr/>
            <p:nvPr/>
          </p:nvSpPr>
          <p:spPr>
            <a:xfrm>
              <a:off x="6237175" y="2034200"/>
              <a:ext cx="166800" cy="115150"/>
            </a:xfrm>
            <a:custGeom>
              <a:rect b="b" l="l" r="r" t="t"/>
              <a:pathLst>
                <a:path extrusionOk="0" h="4606" w="6672">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1"/>
            <p:cNvSpPr/>
            <p:nvPr/>
          </p:nvSpPr>
          <p:spPr>
            <a:xfrm>
              <a:off x="6418125" y="1617100"/>
              <a:ext cx="183500" cy="263550"/>
            </a:xfrm>
            <a:custGeom>
              <a:rect b="b" l="l" r="r" t="t"/>
              <a:pathLst>
                <a:path extrusionOk="0" h="10542" w="7340">
                  <a:moveTo>
                    <a:pt x="1" y="0"/>
                  </a:moveTo>
                  <a:lnTo>
                    <a:pt x="2536" y="10541"/>
                  </a:lnTo>
                  <a:lnTo>
                    <a:pt x="7340" y="7506"/>
                  </a:lnTo>
                  <a:cubicBezTo>
                    <a:pt x="4237" y="401"/>
                    <a:pt x="1" y="0"/>
                    <a:pt x="1" y="0"/>
                  </a:cubicBez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1"/>
            <p:cNvSpPr/>
            <p:nvPr/>
          </p:nvSpPr>
          <p:spPr>
            <a:xfrm>
              <a:off x="6467350" y="1725500"/>
              <a:ext cx="25875" cy="166400"/>
            </a:xfrm>
            <a:custGeom>
              <a:rect b="b" l="l" r="r" t="t"/>
              <a:pathLst>
                <a:path extrusionOk="0" h="6656" w="1035">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71"/>
          <p:cNvSpPr txBox="1"/>
          <p:nvPr/>
        </p:nvSpPr>
        <p:spPr>
          <a:xfrm>
            <a:off x="8105775" y="4148450"/>
            <a:ext cx="10110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Archivo Thin"/>
                <a:ea typeface="Archivo Thin"/>
                <a:cs typeface="Archivo Thin"/>
                <a:sym typeface="Archivo Thin"/>
              </a:rPr>
              <a:t>Persona Image:  Slidesgo. "People Pattern." Accessed April 19, 2024. https://slidesgo.com/theme/people-pattern.</a:t>
            </a:r>
            <a:endParaRPr sz="1200">
              <a:solidFill>
                <a:schemeClr val="dk1"/>
              </a:solidFill>
              <a:latin typeface="Archivo"/>
              <a:ea typeface="Archivo"/>
              <a:cs typeface="Archivo"/>
              <a:sym typeface="Archivo"/>
            </a:endParaRPr>
          </a:p>
        </p:txBody>
      </p:sp>
      <p:sp>
        <p:nvSpPr>
          <p:cNvPr id="656" name="Google Shape;656;p71"/>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aphicFrame>
        <p:nvGraphicFramePr>
          <p:cNvPr id="661" name="Google Shape;661;p72"/>
          <p:cNvGraphicFramePr/>
          <p:nvPr/>
        </p:nvGraphicFramePr>
        <p:xfrm>
          <a:off x="0" y="-12"/>
          <a:ext cx="3000000" cy="3000000"/>
        </p:xfrm>
        <a:graphic>
          <a:graphicData uri="http://schemas.openxmlformats.org/drawingml/2006/table">
            <a:tbl>
              <a:tblPr>
                <a:noFill/>
                <a:tableStyleId>{F590E1AE-7563-4391-A512-6C2E64EDABAD}</a:tableStyleId>
              </a:tblPr>
              <a:tblGrid>
                <a:gridCol w="864925"/>
                <a:gridCol w="928000"/>
                <a:gridCol w="923200"/>
                <a:gridCol w="979650"/>
                <a:gridCol w="967025"/>
                <a:gridCol w="2328275"/>
                <a:gridCol w="2152925"/>
              </a:tblGrid>
              <a:tr h="477625">
                <a:tc>
                  <a:txBody>
                    <a:bodyPr/>
                    <a:lstStyle/>
                    <a:p>
                      <a:pPr indent="0" lvl="0" marL="0" rtl="0" algn="ctr">
                        <a:spcBef>
                          <a:spcPts val="0"/>
                        </a:spcBef>
                        <a:spcAft>
                          <a:spcPts val="0"/>
                        </a:spcAft>
                        <a:buNone/>
                      </a:pPr>
                      <a:r>
                        <a:rPr b="1" lang="en" sz="1000">
                          <a:latin typeface="Poppins"/>
                          <a:ea typeface="Poppins"/>
                          <a:cs typeface="Poppins"/>
                          <a:sym typeface="Poppins"/>
                        </a:rPr>
                        <a:t>User Story ID</a:t>
                      </a:r>
                      <a:endParaRPr b="1" sz="1000">
                        <a:latin typeface="Poppins"/>
                        <a:ea typeface="Poppins"/>
                        <a:cs typeface="Poppins"/>
                        <a:sym typeface="Poppins"/>
                      </a:endParaRPr>
                    </a:p>
                  </a:txBody>
                  <a:tcPr marT="91425" marB="91425" marR="91425" marL="91425" anchor="ctr">
                    <a:solidFill>
                      <a:srgbClr val="77BA39"/>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 Type</a:t>
                      </a:r>
                      <a:endParaRPr b="1" sz="1000">
                        <a:latin typeface="Poppins"/>
                        <a:ea typeface="Poppins"/>
                        <a:cs typeface="Poppins"/>
                        <a:sym typeface="Poppins"/>
                      </a:endParaRPr>
                    </a:p>
                  </a:txBody>
                  <a:tcPr marT="91425" marB="91425" marR="91425" marL="91425" anchor="ctr">
                    <a:solidFill>
                      <a:srgbClr val="68B745"/>
                    </a:solidFill>
                  </a:tcPr>
                </a:tc>
                <a:tc>
                  <a:txBody>
                    <a:bodyPr/>
                    <a:lstStyle/>
                    <a:p>
                      <a:pPr indent="0" lvl="0" marL="0" rtl="0" algn="ctr">
                        <a:spcBef>
                          <a:spcPts val="0"/>
                        </a:spcBef>
                        <a:spcAft>
                          <a:spcPts val="0"/>
                        </a:spcAft>
                        <a:buNone/>
                      </a:pPr>
                      <a:r>
                        <a:rPr b="1" lang="en" sz="1000">
                          <a:latin typeface="Poppins"/>
                          <a:ea typeface="Poppins"/>
                          <a:cs typeface="Poppins"/>
                          <a:sym typeface="Poppins"/>
                        </a:rPr>
                        <a:t>Priority</a:t>
                      </a:r>
                      <a:endParaRPr b="1" sz="1000">
                        <a:latin typeface="Poppins"/>
                        <a:ea typeface="Poppins"/>
                        <a:cs typeface="Poppins"/>
                        <a:sym typeface="Poppins"/>
                      </a:endParaRPr>
                    </a:p>
                  </a:txBody>
                  <a:tcPr marT="91425" marB="91425" marR="91425" marL="91425" anchor="ctr">
                    <a:solidFill>
                      <a:srgbClr val="5AB451"/>
                    </a:solidFill>
                  </a:tcPr>
                </a:tc>
                <a:tc>
                  <a:txBody>
                    <a:bodyPr/>
                    <a:lstStyle/>
                    <a:p>
                      <a:pPr indent="0" lvl="0" marL="0" rtl="0" algn="ctr">
                        <a:spcBef>
                          <a:spcPts val="0"/>
                        </a:spcBef>
                        <a:spcAft>
                          <a:spcPts val="0"/>
                        </a:spcAft>
                        <a:buNone/>
                      </a:pPr>
                      <a:r>
                        <a:rPr b="1" lang="en" sz="1000">
                          <a:latin typeface="Poppins"/>
                          <a:ea typeface="Poppins"/>
                          <a:cs typeface="Poppins"/>
                          <a:sym typeface="Poppins"/>
                        </a:rPr>
                        <a:t>Story Point</a:t>
                      </a:r>
                      <a:endParaRPr b="1" sz="1000">
                        <a:latin typeface="Poppins"/>
                        <a:ea typeface="Poppins"/>
                        <a:cs typeface="Poppins"/>
                        <a:sym typeface="Poppins"/>
                      </a:endParaRPr>
                    </a:p>
                  </a:txBody>
                  <a:tcPr marT="91425" marB="91425" marR="91425" marL="91425" anchor="ctr">
                    <a:solidFill>
                      <a:srgbClr val="56B354"/>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Theme</a:t>
                      </a:r>
                      <a:endParaRPr b="1" sz="1000">
                        <a:latin typeface="Poppins"/>
                        <a:ea typeface="Poppins"/>
                        <a:cs typeface="Poppins"/>
                        <a:sym typeface="Poppins"/>
                      </a:endParaRPr>
                    </a:p>
                  </a:txBody>
                  <a:tcPr marT="91425" marB="91425" marR="91425" marL="91425" anchor="ctr">
                    <a:solidFill>
                      <a:srgbClr val="3FAF66"/>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a:t>
                      </a:r>
                      <a:endParaRPr b="1" sz="1000">
                        <a:latin typeface="Poppins"/>
                        <a:ea typeface="Poppins"/>
                        <a:cs typeface="Poppins"/>
                        <a:sym typeface="Poppins"/>
                      </a:endParaRPr>
                    </a:p>
                  </a:txBody>
                  <a:tcPr marT="91425" marB="91425" marR="91425" marL="91425" anchor="ctr">
                    <a:solidFill>
                      <a:srgbClr val="34AC7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Acceptance Criteria</a:t>
                      </a:r>
                      <a:endParaRPr b="1" sz="1000">
                        <a:latin typeface="Poppins"/>
                        <a:ea typeface="Poppins"/>
                        <a:cs typeface="Poppins"/>
                        <a:sym typeface="Poppins"/>
                      </a:endParaRPr>
                    </a:p>
                  </a:txBody>
                  <a:tcPr marT="91425" marB="91425" marR="91425" marL="91425" anchor="ctr">
                    <a:solidFill>
                      <a:srgbClr val="21A880"/>
                    </a:solidFill>
                  </a:tcPr>
                </a:tc>
              </a:tr>
              <a:tr h="98512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B</a:t>
                      </a:r>
                      <a:r>
                        <a:rPr lang="en" sz="1000">
                          <a:latin typeface="Archivo Medium"/>
                          <a:ea typeface="Archivo Medium"/>
                          <a:cs typeface="Archivo Medium"/>
                          <a:sym typeface="Archivo Medium"/>
                        </a:rPr>
                        <a:t>.1.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Epic 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5</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 Excellence</a:t>
                      </a:r>
                      <a:endParaRPr b="1" sz="900">
                        <a:solidFill>
                          <a:srgbClr val="FF0000"/>
                        </a:solidFill>
                        <a:latin typeface="Archivo"/>
                        <a:ea typeface="Archivo"/>
                        <a:cs typeface="Archivo"/>
                        <a:sym typeface="Archivo"/>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IT Dev/Test, I want to establish a Selenium testing environment and develop a suite of 300 automated unit tests  so that SOC (Customer 0) </a:t>
                      </a:r>
                      <a:r>
                        <a:rPr lang="en" sz="900">
                          <a:latin typeface="Archivo Medium"/>
                          <a:ea typeface="Archivo Medium"/>
                          <a:cs typeface="Archivo Medium"/>
                          <a:sym typeface="Archivo Medium"/>
                        </a:rPr>
                        <a:t>receives</a:t>
                      </a:r>
                      <a:r>
                        <a:rPr lang="en" sz="900">
                          <a:latin typeface="Archivo Medium"/>
                          <a:ea typeface="Archivo Medium"/>
                          <a:cs typeface="Archivo Medium"/>
                          <a:sym typeface="Archivo Medium"/>
                        </a:rPr>
                        <a:t> updated builds in &lt;72 hours. </a:t>
                      </a:r>
                      <a:endParaRPr sz="900">
                        <a:latin typeface="Archivo Medium"/>
                        <a:ea typeface="Archivo Medium"/>
                        <a:cs typeface="Archivo Medium"/>
                        <a:sym typeface="Archivo Medium"/>
                      </a:endParaRPr>
                    </a:p>
                  </a:txBody>
                  <a:tcPr marT="91425" marB="91425" marR="91425" marL="91425"/>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80% of 300 critical test cases are automated. 60 additional test cases are added to the automated testing suite. Critical tests have &gt;97% precision. Test execution (manual and automated) &lt;24 hours.</a:t>
                      </a:r>
                      <a:endParaRPr sz="900">
                        <a:latin typeface="Archivo Medium"/>
                        <a:ea typeface="Archivo Medium"/>
                        <a:cs typeface="Archivo Medium"/>
                        <a:sym typeface="Archivo Medium"/>
                      </a:endParaRPr>
                    </a:p>
                  </a:txBody>
                  <a:tcPr marT="91425" marB="91425" marR="91425" marL="91425"/>
                </a:tc>
              </a:tr>
              <a:tr h="111947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B</a:t>
                      </a:r>
                      <a:r>
                        <a:rPr lang="en" sz="1000">
                          <a:latin typeface="Archivo Medium"/>
                          <a:ea typeface="Archivo Medium"/>
                          <a:cs typeface="Archivo Medium"/>
                          <a:sym typeface="Archivo Medium"/>
                        </a:rPr>
                        <a:t>.1.1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5</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Environment Setup</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IT Dev/Test, I want to provide a Selenium integrated environment, with relevant SIEM product access, so that Product Engineers and </a:t>
                      </a:r>
                      <a:r>
                        <a:rPr lang="en" sz="900">
                          <a:latin typeface="Archivo Medium"/>
                          <a:ea typeface="Archivo Medium"/>
                          <a:cs typeface="Archivo Medium"/>
                          <a:sym typeface="Archivo Medium"/>
                        </a:rPr>
                        <a:t>SOC analysts</a:t>
                      </a:r>
                      <a:r>
                        <a:rPr lang="en" sz="900">
                          <a:latin typeface="Archivo Medium"/>
                          <a:ea typeface="Archivo Medium"/>
                          <a:cs typeface="Archivo Medium"/>
                          <a:sym typeface="Archivo Medium"/>
                        </a:rPr>
                        <a:t> can write, execute, and validate test scripts.</a:t>
                      </a:r>
                      <a:endParaRPr sz="900">
                        <a:latin typeface="Archivo Medium"/>
                        <a:ea typeface="Archivo Medium"/>
                        <a:cs typeface="Archivo Medium"/>
                        <a:sym typeface="Archivo Medium"/>
                      </a:endParaRPr>
                    </a:p>
                  </a:txBody>
                  <a:tcPr marT="91425" marB="91425" marR="91425" marL="91425"/>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IT Dev/T</a:t>
                      </a:r>
                      <a:r>
                        <a:rPr lang="en" sz="900">
                          <a:latin typeface="Archivo Medium"/>
                          <a:ea typeface="Archivo Medium"/>
                          <a:cs typeface="Archivo Medium"/>
                          <a:sym typeface="Archivo Medium"/>
                        </a:rPr>
                        <a:t>est and SOC analyst have access to the sandbox Selenium integrated java environment and can write test scripts that interact with a build of the SIEM product across across all browsers: </a:t>
                      </a:r>
                      <a:r>
                        <a:rPr lang="en" sz="900">
                          <a:latin typeface="Archivo Medium"/>
                          <a:ea typeface="Archivo Medium"/>
                          <a:cs typeface="Archivo Medium"/>
                          <a:sym typeface="Archivo Medium"/>
                        </a:rPr>
                        <a:t>Chrome, Edge, IE, Safari, &amp; FireFox. </a:t>
                      </a:r>
                      <a:endParaRPr sz="900">
                        <a:latin typeface="Archivo Medium"/>
                        <a:ea typeface="Archivo Medium"/>
                        <a:cs typeface="Archivo Medium"/>
                        <a:sym typeface="Archivo Medium"/>
                      </a:endParaRPr>
                    </a:p>
                  </a:txBody>
                  <a:tcPr marT="91425" marB="91425" marR="91425" marL="91425"/>
                </a:tc>
              </a:tr>
              <a:tr h="85080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B</a:t>
                      </a:r>
                      <a:r>
                        <a:rPr lang="en" sz="1000">
                          <a:latin typeface="Archivo Medium"/>
                          <a:ea typeface="Archivo Medium"/>
                          <a:cs typeface="Archivo Medium"/>
                          <a:sym typeface="Archivo Medium"/>
                        </a:rPr>
                        <a:t>.1.2</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 Suite</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IT Dev/Test, I want Selenium testing of SIEM critical functionalities to include 60 more unit tests, with 50% fewer false positives, so that Customer 0 </a:t>
                      </a:r>
                      <a:r>
                        <a:rPr lang="en" sz="900">
                          <a:latin typeface="Archivo Medium"/>
                          <a:ea typeface="Archivo Medium"/>
                          <a:cs typeface="Archivo Medium"/>
                          <a:sym typeface="Archivo Medium"/>
                        </a:rPr>
                        <a:t>receives</a:t>
                      </a:r>
                      <a:r>
                        <a:rPr lang="en" sz="900">
                          <a:latin typeface="Archivo Medium"/>
                          <a:ea typeface="Archivo Medium"/>
                          <a:cs typeface="Archivo Medium"/>
                          <a:sym typeface="Archivo Medium"/>
                        </a:rPr>
                        <a:t> a more thoroughly vetted build.</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Selenium test suite has &gt;97% precision for 240 critical test points, and includes 60 additional non-critical test points.</a:t>
                      </a:r>
                      <a:endParaRPr sz="900">
                        <a:latin typeface="Archivo Medium"/>
                        <a:ea typeface="Archivo Medium"/>
                        <a:cs typeface="Archivo Medium"/>
                        <a:sym typeface="Archivo Medium"/>
                      </a:endParaRPr>
                    </a:p>
                  </a:txBody>
                  <a:tcPr marT="91425" marB="91425" marR="91425" marL="91425" anchor="ctr"/>
                </a:tc>
              </a:tr>
              <a:tr h="7164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B</a:t>
                      </a:r>
                      <a:r>
                        <a:rPr lang="en" sz="1000">
                          <a:latin typeface="Archivo Medium"/>
                          <a:ea typeface="Archivo Medium"/>
                          <a:cs typeface="Archivo Medium"/>
                          <a:sym typeface="Archivo Medium"/>
                        </a:rPr>
                        <a:t>.1.3</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4</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Efficiency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IT Dev/Test, I want to increase the efficiency and speed of Selenium testing so that Customer 0 </a:t>
                      </a:r>
                      <a:r>
                        <a:rPr lang="en" sz="900">
                          <a:latin typeface="Archivo Medium"/>
                          <a:ea typeface="Archivo Medium"/>
                          <a:cs typeface="Archivo Medium"/>
                          <a:sym typeface="Archivo Medium"/>
                        </a:rPr>
                        <a:t>receives</a:t>
                      </a:r>
                      <a:r>
                        <a:rPr lang="en" sz="900">
                          <a:latin typeface="Archivo Medium"/>
                          <a:ea typeface="Archivo Medium"/>
                          <a:cs typeface="Archivo Medium"/>
                          <a:sym typeface="Archivo Medium"/>
                        </a:rPr>
                        <a:t> the build in  &lt;72 hours.</a:t>
                      </a:r>
                      <a:endParaRPr sz="900">
                        <a:latin typeface="Archivo Medium"/>
                        <a:ea typeface="Archivo Medium"/>
                        <a:cs typeface="Archivo Medium"/>
                        <a:sym typeface="Archivo Medium"/>
                      </a:endParaRPr>
                    </a:p>
                  </a:txBody>
                  <a:tcPr marT="91425" marB="91425" marR="91425" marL="91425"/>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Selenium Grid executes test suite, in parallel, across all web browsers reducing the time required for the full test suite to &lt;24 hours.</a:t>
                      </a:r>
                      <a:endParaRPr sz="900">
                        <a:latin typeface="Archivo Medium"/>
                        <a:ea typeface="Archivo Medium"/>
                        <a:cs typeface="Archivo Medium"/>
                        <a:sym typeface="Archivo Medium"/>
                      </a:endParaRPr>
                    </a:p>
                  </a:txBody>
                  <a:tcPr marT="91425" marB="91425" marR="91425" marL="91425"/>
                </a:tc>
              </a:tr>
              <a:tr h="7508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B.1.4</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Pipeline Integration</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IT Dev/Test, I want to integrate Selenium into the Jenkins CI/CD so that tests may be automatically conducted on a schedule or  event driven basis.</a:t>
                      </a:r>
                      <a:endParaRPr sz="900">
                        <a:latin typeface="Archivo Medium"/>
                        <a:ea typeface="Archivo Medium"/>
                        <a:cs typeface="Archivo Medium"/>
                        <a:sym typeface="Archivo Medium"/>
                      </a:endParaRPr>
                    </a:p>
                  </a:txBody>
                  <a:tcPr marT="91425" marB="91425" marR="91425" marL="91425"/>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Selenium testing can be triggered on a scheduled basis or after IT DevTest adds new unit tests. </a:t>
                      </a:r>
                      <a:r>
                        <a:rPr lang="en" sz="900">
                          <a:latin typeface="Archivo Medium"/>
                          <a:ea typeface="Archivo Medium"/>
                          <a:cs typeface="Archivo Medium"/>
                          <a:sym typeface="Archivo Medium"/>
                        </a:rPr>
                        <a:t>New tests appear in auto-generated JUnit report. </a:t>
                      </a:r>
                      <a:endParaRPr sz="900">
                        <a:latin typeface="Archivo Medium"/>
                        <a:ea typeface="Archivo Medium"/>
                        <a:cs typeface="Archivo Medium"/>
                        <a:sym typeface="Archivo Medium"/>
                      </a:endParaRPr>
                    </a:p>
                  </a:txBody>
                  <a:tcPr marT="91425" marB="91425" marR="91425" marL="91425"/>
                </a:tc>
              </a:tr>
            </a:tbl>
          </a:graphicData>
        </a:graphic>
      </p:graphicFrame>
      <p:sp>
        <p:nvSpPr>
          <p:cNvPr id="662" name="Google Shape;662;p72"/>
          <p:cNvSpPr txBox="1"/>
          <p:nvPr/>
        </p:nvSpPr>
        <p:spPr>
          <a:xfrm>
            <a:off x="0" y="4917600"/>
            <a:ext cx="27690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dk1"/>
              </a:solidFill>
              <a:latin typeface="Archivo"/>
              <a:ea typeface="Archivo"/>
              <a:cs typeface="Archivo"/>
              <a:sym typeface="Archivo"/>
            </a:endParaRPr>
          </a:p>
        </p:txBody>
      </p:sp>
      <p:sp>
        <p:nvSpPr>
          <p:cNvPr id="663" name="Google Shape;663;p72"/>
          <p:cNvSpPr txBox="1"/>
          <p:nvPr/>
        </p:nvSpPr>
        <p:spPr>
          <a:xfrm>
            <a:off x="8449475" y="4900325"/>
            <a:ext cx="694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Engineer </a:t>
            </a:r>
            <a:r>
              <a:rPr lang="en"/>
              <a:t>- Krista Adams</a:t>
            </a:r>
            <a:endParaRPr/>
          </a:p>
        </p:txBody>
      </p:sp>
      <p:sp>
        <p:nvSpPr>
          <p:cNvPr id="669" name="Google Shape;669;p73"/>
          <p:cNvSpPr txBox="1"/>
          <p:nvPr/>
        </p:nvSpPr>
        <p:spPr>
          <a:xfrm>
            <a:off x="720000" y="1017725"/>
            <a:ext cx="7632000" cy="15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DESCRIPTION</a:t>
            </a:r>
            <a:endParaRPr b="1" sz="1200">
              <a:solidFill>
                <a:schemeClr val="dk1"/>
              </a:solidFill>
              <a:latin typeface="Archivo"/>
              <a:ea typeface="Archivo"/>
              <a:cs typeface="Archivo"/>
              <a:sym typeface="Archivo"/>
            </a:endParaRPr>
          </a:p>
          <a:p>
            <a:pPr indent="0" lvl="0" marL="0" rtl="0" algn="just">
              <a:lnSpc>
                <a:spcPct val="100000"/>
              </a:lnSpc>
              <a:spcBef>
                <a:spcPts val="0"/>
              </a:spcBef>
              <a:spcAft>
                <a:spcPts val="0"/>
              </a:spcAft>
              <a:buNone/>
            </a:pPr>
            <a:r>
              <a:rPr lang="en" sz="1100">
                <a:solidFill>
                  <a:schemeClr val="dk1"/>
                </a:solidFill>
                <a:latin typeface="Archivo"/>
                <a:ea typeface="Archivo"/>
                <a:cs typeface="Archivo"/>
                <a:sym typeface="Archivo"/>
              </a:rPr>
              <a:t>Krista Adams is a 35-year-old Product Engineer at CyberSIEM Ltd., holding a Master’s degree in Software Engineering. With 7 years of experience in software development, Krista specializes in cybersecurity products, focusing on enhancing the strategic threat detection and response capabilities of CyberSIEM’s SIEM solutions. Krista’s role involves collaboration with both the SOC* (Security Operations Center) and IT DevTest teams to ensure new developments meet rigorous quality standards. Known for her voracious appetite for feedback and team-player attitude, Krista plays a key role in driving product enhancements and ensuring that CyberSIEM remains at the forefront of the cybersecurity industry.</a:t>
            </a:r>
            <a:endParaRPr sz="1100">
              <a:solidFill>
                <a:schemeClr val="dk1"/>
              </a:solidFill>
              <a:latin typeface="Archivo"/>
              <a:ea typeface="Archivo"/>
              <a:cs typeface="Archivo"/>
              <a:sym typeface="Archivo"/>
            </a:endParaRPr>
          </a:p>
        </p:txBody>
      </p:sp>
      <p:sp>
        <p:nvSpPr>
          <p:cNvPr id="670" name="Google Shape;670;p73"/>
          <p:cNvSpPr txBox="1"/>
          <p:nvPr/>
        </p:nvSpPr>
        <p:spPr>
          <a:xfrm>
            <a:off x="638550" y="2428650"/>
            <a:ext cx="5606100" cy="10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RESPONSIBILITIES</a:t>
            </a:r>
            <a:endParaRPr b="1" sz="1200">
              <a:solidFill>
                <a:schemeClr val="dk1"/>
              </a:solidFill>
              <a:latin typeface="Archivo"/>
              <a:ea typeface="Archivo"/>
              <a:cs typeface="Archivo"/>
              <a:sym typeface="Archivo"/>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Feature Development: </a:t>
            </a:r>
            <a:r>
              <a:rPr lang="en" sz="1100">
                <a:solidFill>
                  <a:schemeClr val="dk1"/>
                </a:solidFill>
              </a:rPr>
              <a:t>Designs and develops new features for the SIEM product, focusing on enhancements to threat detection and response</a:t>
            </a:r>
            <a:endParaRPr sz="1100">
              <a:solidFill>
                <a:schemeClr val="dk1"/>
              </a:solidFill>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Quality Assurance: </a:t>
            </a:r>
            <a:r>
              <a:rPr lang="en" sz="1100">
                <a:solidFill>
                  <a:schemeClr val="dk1"/>
                </a:solidFill>
              </a:rPr>
              <a:t>Works closely with IT and SOC teams to ensure all new developments are thoroughly tested and free from bugs before market release</a:t>
            </a:r>
            <a:endParaRPr sz="1100">
              <a:solidFill>
                <a:schemeClr val="dk1"/>
              </a:solidFill>
            </a:endParaRPr>
          </a:p>
          <a:p>
            <a:pPr indent="-298450" lvl="0" marL="457200" rtl="0" algn="just">
              <a:lnSpc>
                <a:spcPct val="100000"/>
              </a:lnSpc>
              <a:spcBef>
                <a:spcPts val="0"/>
              </a:spcBef>
              <a:spcAft>
                <a:spcPts val="0"/>
              </a:spcAft>
              <a:buClr>
                <a:schemeClr val="dk1"/>
              </a:buClr>
              <a:buSzPts val="1100"/>
              <a:buFont typeface="Archivo"/>
              <a:buChar char="●"/>
            </a:pPr>
            <a:r>
              <a:rPr b="1" lang="en" sz="1100">
                <a:solidFill>
                  <a:schemeClr val="dk1"/>
                </a:solidFill>
              </a:rPr>
              <a:t>Stakeholder Interaction: </a:t>
            </a:r>
            <a:r>
              <a:rPr lang="en" sz="1100">
                <a:solidFill>
                  <a:schemeClr val="dk1"/>
                </a:solidFill>
              </a:rPr>
              <a:t>Collaborates with the SOC team, gathering internal customer (product development teams) level requirements and feedback to continuously refine product features and usability.</a:t>
            </a:r>
            <a:endParaRPr sz="1100">
              <a:solidFill>
                <a:schemeClr val="dk1"/>
              </a:solidFill>
            </a:endParaRPr>
          </a:p>
          <a:p>
            <a:pPr indent="0" lvl="0" marL="0" rtl="0" algn="just">
              <a:lnSpc>
                <a:spcPct val="100000"/>
              </a:lnSpc>
              <a:spcBef>
                <a:spcPts val="0"/>
              </a:spcBef>
              <a:spcAft>
                <a:spcPts val="0"/>
              </a:spcAft>
              <a:buNone/>
            </a:pPr>
            <a:r>
              <a:t/>
            </a:r>
            <a:endParaRPr sz="1100">
              <a:solidFill>
                <a:schemeClr val="dk1"/>
              </a:solidFill>
            </a:endParaRPr>
          </a:p>
          <a:p>
            <a:pPr indent="0" lvl="0" marL="45720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t/>
            </a:r>
            <a:endParaRPr b="1" sz="1100"/>
          </a:p>
        </p:txBody>
      </p:sp>
      <p:sp>
        <p:nvSpPr>
          <p:cNvPr id="671" name="Google Shape;671;p73"/>
          <p:cNvSpPr txBox="1"/>
          <p:nvPr/>
        </p:nvSpPr>
        <p:spPr>
          <a:xfrm>
            <a:off x="638550" y="3995800"/>
            <a:ext cx="6969600" cy="158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PAIN POINTS / KEY NEEDS</a:t>
            </a:r>
            <a:endParaRPr b="1" sz="1200">
              <a:solidFill>
                <a:schemeClr val="dk1"/>
              </a:solidFill>
              <a:latin typeface="Archivo"/>
              <a:ea typeface="Archivo"/>
              <a:cs typeface="Archivo"/>
              <a:sym typeface="Archivo"/>
            </a:endParaRPr>
          </a:p>
          <a:p>
            <a:pPr indent="-298450" lvl="0" marL="457200" rtl="0" algn="l">
              <a:lnSpc>
                <a:spcPct val="100000"/>
              </a:lnSpc>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Customer 0 Feedback Loop</a:t>
            </a:r>
            <a:r>
              <a:rPr lang="en" sz="1100">
                <a:solidFill>
                  <a:schemeClr val="dk1"/>
                </a:solidFill>
                <a:latin typeface="Archivo"/>
                <a:ea typeface="Archivo"/>
                <a:cs typeface="Archivo"/>
                <a:sym typeface="Archivo"/>
              </a:rPr>
              <a:t>: Slow and insufficient feedback from the Customer 0 program, due to manual testing by SOC, delays critical product iterations and impacts timely market responsiveness.</a:t>
            </a:r>
            <a:endParaRPr sz="1100">
              <a:solidFill>
                <a:schemeClr val="dk1"/>
              </a:solidFill>
              <a:latin typeface="Archivo"/>
              <a:ea typeface="Archivo"/>
              <a:cs typeface="Archivo"/>
              <a:sym typeface="Archivo"/>
            </a:endParaRPr>
          </a:p>
          <a:p>
            <a:pPr indent="0" lvl="0" marL="0" rtl="0" algn="l">
              <a:lnSpc>
                <a:spcPct val="100000"/>
              </a:lnSpc>
              <a:spcBef>
                <a:spcPts val="0"/>
              </a:spcBef>
              <a:spcAft>
                <a:spcPts val="0"/>
              </a:spcAft>
              <a:buNone/>
            </a:pPr>
            <a:r>
              <a:t/>
            </a:r>
            <a:endParaRPr sz="1100">
              <a:solidFill>
                <a:schemeClr val="dk1"/>
              </a:solidFill>
              <a:latin typeface="Archivo"/>
              <a:ea typeface="Archivo"/>
              <a:cs typeface="Archivo"/>
              <a:sym typeface="Archivo"/>
            </a:endParaRPr>
          </a:p>
        </p:txBody>
      </p:sp>
      <p:grpSp>
        <p:nvGrpSpPr>
          <p:cNvPr id="672" name="Google Shape;672;p73"/>
          <p:cNvGrpSpPr/>
          <p:nvPr/>
        </p:nvGrpSpPr>
        <p:grpSpPr>
          <a:xfrm>
            <a:off x="7101882" y="2203660"/>
            <a:ext cx="1250118" cy="2584693"/>
            <a:chOff x="2075025" y="3355525"/>
            <a:chExt cx="768925" cy="1439700"/>
          </a:xfrm>
        </p:grpSpPr>
        <p:sp>
          <p:nvSpPr>
            <p:cNvPr id="673" name="Google Shape;673;p73"/>
            <p:cNvSpPr/>
            <p:nvPr/>
          </p:nvSpPr>
          <p:spPr>
            <a:xfrm>
              <a:off x="2305200" y="3355525"/>
              <a:ext cx="363625" cy="238850"/>
            </a:xfrm>
            <a:custGeom>
              <a:rect b="b" l="l" r="r" t="t"/>
              <a:pathLst>
                <a:path extrusionOk="0" h="9554" w="14545">
                  <a:moveTo>
                    <a:pt x="4788" y="1"/>
                  </a:moveTo>
                  <a:cubicBezTo>
                    <a:pt x="3022" y="1"/>
                    <a:pt x="1106" y="1142"/>
                    <a:pt x="568" y="2715"/>
                  </a:cubicBezTo>
                  <a:cubicBezTo>
                    <a:pt x="0" y="4383"/>
                    <a:pt x="801" y="6318"/>
                    <a:pt x="1969" y="7552"/>
                  </a:cubicBezTo>
                  <a:cubicBezTo>
                    <a:pt x="2869" y="8486"/>
                    <a:pt x="4070" y="8986"/>
                    <a:pt x="5238" y="9220"/>
                  </a:cubicBezTo>
                  <a:cubicBezTo>
                    <a:pt x="6219" y="9375"/>
                    <a:pt x="7782" y="9530"/>
                    <a:pt x="9010" y="9530"/>
                  </a:cubicBezTo>
                  <a:cubicBezTo>
                    <a:pt x="9367" y="9530"/>
                    <a:pt x="9696" y="9517"/>
                    <a:pt x="9974" y="9487"/>
                  </a:cubicBezTo>
                  <a:cubicBezTo>
                    <a:pt x="11475" y="9320"/>
                    <a:pt x="11675" y="9553"/>
                    <a:pt x="13577" y="8786"/>
                  </a:cubicBezTo>
                  <a:cubicBezTo>
                    <a:pt x="14044" y="8619"/>
                    <a:pt x="14377" y="8086"/>
                    <a:pt x="14411" y="7585"/>
                  </a:cubicBezTo>
                  <a:cubicBezTo>
                    <a:pt x="14411" y="7218"/>
                    <a:pt x="14044" y="6751"/>
                    <a:pt x="13677" y="6751"/>
                  </a:cubicBezTo>
                  <a:cubicBezTo>
                    <a:pt x="14177" y="6551"/>
                    <a:pt x="14544" y="5951"/>
                    <a:pt x="14377" y="5417"/>
                  </a:cubicBezTo>
                  <a:cubicBezTo>
                    <a:pt x="14225" y="4959"/>
                    <a:pt x="13710" y="4641"/>
                    <a:pt x="13265" y="4641"/>
                  </a:cubicBezTo>
                  <a:cubicBezTo>
                    <a:pt x="13224" y="4641"/>
                    <a:pt x="13183" y="4644"/>
                    <a:pt x="13143" y="4650"/>
                  </a:cubicBezTo>
                  <a:cubicBezTo>
                    <a:pt x="13543" y="4450"/>
                    <a:pt x="13710" y="3816"/>
                    <a:pt x="13477" y="3382"/>
                  </a:cubicBezTo>
                  <a:cubicBezTo>
                    <a:pt x="13177" y="2815"/>
                    <a:pt x="12543" y="2615"/>
                    <a:pt x="11909" y="2615"/>
                  </a:cubicBezTo>
                  <a:cubicBezTo>
                    <a:pt x="11342" y="2615"/>
                    <a:pt x="10741" y="2815"/>
                    <a:pt x="10174" y="2915"/>
                  </a:cubicBezTo>
                  <a:cubicBezTo>
                    <a:pt x="9929" y="2942"/>
                    <a:pt x="9684" y="2970"/>
                    <a:pt x="9446" y="2970"/>
                  </a:cubicBezTo>
                  <a:cubicBezTo>
                    <a:pt x="9100" y="2970"/>
                    <a:pt x="8769" y="2912"/>
                    <a:pt x="8473" y="2715"/>
                  </a:cubicBezTo>
                  <a:cubicBezTo>
                    <a:pt x="7906" y="2315"/>
                    <a:pt x="7673" y="1648"/>
                    <a:pt x="7306" y="1147"/>
                  </a:cubicBezTo>
                  <a:cubicBezTo>
                    <a:pt x="6680" y="344"/>
                    <a:pt x="5757" y="1"/>
                    <a:pt x="4788" y="1"/>
                  </a:cubicBezTo>
                  <a:close/>
                </a:path>
              </a:pathLst>
            </a:custGeom>
            <a:solidFill>
              <a:srgbClr val="F77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3"/>
            <p:cNvSpPr/>
            <p:nvPr/>
          </p:nvSpPr>
          <p:spPr>
            <a:xfrm>
              <a:off x="2169275" y="3462025"/>
              <a:ext cx="70900" cy="140375"/>
            </a:xfrm>
            <a:custGeom>
              <a:rect b="b" l="l" r="r" t="t"/>
              <a:pathLst>
                <a:path extrusionOk="0" h="5615" w="2836">
                  <a:moveTo>
                    <a:pt x="2075" y="1"/>
                  </a:moveTo>
                  <a:cubicBezTo>
                    <a:pt x="1557" y="1"/>
                    <a:pt x="1154" y="1991"/>
                    <a:pt x="809" y="1991"/>
                  </a:cubicBezTo>
                  <a:cubicBezTo>
                    <a:pt x="806" y="1991"/>
                    <a:pt x="803" y="1991"/>
                    <a:pt x="801" y="1991"/>
                  </a:cubicBezTo>
                  <a:cubicBezTo>
                    <a:pt x="434" y="1958"/>
                    <a:pt x="1335" y="490"/>
                    <a:pt x="1301" y="290"/>
                  </a:cubicBezTo>
                  <a:cubicBezTo>
                    <a:pt x="1296" y="256"/>
                    <a:pt x="1280" y="240"/>
                    <a:pt x="1254" y="240"/>
                  </a:cubicBezTo>
                  <a:cubicBezTo>
                    <a:pt x="1101" y="240"/>
                    <a:pt x="619" y="820"/>
                    <a:pt x="334" y="1791"/>
                  </a:cubicBezTo>
                  <a:cubicBezTo>
                    <a:pt x="0" y="2892"/>
                    <a:pt x="100" y="5260"/>
                    <a:pt x="100" y="5260"/>
                  </a:cubicBezTo>
                  <a:cubicBezTo>
                    <a:pt x="100" y="5260"/>
                    <a:pt x="1060" y="5614"/>
                    <a:pt x="1445" y="5614"/>
                  </a:cubicBezTo>
                  <a:cubicBezTo>
                    <a:pt x="1547" y="5614"/>
                    <a:pt x="1608" y="5590"/>
                    <a:pt x="1601" y="5527"/>
                  </a:cubicBezTo>
                  <a:cubicBezTo>
                    <a:pt x="1535" y="5260"/>
                    <a:pt x="2335" y="4526"/>
                    <a:pt x="2535" y="3992"/>
                  </a:cubicBezTo>
                  <a:cubicBezTo>
                    <a:pt x="2769" y="3459"/>
                    <a:pt x="2836" y="2258"/>
                    <a:pt x="2635" y="2158"/>
                  </a:cubicBezTo>
                  <a:cubicBezTo>
                    <a:pt x="2632" y="2157"/>
                    <a:pt x="2629" y="2157"/>
                    <a:pt x="2626" y="2157"/>
                  </a:cubicBezTo>
                  <a:cubicBezTo>
                    <a:pt x="2463" y="2157"/>
                    <a:pt x="2334" y="2963"/>
                    <a:pt x="2269" y="3192"/>
                  </a:cubicBezTo>
                  <a:cubicBezTo>
                    <a:pt x="2230" y="3281"/>
                    <a:pt x="2168" y="3345"/>
                    <a:pt x="2118" y="3345"/>
                  </a:cubicBezTo>
                  <a:cubicBezTo>
                    <a:pt x="2038" y="3345"/>
                    <a:pt x="1991" y="3174"/>
                    <a:pt x="2135" y="2658"/>
                  </a:cubicBezTo>
                  <a:cubicBezTo>
                    <a:pt x="2369" y="1857"/>
                    <a:pt x="2635" y="523"/>
                    <a:pt x="2369" y="456"/>
                  </a:cubicBezTo>
                  <a:cubicBezTo>
                    <a:pt x="2361" y="452"/>
                    <a:pt x="2354" y="449"/>
                    <a:pt x="2347" y="449"/>
                  </a:cubicBezTo>
                  <a:cubicBezTo>
                    <a:pt x="2151" y="449"/>
                    <a:pt x="1924" y="2092"/>
                    <a:pt x="1635" y="2124"/>
                  </a:cubicBezTo>
                  <a:cubicBezTo>
                    <a:pt x="1628" y="2125"/>
                    <a:pt x="1622" y="2125"/>
                    <a:pt x="1616" y="2125"/>
                  </a:cubicBezTo>
                  <a:cubicBezTo>
                    <a:pt x="1348" y="2125"/>
                    <a:pt x="1639" y="1414"/>
                    <a:pt x="1835" y="957"/>
                  </a:cubicBezTo>
                  <a:cubicBezTo>
                    <a:pt x="2035" y="490"/>
                    <a:pt x="2168" y="23"/>
                    <a:pt x="2168" y="23"/>
                  </a:cubicBezTo>
                  <a:cubicBezTo>
                    <a:pt x="2137" y="8"/>
                    <a:pt x="2106" y="1"/>
                    <a:pt x="2075"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3"/>
            <p:cNvSpPr/>
            <p:nvPr/>
          </p:nvSpPr>
          <p:spPr>
            <a:xfrm>
              <a:off x="2182275" y="3538050"/>
              <a:ext cx="43725" cy="28650"/>
            </a:xfrm>
            <a:custGeom>
              <a:rect b="b" l="l" r="r" t="t"/>
              <a:pathLst>
                <a:path extrusionOk="0" h="1146" w="1749">
                  <a:moveTo>
                    <a:pt x="1732" y="1"/>
                  </a:moveTo>
                  <a:cubicBezTo>
                    <a:pt x="1723" y="1"/>
                    <a:pt x="1715" y="17"/>
                    <a:pt x="1715" y="51"/>
                  </a:cubicBezTo>
                  <a:cubicBezTo>
                    <a:pt x="1648" y="117"/>
                    <a:pt x="1582" y="451"/>
                    <a:pt x="1415" y="451"/>
                  </a:cubicBezTo>
                  <a:cubicBezTo>
                    <a:pt x="1382" y="451"/>
                    <a:pt x="1282" y="318"/>
                    <a:pt x="1248" y="318"/>
                  </a:cubicBezTo>
                  <a:cubicBezTo>
                    <a:pt x="1181" y="301"/>
                    <a:pt x="1106" y="293"/>
                    <a:pt x="1031" y="293"/>
                  </a:cubicBezTo>
                  <a:cubicBezTo>
                    <a:pt x="956" y="293"/>
                    <a:pt x="881" y="301"/>
                    <a:pt x="815" y="318"/>
                  </a:cubicBezTo>
                  <a:cubicBezTo>
                    <a:pt x="481" y="451"/>
                    <a:pt x="214" y="751"/>
                    <a:pt x="47" y="1051"/>
                  </a:cubicBezTo>
                  <a:cubicBezTo>
                    <a:pt x="0" y="1099"/>
                    <a:pt x="53" y="1146"/>
                    <a:pt x="100" y="1146"/>
                  </a:cubicBezTo>
                  <a:cubicBezTo>
                    <a:pt x="119" y="1146"/>
                    <a:pt x="138" y="1138"/>
                    <a:pt x="147" y="1118"/>
                  </a:cubicBezTo>
                  <a:cubicBezTo>
                    <a:pt x="347" y="869"/>
                    <a:pt x="658" y="452"/>
                    <a:pt x="983" y="452"/>
                  </a:cubicBezTo>
                  <a:cubicBezTo>
                    <a:pt x="1094" y="452"/>
                    <a:pt x="1205" y="500"/>
                    <a:pt x="1315" y="618"/>
                  </a:cubicBezTo>
                  <a:cubicBezTo>
                    <a:pt x="1348" y="634"/>
                    <a:pt x="1373" y="643"/>
                    <a:pt x="1394" y="643"/>
                  </a:cubicBezTo>
                  <a:cubicBezTo>
                    <a:pt x="1415" y="643"/>
                    <a:pt x="1432" y="634"/>
                    <a:pt x="1448" y="618"/>
                  </a:cubicBezTo>
                  <a:cubicBezTo>
                    <a:pt x="1615" y="451"/>
                    <a:pt x="1715" y="251"/>
                    <a:pt x="1749" y="51"/>
                  </a:cubicBezTo>
                  <a:cubicBezTo>
                    <a:pt x="1749" y="17"/>
                    <a:pt x="1740" y="1"/>
                    <a:pt x="173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3"/>
            <p:cNvSpPr/>
            <p:nvPr/>
          </p:nvSpPr>
          <p:spPr>
            <a:xfrm>
              <a:off x="2075025" y="3570150"/>
              <a:ext cx="346125" cy="192025"/>
            </a:xfrm>
            <a:custGeom>
              <a:rect b="b" l="l" r="r" t="t"/>
              <a:pathLst>
                <a:path extrusionOk="0" h="7681" w="13845">
                  <a:moveTo>
                    <a:pt x="3270" y="1"/>
                  </a:moveTo>
                  <a:cubicBezTo>
                    <a:pt x="3270" y="1"/>
                    <a:pt x="1" y="6039"/>
                    <a:pt x="2703" y="7273"/>
                  </a:cubicBezTo>
                  <a:cubicBezTo>
                    <a:pt x="3369" y="7569"/>
                    <a:pt x="4191" y="7680"/>
                    <a:pt x="5052" y="7680"/>
                  </a:cubicBezTo>
                  <a:cubicBezTo>
                    <a:pt x="7683" y="7680"/>
                    <a:pt x="10675" y="6639"/>
                    <a:pt x="10675" y="6639"/>
                  </a:cubicBezTo>
                  <a:lnTo>
                    <a:pt x="13844" y="1435"/>
                  </a:lnTo>
                  <a:lnTo>
                    <a:pt x="13844" y="1435"/>
                  </a:lnTo>
                  <a:lnTo>
                    <a:pt x="5238" y="3870"/>
                  </a:lnTo>
                  <a:lnTo>
                    <a:pt x="6439" y="801"/>
                  </a:lnTo>
                  <a:lnTo>
                    <a:pt x="3270"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3"/>
            <p:cNvSpPr/>
            <p:nvPr/>
          </p:nvSpPr>
          <p:spPr>
            <a:xfrm>
              <a:off x="2151250" y="3584700"/>
              <a:ext cx="78075" cy="30525"/>
            </a:xfrm>
            <a:custGeom>
              <a:rect b="b" l="l" r="r" t="t"/>
              <a:pathLst>
                <a:path extrusionOk="0" h="1221" w="3123">
                  <a:moveTo>
                    <a:pt x="70" y="1"/>
                  </a:moveTo>
                  <a:cubicBezTo>
                    <a:pt x="12" y="1"/>
                    <a:pt x="0" y="93"/>
                    <a:pt x="54" y="119"/>
                  </a:cubicBezTo>
                  <a:cubicBezTo>
                    <a:pt x="1055" y="520"/>
                    <a:pt x="2056" y="887"/>
                    <a:pt x="3056" y="1220"/>
                  </a:cubicBezTo>
                  <a:cubicBezTo>
                    <a:pt x="3123" y="1220"/>
                    <a:pt x="3123" y="1187"/>
                    <a:pt x="3123" y="1120"/>
                  </a:cubicBezTo>
                  <a:lnTo>
                    <a:pt x="121" y="19"/>
                  </a:lnTo>
                  <a:cubicBezTo>
                    <a:pt x="101" y="6"/>
                    <a:pt x="84" y="1"/>
                    <a:pt x="7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3"/>
            <p:cNvSpPr/>
            <p:nvPr/>
          </p:nvSpPr>
          <p:spPr>
            <a:xfrm>
              <a:off x="2335225" y="3604350"/>
              <a:ext cx="274375" cy="437850"/>
            </a:xfrm>
            <a:custGeom>
              <a:rect b="b" l="l" r="r" t="t"/>
              <a:pathLst>
                <a:path extrusionOk="0" h="17514" w="10975">
                  <a:moveTo>
                    <a:pt x="5337" y="1"/>
                  </a:moveTo>
                  <a:cubicBezTo>
                    <a:pt x="5337" y="1"/>
                    <a:pt x="0" y="301"/>
                    <a:pt x="134" y="5504"/>
                  </a:cubicBezTo>
                  <a:cubicBezTo>
                    <a:pt x="267" y="10742"/>
                    <a:pt x="267" y="17513"/>
                    <a:pt x="267" y="17513"/>
                  </a:cubicBezTo>
                  <a:lnTo>
                    <a:pt x="10975" y="16479"/>
                  </a:lnTo>
                  <a:lnTo>
                    <a:pt x="10541" y="4837"/>
                  </a:lnTo>
                  <a:cubicBezTo>
                    <a:pt x="10475" y="2209"/>
                    <a:pt x="8306" y="66"/>
                    <a:pt x="5691" y="66"/>
                  </a:cubicBezTo>
                  <a:cubicBezTo>
                    <a:pt x="5651" y="66"/>
                    <a:pt x="5611" y="66"/>
                    <a:pt x="5571" y="67"/>
                  </a:cubicBezTo>
                  <a:cubicBezTo>
                    <a:pt x="5538" y="1"/>
                    <a:pt x="5471" y="1"/>
                    <a:pt x="5337"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3"/>
            <p:cNvSpPr/>
            <p:nvPr/>
          </p:nvSpPr>
          <p:spPr>
            <a:xfrm>
              <a:off x="2341900" y="4015475"/>
              <a:ext cx="296050" cy="738050"/>
            </a:xfrm>
            <a:custGeom>
              <a:rect b="b" l="l" r="r" t="t"/>
              <a:pathLst>
                <a:path extrusionOk="0" h="29522" w="11842">
                  <a:moveTo>
                    <a:pt x="10708" y="1"/>
                  </a:moveTo>
                  <a:lnTo>
                    <a:pt x="0" y="1035"/>
                  </a:lnTo>
                  <a:lnTo>
                    <a:pt x="2836" y="29522"/>
                  </a:lnTo>
                  <a:lnTo>
                    <a:pt x="5371" y="29422"/>
                  </a:lnTo>
                  <a:cubicBezTo>
                    <a:pt x="5371" y="29422"/>
                    <a:pt x="5104" y="4837"/>
                    <a:pt x="5271" y="4471"/>
                  </a:cubicBezTo>
                  <a:cubicBezTo>
                    <a:pt x="5328" y="4342"/>
                    <a:pt x="5391" y="4305"/>
                    <a:pt x="5445" y="4305"/>
                  </a:cubicBezTo>
                  <a:cubicBezTo>
                    <a:pt x="5516" y="4305"/>
                    <a:pt x="5571" y="4370"/>
                    <a:pt x="5571" y="4370"/>
                  </a:cubicBezTo>
                  <a:lnTo>
                    <a:pt x="7005" y="29222"/>
                  </a:lnTo>
                  <a:lnTo>
                    <a:pt x="10041" y="29155"/>
                  </a:lnTo>
                  <a:cubicBezTo>
                    <a:pt x="10041" y="29155"/>
                    <a:pt x="11842" y="5171"/>
                    <a:pt x="10708" y="1"/>
                  </a:cubicBezTo>
                  <a:close/>
                </a:path>
              </a:pathLst>
            </a:custGeom>
            <a:solidFill>
              <a:srgbClr val="E9C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3"/>
            <p:cNvSpPr/>
            <p:nvPr/>
          </p:nvSpPr>
          <p:spPr>
            <a:xfrm>
              <a:off x="2366900" y="3381700"/>
              <a:ext cx="150150" cy="176500"/>
            </a:xfrm>
            <a:custGeom>
              <a:rect b="b" l="l" r="r" t="t"/>
              <a:pathLst>
                <a:path extrusionOk="0" h="7060" w="6006">
                  <a:moveTo>
                    <a:pt x="2770" y="0"/>
                  </a:moveTo>
                  <a:cubicBezTo>
                    <a:pt x="1235" y="34"/>
                    <a:pt x="1" y="1334"/>
                    <a:pt x="34" y="2902"/>
                  </a:cubicBezTo>
                  <a:cubicBezTo>
                    <a:pt x="97" y="4831"/>
                    <a:pt x="400" y="7059"/>
                    <a:pt x="2363" y="7059"/>
                  </a:cubicBezTo>
                  <a:cubicBezTo>
                    <a:pt x="2471" y="7059"/>
                    <a:pt x="2584" y="7052"/>
                    <a:pt x="2703" y="7039"/>
                  </a:cubicBezTo>
                  <a:cubicBezTo>
                    <a:pt x="5905" y="6705"/>
                    <a:pt x="6005" y="5037"/>
                    <a:pt x="5905" y="3903"/>
                  </a:cubicBezTo>
                  <a:cubicBezTo>
                    <a:pt x="5838" y="2769"/>
                    <a:pt x="5271" y="0"/>
                    <a:pt x="2870"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3"/>
            <p:cNvSpPr/>
            <p:nvPr/>
          </p:nvSpPr>
          <p:spPr>
            <a:xfrm>
              <a:off x="2400275" y="3540150"/>
              <a:ext cx="90075" cy="120475"/>
            </a:xfrm>
            <a:custGeom>
              <a:rect b="b" l="l" r="r" t="t"/>
              <a:pathLst>
                <a:path extrusionOk="0" h="4819" w="3603">
                  <a:moveTo>
                    <a:pt x="3269" y="0"/>
                  </a:moveTo>
                  <a:lnTo>
                    <a:pt x="0" y="334"/>
                  </a:lnTo>
                  <a:lnTo>
                    <a:pt x="400" y="3469"/>
                  </a:lnTo>
                  <a:cubicBezTo>
                    <a:pt x="515" y="4242"/>
                    <a:pt x="1170" y="4819"/>
                    <a:pt x="1902" y="4819"/>
                  </a:cubicBezTo>
                  <a:cubicBezTo>
                    <a:pt x="2023" y="4819"/>
                    <a:pt x="2146" y="4803"/>
                    <a:pt x="2268" y="4770"/>
                  </a:cubicBezTo>
                  <a:cubicBezTo>
                    <a:pt x="3069" y="4637"/>
                    <a:pt x="3603" y="3869"/>
                    <a:pt x="3569" y="3069"/>
                  </a:cubicBezTo>
                  <a:lnTo>
                    <a:pt x="3269" y="0"/>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3"/>
            <p:cNvSpPr/>
            <p:nvPr/>
          </p:nvSpPr>
          <p:spPr>
            <a:xfrm>
              <a:off x="2347150" y="3469250"/>
              <a:ext cx="36475" cy="50125"/>
            </a:xfrm>
            <a:custGeom>
              <a:rect b="b" l="l" r="r" t="t"/>
              <a:pathLst>
                <a:path extrusionOk="0" h="2005" w="1459">
                  <a:moveTo>
                    <a:pt x="724" y="1"/>
                  </a:moveTo>
                  <a:cubicBezTo>
                    <a:pt x="357" y="1"/>
                    <a:pt x="124" y="368"/>
                    <a:pt x="57" y="735"/>
                  </a:cubicBezTo>
                  <a:cubicBezTo>
                    <a:pt x="1" y="1381"/>
                    <a:pt x="466" y="2004"/>
                    <a:pt x="1053" y="2004"/>
                  </a:cubicBezTo>
                  <a:cubicBezTo>
                    <a:pt x="1162" y="2004"/>
                    <a:pt x="1276" y="1983"/>
                    <a:pt x="1391" y="1935"/>
                  </a:cubicBezTo>
                  <a:lnTo>
                    <a:pt x="1391" y="468"/>
                  </a:lnTo>
                  <a:cubicBezTo>
                    <a:pt x="1458" y="167"/>
                    <a:pt x="991" y="1"/>
                    <a:pt x="724"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3"/>
            <p:cNvSpPr/>
            <p:nvPr/>
          </p:nvSpPr>
          <p:spPr>
            <a:xfrm>
              <a:off x="2429450" y="3432425"/>
              <a:ext cx="41725" cy="60675"/>
            </a:xfrm>
            <a:custGeom>
              <a:rect b="b" l="l" r="r" t="t"/>
              <a:pathLst>
                <a:path extrusionOk="0" h="2427" w="1669">
                  <a:moveTo>
                    <a:pt x="42" y="1"/>
                  </a:moveTo>
                  <a:cubicBezTo>
                    <a:pt x="23" y="1"/>
                    <a:pt x="1" y="20"/>
                    <a:pt x="1" y="39"/>
                  </a:cubicBezTo>
                  <a:cubicBezTo>
                    <a:pt x="167" y="606"/>
                    <a:pt x="268" y="1207"/>
                    <a:pt x="601" y="1674"/>
                  </a:cubicBezTo>
                  <a:cubicBezTo>
                    <a:pt x="634" y="1690"/>
                    <a:pt x="659" y="1699"/>
                    <a:pt x="680" y="1699"/>
                  </a:cubicBezTo>
                  <a:cubicBezTo>
                    <a:pt x="701" y="1699"/>
                    <a:pt x="718" y="1690"/>
                    <a:pt x="735" y="1674"/>
                  </a:cubicBezTo>
                  <a:cubicBezTo>
                    <a:pt x="832" y="1557"/>
                    <a:pt x="986" y="1429"/>
                    <a:pt x="1118" y="1429"/>
                  </a:cubicBezTo>
                  <a:cubicBezTo>
                    <a:pt x="1211" y="1429"/>
                    <a:pt x="1293" y="1494"/>
                    <a:pt x="1335" y="1674"/>
                  </a:cubicBezTo>
                  <a:cubicBezTo>
                    <a:pt x="1368" y="1941"/>
                    <a:pt x="1202" y="2141"/>
                    <a:pt x="1001" y="2308"/>
                  </a:cubicBezTo>
                  <a:cubicBezTo>
                    <a:pt x="921" y="2334"/>
                    <a:pt x="970" y="2426"/>
                    <a:pt x="1027" y="2426"/>
                  </a:cubicBezTo>
                  <a:cubicBezTo>
                    <a:pt x="1041" y="2426"/>
                    <a:pt x="1055" y="2421"/>
                    <a:pt x="1068" y="2408"/>
                  </a:cubicBezTo>
                  <a:cubicBezTo>
                    <a:pt x="1368" y="2208"/>
                    <a:pt x="1669" y="1741"/>
                    <a:pt x="1368" y="1440"/>
                  </a:cubicBezTo>
                  <a:cubicBezTo>
                    <a:pt x="1279" y="1329"/>
                    <a:pt x="1183" y="1285"/>
                    <a:pt x="1088" y="1285"/>
                  </a:cubicBezTo>
                  <a:cubicBezTo>
                    <a:pt x="932" y="1285"/>
                    <a:pt x="780" y="1404"/>
                    <a:pt x="669" y="1544"/>
                  </a:cubicBezTo>
                  <a:lnTo>
                    <a:pt x="669" y="1544"/>
                  </a:lnTo>
                  <a:cubicBezTo>
                    <a:pt x="378" y="1097"/>
                    <a:pt x="223" y="568"/>
                    <a:pt x="67" y="39"/>
                  </a:cubicBezTo>
                  <a:cubicBezTo>
                    <a:pt x="67" y="11"/>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3"/>
            <p:cNvSpPr/>
            <p:nvPr/>
          </p:nvSpPr>
          <p:spPr>
            <a:xfrm>
              <a:off x="2400775" y="3456750"/>
              <a:ext cx="7850" cy="5600"/>
            </a:xfrm>
            <a:custGeom>
              <a:rect b="b" l="l" r="r" t="t"/>
              <a:pathLst>
                <a:path extrusionOk="0" h="224" w="314">
                  <a:moveTo>
                    <a:pt x="147" y="0"/>
                  </a:moveTo>
                  <a:cubicBezTo>
                    <a:pt x="80" y="0"/>
                    <a:pt x="47" y="34"/>
                    <a:pt x="47" y="67"/>
                  </a:cubicBezTo>
                  <a:cubicBezTo>
                    <a:pt x="0" y="137"/>
                    <a:pt x="100" y="223"/>
                    <a:pt x="176" y="223"/>
                  </a:cubicBezTo>
                  <a:cubicBezTo>
                    <a:pt x="209" y="223"/>
                    <a:pt x="237" y="207"/>
                    <a:pt x="247" y="167"/>
                  </a:cubicBezTo>
                  <a:cubicBezTo>
                    <a:pt x="314" y="34"/>
                    <a:pt x="247" y="0"/>
                    <a:pt x="18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3"/>
            <p:cNvSpPr/>
            <p:nvPr/>
          </p:nvSpPr>
          <p:spPr>
            <a:xfrm>
              <a:off x="2468900" y="3444175"/>
              <a:ext cx="8125" cy="5325"/>
            </a:xfrm>
            <a:custGeom>
              <a:rect b="b" l="l" r="r" t="t"/>
              <a:pathLst>
                <a:path extrusionOk="0" h="213" w="325">
                  <a:moveTo>
                    <a:pt x="160" y="0"/>
                  </a:moveTo>
                  <a:cubicBezTo>
                    <a:pt x="9" y="0"/>
                    <a:pt x="1" y="213"/>
                    <a:pt x="136" y="213"/>
                  </a:cubicBezTo>
                  <a:cubicBezTo>
                    <a:pt x="152" y="213"/>
                    <a:pt x="170" y="210"/>
                    <a:pt x="191" y="203"/>
                  </a:cubicBezTo>
                  <a:cubicBezTo>
                    <a:pt x="324" y="170"/>
                    <a:pt x="324" y="36"/>
                    <a:pt x="191" y="3"/>
                  </a:cubicBezTo>
                  <a:cubicBezTo>
                    <a:pt x="180" y="1"/>
                    <a:pt x="170" y="0"/>
                    <a:pt x="16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3"/>
            <p:cNvSpPr/>
            <p:nvPr/>
          </p:nvSpPr>
          <p:spPr>
            <a:xfrm>
              <a:off x="2412925" y="3491550"/>
              <a:ext cx="48825" cy="18050"/>
            </a:xfrm>
            <a:custGeom>
              <a:rect b="b" l="l" r="r" t="t"/>
              <a:pathLst>
                <a:path extrusionOk="0" h="722" w="1953">
                  <a:moveTo>
                    <a:pt x="74" y="0"/>
                  </a:moveTo>
                  <a:cubicBezTo>
                    <a:pt x="40" y="0"/>
                    <a:pt x="1" y="55"/>
                    <a:pt x="28" y="109"/>
                  </a:cubicBezTo>
                  <a:cubicBezTo>
                    <a:pt x="328" y="443"/>
                    <a:pt x="595" y="643"/>
                    <a:pt x="1062" y="676"/>
                  </a:cubicBezTo>
                  <a:cubicBezTo>
                    <a:pt x="1162" y="701"/>
                    <a:pt x="1294" y="722"/>
                    <a:pt x="1425" y="722"/>
                  </a:cubicBezTo>
                  <a:cubicBezTo>
                    <a:pt x="1647" y="722"/>
                    <a:pt x="1867" y="664"/>
                    <a:pt x="1929" y="476"/>
                  </a:cubicBezTo>
                  <a:cubicBezTo>
                    <a:pt x="1953" y="429"/>
                    <a:pt x="1926" y="382"/>
                    <a:pt x="1897" y="382"/>
                  </a:cubicBezTo>
                  <a:cubicBezTo>
                    <a:pt x="1885" y="382"/>
                    <a:pt x="1872" y="390"/>
                    <a:pt x="1863" y="410"/>
                  </a:cubicBezTo>
                  <a:cubicBezTo>
                    <a:pt x="1755" y="517"/>
                    <a:pt x="1580" y="548"/>
                    <a:pt x="1405" y="548"/>
                  </a:cubicBezTo>
                  <a:cubicBezTo>
                    <a:pt x="1254" y="548"/>
                    <a:pt x="1103" y="525"/>
                    <a:pt x="995" y="510"/>
                  </a:cubicBezTo>
                  <a:cubicBezTo>
                    <a:pt x="595" y="476"/>
                    <a:pt x="361" y="276"/>
                    <a:pt x="95" y="9"/>
                  </a:cubicBezTo>
                  <a:cubicBezTo>
                    <a:pt x="88" y="3"/>
                    <a:pt x="81" y="0"/>
                    <a:pt x="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3"/>
            <p:cNvSpPr/>
            <p:nvPr/>
          </p:nvSpPr>
          <p:spPr>
            <a:xfrm>
              <a:off x="2406950" y="3488600"/>
              <a:ext cx="14200" cy="14575"/>
            </a:xfrm>
            <a:custGeom>
              <a:rect b="b" l="l" r="r" t="t"/>
              <a:pathLst>
                <a:path extrusionOk="0" h="583" w="568">
                  <a:moveTo>
                    <a:pt x="341" y="1"/>
                  </a:moveTo>
                  <a:cubicBezTo>
                    <a:pt x="99" y="1"/>
                    <a:pt x="0" y="331"/>
                    <a:pt x="0" y="561"/>
                  </a:cubicBezTo>
                  <a:cubicBezTo>
                    <a:pt x="28" y="575"/>
                    <a:pt x="55" y="583"/>
                    <a:pt x="78" y="583"/>
                  </a:cubicBezTo>
                  <a:cubicBezTo>
                    <a:pt x="111" y="583"/>
                    <a:pt x="133" y="567"/>
                    <a:pt x="133" y="528"/>
                  </a:cubicBezTo>
                  <a:cubicBezTo>
                    <a:pt x="133" y="428"/>
                    <a:pt x="167" y="294"/>
                    <a:pt x="234" y="227"/>
                  </a:cubicBezTo>
                  <a:cubicBezTo>
                    <a:pt x="300" y="127"/>
                    <a:pt x="400" y="94"/>
                    <a:pt x="467" y="94"/>
                  </a:cubicBezTo>
                  <a:cubicBezTo>
                    <a:pt x="500" y="94"/>
                    <a:pt x="567" y="27"/>
                    <a:pt x="467" y="27"/>
                  </a:cubicBezTo>
                  <a:cubicBezTo>
                    <a:pt x="421" y="9"/>
                    <a:pt x="380" y="1"/>
                    <a:pt x="34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3"/>
            <p:cNvSpPr/>
            <p:nvPr/>
          </p:nvSpPr>
          <p:spPr>
            <a:xfrm>
              <a:off x="2397200" y="3549300"/>
              <a:ext cx="73975" cy="14025"/>
            </a:xfrm>
            <a:custGeom>
              <a:rect b="b" l="l" r="r" t="t"/>
              <a:pathLst>
                <a:path extrusionOk="0" h="561" w="2959">
                  <a:moveTo>
                    <a:pt x="2892" y="1"/>
                  </a:moveTo>
                  <a:cubicBezTo>
                    <a:pt x="2525" y="34"/>
                    <a:pt x="2191" y="268"/>
                    <a:pt x="1824" y="368"/>
                  </a:cubicBezTo>
                  <a:cubicBezTo>
                    <a:pt x="1654" y="421"/>
                    <a:pt x="1464" y="447"/>
                    <a:pt x="1269" y="447"/>
                  </a:cubicBezTo>
                  <a:cubicBezTo>
                    <a:pt x="853" y="447"/>
                    <a:pt x="419" y="328"/>
                    <a:pt x="123" y="101"/>
                  </a:cubicBezTo>
                  <a:cubicBezTo>
                    <a:pt x="92" y="80"/>
                    <a:pt x="68" y="72"/>
                    <a:pt x="49" y="72"/>
                  </a:cubicBezTo>
                  <a:cubicBezTo>
                    <a:pt x="9" y="72"/>
                    <a:pt x="0" y="111"/>
                    <a:pt x="23" y="134"/>
                  </a:cubicBezTo>
                  <a:cubicBezTo>
                    <a:pt x="339" y="451"/>
                    <a:pt x="699" y="561"/>
                    <a:pt x="1073" y="561"/>
                  </a:cubicBezTo>
                  <a:cubicBezTo>
                    <a:pt x="1684" y="561"/>
                    <a:pt x="2333" y="267"/>
                    <a:pt x="2892" y="101"/>
                  </a:cubicBezTo>
                  <a:cubicBezTo>
                    <a:pt x="2959" y="101"/>
                    <a:pt x="2959" y="1"/>
                    <a:pt x="289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3"/>
            <p:cNvSpPr/>
            <p:nvPr/>
          </p:nvSpPr>
          <p:spPr>
            <a:xfrm>
              <a:off x="2677975" y="3462025"/>
              <a:ext cx="70900" cy="140375"/>
            </a:xfrm>
            <a:custGeom>
              <a:rect b="b" l="l" r="r" t="t"/>
              <a:pathLst>
                <a:path extrusionOk="0" h="5615" w="2836">
                  <a:moveTo>
                    <a:pt x="766" y="1"/>
                  </a:moveTo>
                  <a:cubicBezTo>
                    <a:pt x="733" y="1"/>
                    <a:pt x="701" y="8"/>
                    <a:pt x="667" y="23"/>
                  </a:cubicBezTo>
                  <a:cubicBezTo>
                    <a:pt x="667" y="23"/>
                    <a:pt x="801" y="490"/>
                    <a:pt x="1001" y="957"/>
                  </a:cubicBezTo>
                  <a:cubicBezTo>
                    <a:pt x="1197" y="1414"/>
                    <a:pt x="1488" y="2125"/>
                    <a:pt x="1220" y="2125"/>
                  </a:cubicBezTo>
                  <a:cubicBezTo>
                    <a:pt x="1214" y="2125"/>
                    <a:pt x="1208" y="2125"/>
                    <a:pt x="1201" y="2124"/>
                  </a:cubicBezTo>
                  <a:cubicBezTo>
                    <a:pt x="944" y="2124"/>
                    <a:pt x="686" y="449"/>
                    <a:pt x="489" y="449"/>
                  </a:cubicBezTo>
                  <a:cubicBezTo>
                    <a:pt x="481" y="449"/>
                    <a:pt x="474" y="452"/>
                    <a:pt x="467" y="456"/>
                  </a:cubicBezTo>
                  <a:cubicBezTo>
                    <a:pt x="200" y="523"/>
                    <a:pt x="467" y="1857"/>
                    <a:pt x="701" y="2658"/>
                  </a:cubicBezTo>
                  <a:cubicBezTo>
                    <a:pt x="866" y="3174"/>
                    <a:pt x="814" y="3345"/>
                    <a:pt x="734" y="3345"/>
                  </a:cubicBezTo>
                  <a:cubicBezTo>
                    <a:pt x="685" y="3345"/>
                    <a:pt x="626" y="3281"/>
                    <a:pt x="601" y="3192"/>
                  </a:cubicBezTo>
                  <a:cubicBezTo>
                    <a:pt x="502" y="2963"/>
                    <a:pt x="372" y="2157"/>
                    <a:pt x="210" y="2157"/>
                  </a:cubicBezTo>
                  <a:cubicBezTo>
                    <a:pt x="207" y="2157"/>
                    <a:pt x="203" y="2157"/>
                    <a:pt x="200" y="2158"/>
                  </a:cubicBezTo>
                  <a:cubicBezTo>
                    <a:pt x="0" y="2258"/>
                    <a:pt x="100" y="3459"/>
                    <a:pt x="300" y="3992"/>
                  </a:cubicBezTo>
                  <a:cubicBezTo>
                    <a:pt x="500" y="4526"/>
                    <a:pt x="1301" y="5260"/>
                    <a:pt x="1268" y="5527"/>
                  </a:cubicBezTo>
                  <a:cubicBezTo>
                    <a:pt x="1261" y="5590"/>
                    <a:pt x="1322" y="5614"/>
                    <a:pt x="1424" y="5614"/>
                  </a:cubicBezTo>
                  <a:cubicBezTo>
                    <a:pt x="1809" y="5614"/>
                    <a:pt x="2769" y="5260"/>
                    <a:pt x="2769" y="5260"/>
                  </a:cubicBezTo>
                  <a:cubicBezTo>
                    <a:pt x="2769" y="5260"/>
                    <a:pt x="2835" y="2892"/>
                    <a:pt x="2502" y="1791"/>
                  </a:cubicBezTo>
                  <a:cubicBezTo>
                    <a:pt x="2216" y="820"/>
                    <a:pt x="1759" y="240"/>
                    <a:pt x="1613" y="240"/>
                  </a:cubicBezTo>
                  <a:cubicBezTo>
                    <a:pt x="1588" y="240"/>
                    <a:pt x="1573" y="256"/>
                    <a:pt x="1568" y="290"/>
                  </a:cubicBezTo>
                  <a:cubicBezTo>
                    <a:pt x="1501" y="490"/>
                    <a:pt x="2435" y="1958"/>
                    <a:pt x="2035" y="1991"/>
                  </a:cubicBezTo>
                  <a:cubicBezTo>
                    <a:pt x="2032" y="1991"/>
                    <a:pt x="2030" y="1991"/>
                    <a:pt x="2027" y="1991"/>
                  </a:cubicBezTo>
                  <a:cubicBezTo>
                    <a:pt x="1683" y="1991"/>
                    <a:pt x="1308" y="1"/>
                    <a:pt x="766"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3"/>
            <p:cNvSpPr/>
            <p:nvPr/>
          </p:nvSpPr>
          <p:spPr>
            <a:xfrm>
              <a:off x="2692975" y="3538050"/>
              <a:ext cx="43150" cy="28650"/>
            </a:xfrm>
            <a:custGeom>
              <a:rect b="b" l="l" r="r" t="t"/>
              <a:pathLst>
                <a:path extrusionOk="0" h="1146" w="1726">
                  <a:moveTo>
                    <a:pt x="17" y="1"/>
                  </a:moveTo>
                  <a:cubicBezTo>
                    <a:pt x="9" y="1"/>
                    <a:pt x="1" y="17"/>
                    <a:pt x="1" y="51"/>
                  </a:cubicBezTo>
                  <a:cubicBezTo>
                    <a:pt x="34" y="251"/>
                    <a:pt x="134" y="451"/>
                    <a:pt x="301" y="618"/>
                  </a:cubicBezTo>
                  <a:cubicBezTo>
                    <a:pt x="317" y="634"/>
                    <a:pt x="334" y="643"/>
                    <a:pt x="351" y="643"/>
                  </a:cubicBezTo>
                  <a:cubicBezTo>
                    <a:pt x="367" y="643"/>
                    <a:pt x="384" y="634"/>
                    <a:pt x="401" y="618"/>
                  </a:cubicBezTo>
                  <a:cubicBezTo>
                    <a:pt x="519" y="500"/>
                    <a:pt x="637" y="452"/>
                    <a:pt x="751" y="452"/>
                  </a:cubicBezTo>
                  <a:cubicBezTo>
                    <a:pt x="1089" y="452"/>
                    <a:pt x="1394" y="869"/>
                    <a:pt x="1568" y="1118"/>
                  </a:cubicBezTo>
                  <a:cubicBezTo>
                    <a:pt x="1588" y="1138"/>
                    <a:pt x="1610" y="1146"/>
                    <a:pt x="1631" y="1146"/>
                  </a:cubicBezTo>
                  <a:cubicBezTo>
                    <a:pt x="1682" y="1146"/>
                    <a:pt x="1725" y="1099"/>
                    <a:pt x="1702" y="1051"/>
                  </a:cubicBezTo>
                  <a:cubicBezTo>
                    <a:pt x="1535" y="751"/>
                    <a:pt x="1235" y="451"/>
                    <a:pt x="901" y="318"/>
                  </a:cubicBezTo>
                  <a:cubicBezTo>
                    <a:pt x="851" y="301"/>
                    <a:pt x="784" y="293"/>
                    <a:pt x="714" y="293"/>
                  </a:cubicBezTo>
                  <a:cubicBezTo>
                    <a:pt x="643" y="293"/>
                    <a:pt x="568" y="301"/>
                    <a:pt x="501" y="318"/>
                  </a:cubicBezTo>
                  <a:cubicBezTo>
                    <a:pt x="468" y="318"/>
                    <a:pt x="367" y="451"/>
                    <a:pt x="334" y="451"/>
                  </a:cubicBezTo>
                  <a:cubicBezTo>
                    <a:pt x="167" y="451"/>
                    <a:pt x="67" y="117"/>
                    <a:pt x="34" y="51"/>
                  </a:cubicBezTo>
                  <a:cubicBezTo>
                    <a:pt x="34" y="17"/>
                    <a:pt x="26" y="1"/>
                    <a:pt x="1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3"/>
            <p:cNvSpPr/>
            <p:nvPr/>
          </p:nvSpPr>
          <p:spPr>
            <a:xfrm>
              <a:off x="2497825" y="3570150"/>
              <a:ext cx="346125" cy="192150"/>
            </a:xfrm>
            <a:custGeom>
              <a:rect b="b" l="l" r="r" t="t"/>
              <a:pathLst>
                <a:path extrusionOk="0" h="7686" w="13845">
                  <a:moveTo>
                    <a:pt x="10542" y="1"/>
                  </a:moveTo>
                  <a:lnTo>
                    <a:pt x="7373" y="801"/>
                  </a:lnTo>
                  <a:lnTo>
                    <a:pt x="8574" y="3870"/>
                  </a:lnTo>
                  <a:lnTo>
                    <a:pt x="1" y="1435"/>
                  </a:lnTo>
                  <a:lnTo>
                    <a:pt x="1" y="1435"/>
                  </a:lnTo>
                  <a:lnTo>
                    <a:pt x="3670" y="6672"/>
                  </a:lnTo>
                  <a:cubicBezTo>
                    <a:pt x="3670" y="6672"/>
                    <a:pt x="6335" y="7686"/>
                    <a:pt x="8821" y="7686"/>
                  </a:cubicBezTo>
                  <a:cubicBezTo>
                    <a:pt x="9650" y="7686"/>
                    <a:pt x="10458" y="7573"/>
                    <a:pt x="11142" y="7273"/>
                  </a:cubicBezTo>
                  <a:cubicBezTo>
                    <a:pt x="13844" y="6039"/>
                    <a:pt x="10542" y="1"/>
                    <a:pt x="10542"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3"/>
            <p:cNvSpPr/>
            <p:nvPr/>
          </p:nvSpPr>
          <p:spPr>
            <a:xfrm>
              <a:off x="2688800" y="3584700"/>
              <a:ext cx="78775" cy="30525"/>
            </a:xfrm>
            <a:custGeom>
              <a:rect b="b" l="l" r="r" t="t"/>
              <a:pathLst>
                <a:path extrusionOk="0" h="1221" w="3151">
                  <a:moveTo>
                    <a:pt x="3074" y="1"/>
                  </a:moveTo>
                  <a:cubicBezTo>
                    <a:pt x="3062" y="1"/>
                    <a:pt x="3049" y="6"/>
                    <a:pt x="3036" y="19"/>
                  </a:cubicBezTo>
                  <a:lnTo>
                    <a:pt x="34" y="1120"/>
                  </a:lnTo>
                  <a:cubicBezTo>
                    <a:pt x="1" y="1187"/>
                    <a:pt x="34" y="1220"/>
                    <a:pt x="67" y="1220"/>
                  </a:cubicBezTo>
                  <a:cubicBezTo>
                    <a:pt x="1068" y="887"/>
                    <a:pt x="2069" y="520"/>
                    <a:pt x="3070" y="119"/>
                  </a:cubicBezTo>
                  <a:cubicBezTo>
                    <a:pt x="3150" y="93"/>
                    <a:pt x="3123" y="1"/>
                    <a:pt x="307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3"/>
            <p:cNvSpPr/>
            <p:nvPr/>
          </p:nvSpPr>
          <p:spPr>
            <a:xfrm>
              <a:off x="2509500" y="4690950"/>
              <a:ext cx="158475" cy="97600"/>
            </a:xfrm>
            <a:custGeom>
              <a:rect b="b" l="l" r="r" t="t"/>
              <a:pathLst>
                <a:path extrusionOk="0" h="3904" w="6339">
                  <a:moveTo>
                    <a:pt x="3737" y="1"/>
                  </a:moveTo>
                  <a:lnTo>
                    <a:pt x="1" y="501"/>
                  </a:lnTo>
                  <a:lnTo>
                    <a:pt x="168" y="501"/>
                  </a:lnTo>
                  <a:lnTo>
                    <a:pt x="301" y="3837"/>
                  </a:lnTo>
                  <a:lnTo>
                    <a:pt x="6339" y="3904"/>
                  </a:lnTo>
                  <a:lnTo>
                    <a:pt x="3570" y="2169"/>
                  </a:lnTo>
                  <a:lnTo>
                    <a:pt x="3737"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3"/>
            <p:cNvSpPr/>
            <p:nvPr/>
          </p:nvSpPr>
          <p:spPr>
            <a:xfrm>
              <a:off x="2341900" y="4705150"/>
              <a:ext cx="140125" cy="90075"/>
            </a:xfrm>
            <a:custGeom>
              <a:rect b="b" l="l" r="r" t="t"/>
              <a:pathLst>
                <a:path extrusionOk="0" h="3603" w="5605">
                  <a:moveTo>
                    <a:pt x="2435" y="0"/>
                  </a:moveTo>
                  <a:lnTo>
                    <a:pt x="2502" y="1835"/>
                  </a:lnTo>
                  <a:lnTo>
                    <a:pt x="0" y="3603"/>
                  </a:lnTo>
                  <a:lnTo>
                    <a:pt x="0" y="3603"/>
                  </a:lnTo>
                  <a:lnTo>
                    <a:pt x="5571" y="3436"/>
                  </a:lnTo>
                  <a:lnTo>
                    <a:pt x="5604" y="67"/>
                  </a:lnTo>
                  <a:lnTo>
                    <a:pt x="2435"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3"/>
            <p:cNvSpPr/>
            <p:nvPr/>
          </p:nvSpPr>
          <p:spPr>
            <a:xfrm>
              <a:off x="2456150" y="3659900"/>
              <a:ext cx="6675" cy="94175"/>
            </a:xfrm>
            <a:custGeom>
              <a:rect b="b" l="l" r="r" t="t"/>
              <a:pathLst>
                <a:path extrusionOk="0" h="3767" w="267">
                  <a:moveTo>
                    <a:pt x="62" y="0"/>
                  </a:moveTo>
                  <a:cubicBezTo>
                    <a:pt x="47" y="0"/>
                    <a:pt x="33" y="17"/>
                    <a:pt x="33" y="47"/>
                  </a:cubicBezTo>
                  <a:cubicBezTo>
                    <a:pt x="0" y="1248"/>
                    <a:pt x="100" y="2449"/>
                    <a:pt x="134" y="3716"/>
                  </a:cubicBezTo>
                  <a:cubicBezTo>
                    <a:pt x="134" y="3749"/>
                    <a:pt x="167" y="3766"/>
                    <a:pt x="200" y="3766"/>
                  </a:cubicBezTo>
                  <a:cubicBezTo>
                    <a:pt x="234" y="3766"/>
                    <a:pt x="267" y="3749"/>
                    <a:pt x="267" y="3716"/>
                  </a:cubicBezTo>
                  <a:cubicBezTo>
                    <a:pt x="200" y="2515"/>
                    <a:pt x="200" y="1281"/>
                    <a:pt x="100" y="80"/>
                  </a:cubicBezTo>
                  <a:cubicBezTo>
                    <a:pt x="100" y="25"/>
                    <a:pt x="80" y="0"/>
                    <a:pt x="6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3"/>
            <p:cNvSpPr/>
            <p:nvPr/>
          </p:nvSpPr>
          <p:spPr>
            <a:xfrm>
              <a:off x="2467825" y="3680875"/>
              <a:ext cx="3350" cy="4225"/>
            </a:xfrm>
            <a:custGeom>
              <a:rect b="b" l="l" r="r" t="t"/>
              <a:pathLst>
                <a:path extrusionOk="0" h="169" w="134">
                  <a:moveTo>
                    <a:pt x="67" y="0"/>
                  </a:moveTo>
                  <a:cubicBezTo>
                    <a:pt x="33" y="0"/>
                    <a:pt x="0" y="25"/>
                    <a:pt x="0" y="75"/>
                  </a:cubicBezTo>
                  <a:cubicBezTo>
                    <a:pt x="0" y="133"/>
                    <a:pt x="45" y="169"/>
                    <a:pt x="83" y="169"/>
                  </a:cubicBezTo>
                  <a:cubicBezTo>
                    <a:pt x="110" y="169"/>
                    <a:pt x="134" y="150"/>
                    <a:pt x="134" y="108"/>
                  </a:cubicBezTo>
                  <a:lnTo>
                    <a:pt x="134" y="75"/>
                  </a:lnTo>
                  <a:cubicBezTo>
                    <a:pt x="134" y="25"/>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3"/>
            <p:cNvSpPr/>
            <p:nvPr/>
          </p:nvSpPr>
          <p:spPr>
            <a:xfrm>
              <a:off x="2467825" y="3700150"/>
              <a:ext cx="5025" cy="3475"/>
            </a:xfrm>
            <a:custGeom>
              <a:rect b="b" l="l" r="r" t="t"/>
              <a:pathLst>
                <a:path extrusionOk="0" h="139" w="201">
                  <a:moveTo>
                    <a:pt x="100" y="0"/>
                  </a:moveTo>
                  <a:cubicBezTo>
                    <a:pt x="1" y="0"/>
                    <a:pt x="6" y="138"/>
                    <a:pt x="67" y="138"/>
                  </a:cubicBezTo>
                  <a:cubicBezTo>
                    <a:pt x="167" y="138"/>
                    <a:pt x="200" y="5"/>
                    <a:pt x="134" y="5"/>
                  </a:cubicBezTo>
                  <a:cubicBezTo>
                    <a:pt x="121" y="2"/>
                    <a:pt x="110" y="0"/>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3"/>
            <p:cNvSpPr/>
            <p:nvPr/>
          </p:nvSpPr>
          <p:spPr>
            <a:xfrm>
              <a:off x="2396100" y="3633550"/>
              <a:ext cx="60075" cy="41700"/>
            </a:xfrm>
            <a:custGeom>
              <a:rect b="b" l="l" r="r" t="t"/>
              <a:pathLst>
                <a:path extrusionOk="0" h="1668" w="2403">
                  <a:moveTo>
                    <a:pt x="100" y="0"/>
                  </a:moveTo>
                  <a:cubicBezTo>
                    <a:pt x="0" y="1201"/>
                    <a:pt x="1401" y="1635"/>
                    <a:pt x="2335" y="1668"/>
                  </a:cubicBezTo>
                  <a:cubicBezTo>
                    <a:pt x="2402" y="1668"/>
                    <a:pt x="2402" y="1601"/>
                    <a:pt x="2335" y="1601"/>
                  </a:cubicBezTo>
                  <a:cubicBezTo>
                    <a:pt x="1301" y="1468"/>
                    <a:pt x="267" y="1168"/>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3"/>
            <p:cNvSpPr/>
            <p:nvPr/>
          </p:nvSpPr>
          <p:spPr>
            <a:xfrm>
              <a:off x="2471150" y="3617275"/>
              <a:ext cx="46725" cy="55475"/>
            </a:xfrm>
            <a:custGeom>
              <a:rect b="b" l="l" r="r" t="t"/>
              <a:pathLst>
                <a:path extrusionOk="0" h="2219" w="1869">
                  <a:moveTo>
                    <a:pt x="1735" y="1"/>
                  </a:moveTo>
                  <a:cubicBezTo>
                    <a:pt x="1718" y="1"/>
                    <a:pt x="1702" y="17"/>
                    <a:pt x="1702" y="51"/>
                  </a:cubicBezTo>
                  <a:cubicBezTo>
                    <a:pt x="1702" y="1118"/>
                    <a:pt x="1068" y="1919"/>
                    <a:pt x="1" y="2219"/>
                  </a:cubicBezTo>
                  <a:cubicBezTo>
                    <a:pt x="1068" y="2119"/>
                    <a:pt x="1869" y="1085"/>
                    <a:pt x="1768" y="51"/>
                  </a:cubicBezTo>
                  <a:cubicBezTo>
                    <a:pt x="1768" y="17"/>
                    <a:pt x="1752" y="1"/>
                    <a:pt x="17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3"/>
            <p:cNvSpPr/>
            <p:nvPr/>
          </p:nvSpPr>
          <p:spPr>
            <a:xfrm>
              <a:off x="2335225" y="3738400"/>
              <a:ext cx="24200" cy="257500"/>
            </a:xfrm>
            <a:custGeom>
              <a:rect b="b" l="l" r="r" t="t"/>
              <a:pathLst>
                <a:path extrusionOk="0" h="10300" w="968">
                  <a:moveTo>
                    <a:pt x="150" y="1"/>
                  </a:moveTo>
                  <a:cubicBezTo>
                    <a:pt x="125" y="1"/>
                    <a:pt x="100" y="26"/>
                    <a:pt x="100" y="76"/>
                  </a:cubicBezTo>
                  <a:cubicBezTo>
                    <a:pt x="0" y="3478"/>
                    <a:pt x="267" y="6914"/>
                    <a:pt x="834" y="10250"/>
                  </a:cubicBezTo>
                  <a:cubicBezTo>
                    <a:pt x="851" y="10283"/>
                    <a:pt x="884" y="10300"/>
                    <a:pt x="913" y="10300"/>
                  </a:cubicBezTo>
                  <a:cubicBezTo>
                    <a:pt x="943" y="10300"/>
                    <a:pt x="968" y="10283"/>
                    <a:pt x="968" y="10250"/>
                  </a:cubicBezTo>
                  <a:cubicBezTo>
                    <a:pt x="434" y="6847"/>
                    <a:pt x="167" y="3478"/>
                    <a:pt x="200" y="76"/>
                  </a:cubicBezTo>
                  <a:cubicBezTo>
                    <a:pt x="200" y="26"/>
                    <a:pt x="175" y="1"/>
                    <a:pt x="15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3"/>
            <p:cNvSpPr/>
            <p:nvPr/>
          </p:nvSpPr>
          <p:spPr>
            <a:xfrm>
              <a:off x="2467825" y="4024625"/>
              <a:ext cx="39200" cy="100950"/>
            </a:xfrm>
            <a:custGeom>
              <a:rect b="b" l="l" r="r" t="t"/>
              <a:pathLst>
                <a:path extrusionOk="0" h="4038" w="1568">
                  <a:moveTo>
                    <a:pt x="897" y="0"/>
                  </a:moveTo>
                  <a:cubicBezTo>
                    <a:pt x="870" y="0"/>
                    <a:pt x="846" y="11"/>
                    <a:pt x="834" y="35"/>
                  </a:cubicBezTo>
                  <a:cubicBezTo>
                    <a:pt x="534" y="1336"/>
                    <a:pt x="1468" y="3137"/>
                    <a:pt x="33" y="3971"/>
                  </a:cubicBezTo>
                  <a:cubicBezTo>
                    <a:pt x="0" y="4004"/>
                    <a:pt x="33" y="4038"/>
                    <a:pt x="67" y="4038"/>
                  </a:cubicBezTo>
                  <a:cubicBezTo>
                    <a:pt x="1568" y="3437"/>
                    <a:pt x="801" y="1302"/>
                    <a:pt x="1001" y="102"/>
                  </a:cubicBezTo>
                  <a:cubicBezTo>
                    <a:pt x="1001" y="37"/>
                    <a:pt x="945" y="0"/>
                    <a:pt x="8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3"/>
            <p:cNvSpPr/>
            <p:nvPr/>
          </p:nvSpPr>
          <p:spPr>
            <a:xfrm>
              <a:off x="2372750" y="3909975"/>
              <a:ext cx="73100" cy="72400"/>
            </a:xfrm>
            <a:custGeom>
              <a:rect b="b" l="l" r="r" t="t"/>
              <a:pathLst>
                <a:path extrusionOk="0" h="2896" w="2924">
                  <a:moveTo>
                    <a:pt x="2611" y="1"/>
                  </a:moveTo>
                  <a:cubicBezTo>
                    <a:pt x="2586" y="1"/>
                    <a:pt x="2569" y="18"/>
                    <a:pt x="2602" y="51"/>
                  </a:cubicBezTo>
                  <a:cubicBezTo>
                    <a:pt x="2827" y="1530"/>
                    <a:pt x="1720" y="2792"/>
                    <a:pt x="266" y="2792"/>
                  </a:cubicBezTo>
                  <a:cubicBezTo>
                    <a:pt x="211" y="2792"/>
                    <a:pt x="156" y="2790"/>
                    <a:pt x="100" y="2786"/>
                  </a:cubicBezTo>
                  <a:cubicBezTo>
                    <a:pt x="0" y="2853"/>
                    <a:pt x="0" y="2886"/>
                    <a:pt x="34" y="2886"/>
                  </a:cubicBezTo>
                  <a:cubicBezTo>
                    <a:pt x="109" y="2893"/>
                    <a:pt x="184" y="2896"/>
                    <a:pt x="258" y="2896"/>
                  </a:cubicBezTo>
                  <a:cubicBezTo>
                    <a:pt x="1782" y="2896"/>
                    <a:pt x="2923" y="1610"/>
                    <a:pt x="2669" y="51"/>
                  </a:cubicBezTo>
                  <a:cubicBezTo>
                    <a:pt x="2669" y="18"/>
                    <a:pt x="2636" y="1"/>
                    <a:pt x="261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3"/>
            <p:cNvSpPr/>
            <p:nvPr/>
          </p:nvSpPr>
          <p:spPr>
            <a:xfrm>
              <a:off x="2523125" y="3897175"/>
              <a:ext cx="74800" cy="62825"/>
            </a:xfrm>
            <a:custGeom>
              <a:rect b="b" l="l" r="r" t="t"/>
              <a:pathLst>
                <a:path extrusionOk="0" h="2513" w="2992">
                  <a:moveTo>
                    <a:pt x="141" y="1"/>
                  </a:moveTo>
                  <a:cubicBezTo>
                    <a:pt x="121" y="1"/>
                    <a:pt x="90" y="40"/>
                    <a:pt x="90" y="63"/>
                  </a:cubicBezTo>
                  <a:cubicBezTo>
                    <a:pt x="1" y="1460"/>
                    <a:pt x="1077" y="2513"/>
                    <a:pt x="2422" y="2513"/>
                  </a:cubicBezTo>
                  <a:cubicBezTo>
                    <a:pt x="2586" y="2513"/>
                    <a:pt x="2755" y="2497"/>
                    <a:pt x="2925" y="2464"/>
                  </a:cubicBezTo>
                  <a:cubicBezTo>
                    <a:pt x="2992" y="2464"/>
                    <a:pt x="2992" y="2364"/>
                    <a:pt x="2925" y="2364"/>
                  </a:cubicBezTo>
                  <a:cubicBezTo>
                    <a:pt x="2786" y="2386"/>
                    <a:pt x="2649" y="2396"/>
                    <a:pt x="2516" y="2396"/>
                  </a:cubicBezTo>
                  <a:cubicBezTo>
                    <a:pt x="1206" y="2396"/>
                    <a:pt x="187" y="1391"/>
                    <a:pt x="156" y="29"/>
                  </a:cubicBezTo>
                  <a:cubicBezTo>
                    <a:pt x="156" y="9"/>
                    <a:pt x="150" y="1"/>
                    <a:pt x="14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p:nvPr/>
          </p:nvSpPr>
          <p:spPr>
            <a:xfrm>
              <a:off x="2359400" y="4046425"/>
              <a:ext cx="61750" cy="657200"/>
            </a:xfrm>
            <a:custGeom>
              <a:rect b="b" l="l" r="r" t="t"/>
              <a:pathLst>
                <a:path extrusionOk="0" h="26288" w="2470">
                  <a:moveTo>
                    <a:pt x="33" y="0"/>
                  </a:moveTo>
                  <a:cubicBezTo>
                    <a:pt x="21" y="0"/>
                    <a:pt x="1" y="27"/>
                    <a:pt x="1" y="64"/>
                  </a:cubicBezTo>
                  <a:cubicBezTo>
                    <a:pt x="1135" y="8770"/>
                    <a:pt x="1969" y="17476"/>
                    <a:pt x="2369" y="26249"/>
                  </a:cubicBezTo>
                  <a:cubicBezTo>
                    <a:pt x="2369" y="26277"/>
                    <a:pt x="2387" y="26287"/>
                    <a:pt x="2408" y="26287"/>
                  </a:cubicBezTo>
                  <a:cubicBezTo>
                    <a:pt x="2436" y="26287"/>
                    <a:pt x="2469" y="26268"/>
                    <a:pt x="2469" y="26249"/>
                  </a:cubicBezTo>
                  <a:cubicBezTo>
                    <a:pt x="2202" y="17509"/>
                    <a:pt x="1402" y="8670"/>
                    <a:pt x="34" y="64"/>
                  </a:cubicBezTo>
                  <a:cubicBezTo>
                    <a:pt x="49" y="18"/>
                    <a:pt x="44" y="0"/>
                    <a:pt x="3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3"/>
            <p:cNvSpPr/>
            <p:nvPr/>
          </p:nvSpPr>
          <p:spPr>
            <a:xfrm>
              <a:off x="2482000" y="4112500"/>
              <a:ext cx="50875" cy="590375"/>
            </a:xfrm>
            <a:custGeom>
              <a:rect b="b" l="l" r="r" t="t"/>
              <a:pathLst>
                <a:path extrusionOk="0" h="23615" w="2035">
                  <a:moveTo>
                    <a:pt x="27" y="1"/>
                  </a:moveTo>
                  <a:cubicBezTo>
                    <a:pt x="12" y="1"/>
                    <a:pt x="0" y="9"/>
                    <a:pt x="0" y="22"/>
                  </a:cubicBezTo>
                  <a:cubicBezTo>
                    <a:pt x="834" y="7861"/>
                    <a:pt x="1435" y="15667"/>
                    <a:pt x="1935" y="23539"/>
                  </a:cubicBezTo>
                  <a:cubicBezTo>
                    <a:pt x="1935" y="23589"/>
                    <a:pt x="1960" y="23614"/>
                    <a:pt x="1985" y="23614"/>
                  </a:cubicBezTo>
                  <a:cubicBezTo>
                    <a:pt x="2010" y="23614"/>
                    <a:pt x="2035" y="23589"/>
                    <a:pt x="2035" y="23539"/>
                  </a:cubicBezTo>
                  <a:cubicBezTo>
                    <a:pt x="1501" y="15700"/>
                    <a:pt x="1168" y="7828"/>
                    <a:pt x="100" y="56"/>
                  </a:cubicBezTo>
                  <a:cubicBezTo>
                    <a:pt x="81" y="17"/>
                    <a:pt x="50"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3"/>
            <p:cNvSpPr/>
            <p:nvPr/>
          </p:nvSpPr>
          <p:spPr>
            <a:xfrm>
              <a:off x="2568050" y="4742675"/>
              <a:ext cx="32375" cy="15250"/>
            </a:xfrm>
            <a:custGeom>
              <a:rect b="b" l="l" r="r" t="t"/>
              <a:pathLst>
                <a:path extrusionOk="0" h="610" w="1295">
                  <a:moveTo>
                    <a:pt x="1228" y="0"/>
                  </a:moveTo>
                  <a:cubicBezTo>
                    <a:pt x="828" y="100"/>
                    <a:pt x="394" y="300"/>
                    <a:pt x="27" y="500"/>
                  </a:cubicBezTo>
                  <a:cubicBezTo>
                    <a:pt x="0" y="555"/>
                    <a:pt x="17" y="609"/>
                    <a:pt x="43" y="609"/>
                  </a:cubicBezTo>
                  <a:cubicBezTo>
                    <a:pt x="48" y="609"/>
                    <a:pt x="55" y="607"/>
                    <a:pt x="61" y="601"/>
                  </a:cubicBezTo>
                  <a:cubicBezTo>
                    <a:pt x="461" y="400"/>
                    <a:pt x="861" y="267"/>
                    <a:pt x="1228" y="100"/>
                  </a:cubicBezTo>
                  <a:cubicBezTo>
                    <a:pt x="1295" y="100"/>
                    <a:pt x="1295" y="0"/>
                    <a:pt x="122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3"/>
            <p:cNvSpPr/>
            <p:nvPr/>
          </p:nvSpPr>
          <p:spPr>
            <a:xfrm>
              <a:off x="2581225" y="4746825"/>
              <a:ext cx="25875" cy="15050"/>
            </a:xfrm>
            <a:custGeom>
              <a:rect b="b" l="l" r="r" t="t"/>
              <a:pathLst>
                <a:path extrusionOk="0" h="602" w="1035">
                  <a:moveTo>
                    <a:pt x="968" y="1"/>
                  </a:moveTo>
                  <a:cubicBezTo>
                    <a:pt x="634" y="101"/>
                    <a:pt x="301" y="301"/>
                    <a:pt x="34" y="501"/>
                  </a:cubicBezTo>
                  <a:cubicBezTo>
                    <a:pt x="1" y="568"/>
                    <a:pt x="34" y="601"/>
                    <a:pt x="101" y="601"/>
                  </a:cubicBezTo>
                  <a:cubicBezTo>
                    <a:pt x="234" y="501"/>
                    <a:pt x="368" y="401"/>
                    <a:pt x="534" y="301"/>
                  </a:cubicBezTo>
                  <a:cubicBezTo>
                    <a:pt x="701" y="234"/>
                    <a:pt x="835" y="168"/>
                    <a:pt x="1001" y="101"/>
                  </a:cubicBezTo>
                  <a:cubicBezTo>
                    <a:pt x="1035" y="68"/>
                    <a:pt x="1035" y="1"/>
                    <a:pt x="9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3"/>
            <p:cNvSpPr/>
            <p:nvPr/>
          </p:nvSpPr>
          <p:spPr>
            <a:xfrm>
              <a:off x="2571225" y="4715975"/>
              <a:ext cx="40050" cy="28300"/>
            </a:xfrm>
            <a:custGeom>
              <a:rect b="b" l="l" r="r" t="t"/>
              <a:pathLst>
                <a:path extrusionOk="0" h="1132" w="1602">
                  <a:moveTo>
                    <a:pt x="1392" y="112"/>
                  </a:moveTo>
                  <a:cubicBezTo>
                    <a:pt x="1474" y="442"/>
                    <a:pt x="1307" y="790"/>
                    <a:pt x="1043" y="923"/>
                  </a:cubicBezTo>
                  <a:lnTo>
                    <a:pt x="1043" y="923"/>
                  </a:lnTo>
                  <a:cubicBezTo>
                    <a:pt x="1043" y="922"/>
                    <a:pt x="1042" y="920"/>
                    <a:pt x="1042" y="919"/>
                  </a:cubicBezTo>
                  <a:lnTo>
                    <a:pt x="1042" y="919"/>
                  </a:lnTo>
                  <a:cubicBezTo>
                    <a:pt x="1071" y="623"/>
                    <a:pt x="1188" y="337"/>
                    <a:pt x="1392" y="112"/>
                  </a:cubicBezTo>
                  <a:close/>
                  <a:moveTo>
                    <a:pt x="401" y="301"/>
                  </a:moveTo>
                  <a:cubicBezTo>
                    <a:pt x="501" y="301"/>
                    <a:pt x="567" y="401"/>
                    <a:pt x="601" y="434"/>
                  </a:cubicBezTo>
                  <a:cubicBezTo>
                    <a:pt x="699" y="598"/>
                    <a:pt x="733" y="793"/>
                    <a:pt x="922" y="895"/>
                  </a:cubicBezTo>
                  <a:lnTo>
                    <a:pt x="922" y="895"/>
                  </a:lnTo>
                  <a:cubicBezTo>
                    <a:pt x="921" y="919"/>
                    <a:pt x="922" y="943"/>
                    <a:pt x="923" y="966"/>
                  </a:cubicBezTo>
                  <a:lnTo>
                    <a:pt x="923" y="966"/>
                  </a:lnTo>
                  <a:cubicBezTo>
                    <a:pt x="887" y="974"/>
                    <a:pt x="850" y="979"/>
                    <a:pt x="813" y="979"/>
                  </a:cubicBezTo>
                  <a:cubicBezTo>
                    <a:pt x="723" y="979"/>
                    <a:pt x="629" y="955"/>
                    <a:pt x="534" y="901"/>
                  </a:cubicBezTo>
                  <a:cubicBezTo>
                    <a:pt x="434" y="868"/>
                    <a:pt x="334" y="801"/>
                    <a:pt x="267" y="668"/>
                  </a:cubicBezTo>
                  <a:cubicBezTo>
                    <a:pt x="234" y="534"/>
                    <a:pt x="167" y="301"/>
                    <a:pt x="401" y="301"/>
                  </a:cubicBezTo>
                  <a:close/>
                  <a:moveTo>
                    <a:pt x="1401" y="1"/>
                  </a:moveTo>
                  <a:cubicBezTo>
                    <a:pt x="1145" y="180"/>
                    <a:pt x="967" y="479"/>
                    <a:pt x="929" y="789"/>
                  </a:cubicBezTo>
                  <a:lnTo>
                    <a:pt x="929" y="789"/>
                  </a:lnTo>
                  <a:cubicBezTo>
                    <a:pt x="797" y="586"/>
                    <a:pt x="665" y="201"/>
                    <a:pt x="405" y="201"/>
                  </a:cubicBezTo>
                  <a:cubicBezTo>
                    <a:pt x="363" y="201"/>
                    <a:pt x="317" y="211"/>
                    <a:pt x="267" y="234"/>
                  </a:cubicBezTo>
                  <a:cubicBezTo>
                    <a:pt x="0" y="401"/>
                    <a:pt x="234" y="835"/>
                    <a:pt x="401" y="935"/>
                  </a:cubicBezTo>
                  <a:cubicBezTo>
                    <a:pt x="527" y="1025"/>
                    <a:pt x="702" y="1086"/>
                    <a:pt x="873" y="1086"/>
                  </a:cubicBezTo>
                  <a:cubicBezTo>
                    <a:pt x="894" y="1086"/>
                    <a:pt x="915" y="1085"/>
                    <a:pt x="935" y="1083"/>
                  </a:cubicBezTo>
                  <a:lnTo>
                    <a:pt x="935" y="1083"/>
                  </a:lnTo>
                  <a:cubicBezTo>
                    <a:pt x="939" y="1117"/>
                    <a:pt x="957" y="1131"/>
                    <a:pt x="977" y="1131"/>
                  </a:cubicBezTo>
                  <a:cubicBezTo>
                    <a:pt x="1004" y="1131"/>
                    <a:pt x="1034" y="1105"/>
                    <a:pt x="1034" y="1068"/>
                  </a:cubicBezTo>
                  <a:cubicBezTo>
                    <a:pt x="1034" y="1067"/>
                    <a:pt x="1034" y="1067"/>
                    <a:pt x="1034" y="1066"/>
                  </a:cubicBezTo>
                  <a:lnTo>
                    <a:pt x="1034" y="1066"/>
                  </a:lnTo>
                  <a:cubicBezTo>
                    <a:pt x="1121" y="1044"/>
                    <a:pt x="1201" y="1001"/>
                    <a:pt x="1268" y="935"/>
                  </a:cubicBezTo>
                  <a:cubicBezTo>
                    <a:pt x="1568" y="701"/>
                    <a:pt x="1602" y="368"/>
                    <a:pt x="1468" y="34"/>
                  </a:cubicBezTo>
                  <a:cubicBezTo>
                    <a:pt x="1468" y="1"/>
                    <a:pt x="1435" y="1"/>
                    <a:pt x="140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3"/>
            <p:cNvSpPr/>
            <p:nvPr/>
          </p:nvSpPr>
          <p:spPr>
            <a:xfrm>
              <a:off x="2522025" y="4702850"/>
              <a:ext cx="12525" cy="80500"/>
            </a:xfrm>
            <a:custGeom>
              <a:rect b="b" l="l" r="r" t="t"/>
              <a:pathLst>
                <a:path extrusionOk="0" h="3220" w="501">
                  <a:moveTo>
                    <a:pt x="21" y="0"/>
                  </a:moveTo>
                  <a:cubicBezTo>
                    <a:pt x="9" y="0"/>
                    <a:pt x="0" y="9"/>
                    <a:pt x="0" y="25"/>
                  </a:cubicBezTo>
                  <a:cubicBezTo>
                    <a:pt x="134" y="1059"/>
                    <a:pt x="200" y="2160"/>
                    <a:pt x="401" y="3194"/>
                  </a:cubicBezTo>
                  <a:cubicBezTo>
                    <a:pt x="401" y="3211"/>
                    <a:pt x="426" y="3219"/>
                    <a:pt x="451" y="3219"/>
                  </a:cubicBezTo>
                  <a:cubicBezTo>
                    <a:pt x="476" y="3219"/>
                    <a:pt x="501" y="3211"/>
                    <a:pt x="501" y="3194"/>
                  </a:cubicBezTo>
                  <a:cubicBezTo>
                    <a:pt x="401" y="2160"/>
                    <a:pt x="234" y="1059"/>
                    <a:pt x="67" y="25"/>
                  </a:cubicBezTo>
                  <a:cubicBezTo>
                    <a:pt x="50" y="9"/>
                    <a:pt x="34"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3"/>
            <p:cNvSpPr/>
            <p:nvPr/>
          </p:nvSpPr>
          <p:spPr>
            <a:xfrm>
              <a:off x="2511175" y="4777700"/>
              <a:ext cx="150125" cy="8350"/>
            </a:xfrm>
            <a:custGeom>
              <a:rect b="b" l="l" r="r" t="t"/>
              <a:pathLst>
                <a:path extrusionOk="0" h="334" w="6005">
                  <a:moveTo>
                    <a:pt x="5938" y="0"/>
                  </a:moveTo>
                  <a:cubicBezTo>
                    <a:pt x="3970" y="67"/>
                    <a:pt x="1969" y="134"/>
                    <a:pt x="1" y="267"/>
                  </a:cubicBezTo>
                  <a:lnTo>
                    <a:pt x="1" y="334"/>
                  </a:lnTo>
                  <a:cubicBezTo>
                    <a:pt x="1969" y="267"/>
                    <a:pt x="3970" y="167"/>
                    <a:pt x="5938" y="67"/>
                  </a:cubicBezTo>
                  <a:cubicBezTo>
                    <a:pt x="6005" y="67"/>
                    <a:pt x="5972" y="0"/>
                    <a:pt x="593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3"/>
            <p:cNvSpPr/>
            <p:nvPr/>
          </p:nvSpPr>
          <p:spPr>
            <a:xfrm>
              <a:off x="2465325" y="4708675"/>
              <a:ext cx="10850" cy="78850"/>
            </a:xfrm>
            <a:custGeom>
              <a:rect b="b" l="l" r="r" t="t"/>
              <a:pathLst>
                <a:path extrusionOk="0" h="3154" w="434">
                  <a:moveTo>
                    <a:pt x="33" y="1"/>
                  </a:moveTo>
                  <a:cubicBezTo>
                    <a:pt x="17" y="1"/>
                    <a:pt x="0" y="9"/>
                    <a:pt x="0" y="26"/>
                  </a:cubicBezTo>
                  <a:cubicBezTo>
                    <a:pt x="100" y="1093"/>
                    <a:pt x="234" y="2127"/>
                    <a:pt x="334" y="3128"/>
                  </a:cubicBezTo>
                  <a:cubicBezTo>
                    <a:pt x="334" y="3145"/>
                    <a:pt x="359" y="3153"/>
                    <a:pt x="384" y="3153"/>
                  </a:cubicBezTo>
                  <a:cubicBezTo>
                    <a:pt x="409" y="3153"/>
                    <a:pt x="434" y="3145"/>
                    <a:pt x="434" y="3128"/>
                  </a:cubicBezTo>
                  <a:cubicBezTo>
                    <a:pt x="334" y="2094"/>
                    <a:pt x="234" y="1027"/>
                    <a:pt x="67" y="26"/>
                  </a:cubicBezTo>
                  <a:cubicBezTo>
                    <a:pt x="67" y="9"/>
                    <a:pt x="50" y="1"/>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3"/>
            <p:cNvSpPr/>
            <p:nvPr/>
          </p:nvSpPr>
          <p:spPr>
            <a:xfrm>
              <a:off x="2339400" y="4780200"/>
              <a:ext cx="141775" cy="15025"/>
            </a:xfrm>
            <a:custGeom>
              <a:rect b="b" l="l" r="r" t="t"/>
              <a:pathLst>
                <a:path extrusionOk="0" h="601" w="5671">
                  <a:moveTo>
                    <a:pt x="5604" y="0"/>
                  </a:moveTo>
                  <a:cubicBezTo>
                    <a:pt x="3769" y="234"/>
                    <a:pt x="1935" y="334"/>
                    <a:pt x="134" y="501"/>
                  </a:cubicBezTo>
                  <a:cubicBezTo>
                    <a:pt x="0" y="501"/>
                    <a:pt x="33" y="601"/>
                    <a:pt x="100" y="601"/>
                  </a:cubicBezTo>
                  <a:cubicBezTo>
                    <a:pt x="1935" y="601"/>
                    <a:pt x="3769" y="400"/>
                    <a:pt x="5604" y="134"/>
                  </a:cubicBezTo>
                  <a:cubicBezTo>
                    <a:pt x="5671" y="134"/>
                    <a:pt x="5671" y="0"/>
                    <a:pt x="560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3"/>
            <p:cNvSpPr/>
            <p:nvPr/>
          </p:nvSpPr>
          <p:spPr>
            <a:xfrm>
              <a:off x="2397350" y="4755600"/>
              <a:ext cx="15450" cy="13775"/>
            </a:xfrm>
            <a:custGeom>
              <a:rect b="b" l="l" r="r" t="t"/>
              <a:pathLst>
                <a:path extrusionOk="0" h="551" w="618">
                  <a:moveTo>
                    <a:pt x="5" y="0"/>
                  </a:moveTo>
                  <a:cubicBezTo>
                    <a:pt x="0" y="0"/>
                    <a:pt x="0" y="17"/>
                    <a:pt x="17" y="50"/>
                  </a:cubicBezTo>
                  <a:cubicBezTo>
                    <a:pt x="17" y="17"/>
                    <a:pt x="9" y="0"/>
                    <a:pt x="5" y="0"/>
                  </a:cubicBezTo>
                  <a:close/>
                  <a:moveTo>
                    <a:pt x="17" y="50"/>
                  </a:moveTo>
                  <a:lnTo>
                    <a:pt x="17" y="50"/>
                  </a:lnTo>
                  <a:cubicBezTo>
                    <a:pt x="217" y="217"/>
                    <a:pt x="384" y="384"/>
                    <a:pt x="618" y="551"/>
                  </a:cubicBezTo>
                  <a:cubicBezTo>
                    <a:pt x="451" y="317"/>
                    <a:pt x="217" y="150"/>
                    <a:pt x="17" y="5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3"/>
            <p:cNvSpPr/>
            <p:nvPr/>
          </p:nvSpPr>
          <p:spPr>
            <a:xfrm>
              <a:off x="2404425" y="4752675"/>
              <a:ext cx="14875" cy="10250"/>
            </a:xfrm>
            <a:custGeom>
              <a:rect b="b" l="l" r="r" t="t"/>
              <a:pathLst>
                <a:path extrusionOk="0" h="410" w="595">
                  <a:moveTo>
                    <a:pt x="1" y="0"/>
                  </a:moveTo>
                  <a:lnTo>
                    <a:pt x="1" y="0"/>
                  </a:lnTo>
                  <a:cubicBezTo>
                    <a:pt x="101" y="167"/>
                    <a:pt x="335" y="267"/>
                    <a:pt x="535" y="401"/>
                  </a:cubicBezTo>
                  <a:cubicBezTo>
                    <a:pt x="541" y="407"/>
                    <a:pt x="547" y="410"/>
                    <a:pt x="553" y="410"/>
                  </a:cubicBezTo>
                  <a:cubicBezTo>
                    <a:pt x="578" y="410"/>
                    <a:pt x="595" y="361"/>
                    <a:pt x="568" y="334"/>
                  </a:cubicBezTo>
                  <a:cubicBezTo>
                    <a:pt x="401" y="201"/>
                    <a:pt x="234" y="67"/>
                    <a:pt x="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3"/>
            <p:cNvSpPr/>
            <p:nvPr/>
          </p:nvSpPr>
          <p:spPr>
            <a:xfrm>
              <a:off x="2404600" y="4745775"/>
              <a:ext cx="22375" cy="7750"/>
            </a:xfrm>
            <a:custGeom>
              <a:rect b="b" l="l" r="r" t="t"/>
              <a:pathLst>
                <a:path extrusionOk="0" h="310" w="895">
                  <a:moveTo>
                    <a:pt x="24" y="0"/>
                  </a:moveTo>
                  <a:cubicBezTo>
                    <a:pt x="17" y="0"/>
                    <a:pt x="1" y="43"/>
                    <a:pt x="27" y="43"/>
                  </a:cubicBezTo>
                  <a:cubicBezTo>
                    <a:pt x="261" y="143"/>
                    <a:pt x="561" y="276"/>
                    <a:pt x="861" y="310"/>
                  </a:cubicBezTo>
                  <a:cubicBezTo>
                    <a:pt x="895" y="310"/>
                    <a:pt x="895" y="276"/>
                    <a:pt x="861" y="276"/>
                  </a:cubicBezTo>
                  <a:cubicBezTo>
                    <a:pt x="594" y="143"/>
                    <a:pt x="328" y="110"/>
                    <a:pt x="27" y="10"/>
                  </a:cubicBezTo>
                  <a:cubicBezTo>
                    <a:pt x="27" y="3"/>
                    <a:pt x="26" y="0"/>
                    <a:pt x="2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3"/>
            <p:cNvSpPr/>
            <p:nvPr/>
          </p:nvSpPr>
          <p:spPr>
            <a:xfrm>
              <a:off x="2384425" y="4720150"/>
              <a:ext cx="32250" cy="25400"/>
            </a:xfrm>
            <a:custGeom>
              <a:rect b="b" l="l" r="r" t="t"/>
              <a:pathLst>
                <a:path extrusionOk="0" h="1016" w="1290">
                  <a:moveTo>
                    <a:pt x="1091" y="176"/>
                  </a:moveTo>
                  <a:cubicBezTo>
                    <a:pt x="1112" y="377"/>
                    <a:pt x="1011" y="573"/>
                    <a:pt x="847" y="658"/>
                  </a:cubicBezTo>
                  <a:lnTo>
                    <a:pt x="847" y="658"/>
                  </a:lnTo>
                  <a:cubicBezTo>
                    <a:pt x="862" y="460"/>
                    <a:pt x="936" y="281"/>
                    <a:pt x="1091" y="176"/>
                  </a:cubicBezTo>
                  <a:close/>
                  <a:moveTo>
                    <a:pt x="142" y="257"/>
                  </a:moveTo>
                  <a:cubicBezTo>
                    <a:pt x="342" y="364"/>
                    <a:pt x="528" y="487"/>
                    <a:pt x="693" y="640"/>
                  </a:cubicBezTo>
                  <a:lnTo>
                    <a:pt x="693" y="640"/>
                  </a:lnTo>
                  <a:cubicBezTo>
                    <a:pt x="692" y="660"/>
                    <a:pt x="692" y="680"/>
                    <a:pt x="693" y="700"/>
                  </a:cubicBezTo>
                  <a:lnTo>
                    <a:pt x="693" y="700"/>
                  </a:lnTo>
                  <a:cubicBezTo>
                    <a:pt x="684" y="701"/>
                    <a:pt x="676" y="701"/>
                    <a:pt x="668" y="701"/>
                  </a:cubicBezTo>
                  <a:cubicBezTo>
                    <a:pt x="652" y="703"/>
                    <a:pt x="637" y="704"/>
                    <a:pt x="622" y="704"/>
                  </a:cubicBezTo>
                  <a:cubicBezTo>
                    <a:pt x="376" y="704"/>
                    <a:pt x="184" y="483"/>
                    <a:pt x="142" y="257"/>
                  </a:cubicBezTo>
                  <a:close/>
                  <a:moveTo>
                    <a:pt x="901" y="868"/>
                  </a:moveTo>
                  <a:cubicBezTo>
                    <a:pt x="888" y="907"/>
                    <a:pt x="885" y="921"/>
                    <a:pt x="887" y="921"/>
                  </a:cubicBezTo>
                  <a:cubicBezTo>
                    <a:pt x="889" y="921"/>
                    <a:pt x="901" y="888"/>
                    <a:pt x="901" y="868"/>
                  </a:cubicBezTo>
                  <a:close/>
                  <a:moveTo>
                    <a:pt x="1135" y="0"/>
                  </a:moveTo>
                  <a:cubicBezTo>
                    <a:pt x="907" y="114"/>
                    <a:pt x="710" y="368"/>
                    <a:pt x="693" y="634"/>
                  </a:cubicBezTo>
                  <a:lnTo>
                    <a:pt x="693" y="634"/>
                  </a:lnTo>
                  <a:cubicBezTo>
                    <a:pt x="522" y="463"/>
                    <a:pt x="330" y="321"/>
                    <a:pt x="135" y="206"/>
                  </a:cubicBezTo>
                  <a:lnTo>
                    <a:pt x="135" y="206"/>
                  </a:lnTo>
                  <a:cubicBezTo>
                    <a:pt x="134" y="193"/>
                    <a:pt x="134" y="180"/>
                    <a:pt x="134" y="167"/>
                  </a:cubicBezTo>
                  <a:cubicBezTo>
                    <a:pt x="110" y="167"/>
                    <a:pt x="95" y="171"/>
                    <a:pt x="84" y="177"/>
                  </a:cubicBezTo>
                  <a:lnTo>
                    <a:pt x="84" y="177"/>
                  </a:lnTo>
                  <a:cubicBezTo>
                    <a:pt x="78" y="174"/>
                    <a:pt x="73" y="170"/>
                    <a:pt x="67" y="167"/>
                  </a:cubicBezTo>
                  <a:cubicBezTo>
                    <a:pt x="57" y="157"/>
                    <a:pt x="48" y="153"/>
                    <a:pt x="39" y="153"/>
                  </a:cubicBezTo>
                  <a:cubicBezTo>
                    <a:pt x="17" y="153"/>
                    <a:pt x="0" y="177"/>
                    <a:pt x="0" y="201"/>
                  </a:cubicBezTo>
                  <a:cubicBezTo>
                    <a:pt x="0" y="536"/>
                    <a:pt x="306" y="843"/>
                    <a:pt x="639" y="843"/>
                  </a:cubicBezTo>
                  <a:cubicBezTo>
                    <a:pt x="665" y="843"/>
                    <a:pt x="691" y="841"/>
                    <a:pt x="717" y="837"/>
                  </a:cubicBezTo>
                  <a:lnTo>
                    <a:pt x="717" y="837"/>
                  </a:lnTo>
                  <a:cubicBezTo>
                    <a:pt x="735" y="893"/>
                    <a:pt x="762" y="948"/>
                    <a:pt x="801" y="1001"/>
                  </a:cubicBezTo>
                  <a:cubicBezTo>
                    <a:pt x="811" y="1011"/>
                    <a:pt x="823" y="1015"/>
                    <a:pt x="835" y="1015"/>
                  </a:cubicBezTo>
                  <a:cubicBezTo>
                    <a:pt x="865" y="1015"/>
                    <a:pt x="891" y="991"/>
                    <a:pt x="868" y="968"/>
                  </a:cubicBezTo>
                  <a:cubicBezTo>
                    <a:pt x="857" y="912"/>
                    <a:pt x="849" y="856"/>
                    <a:pt x="846" y="800"/>
                  </a:cubicBezTo>
                  <a:lnTo>
                    <a:pt x="846" y="800"/>
                  </a:lnTo>
                  <a:cubicBezTo>
                    <a:pt x="865" y="822"/>
                    <a:pt x="883" y="845"/>
                    <a:pt x="901" y="868"/>
                  </a:cubicBezTo>
                  <a:cubicBezTo>
                    <a:pt x="883" y="845"/>
                    <a:pt x="865" y="822"/>
                    <a:pt x="846" y="800"/>
                  </a:cubicBezTo>
                  <a:lnTo>
                    <a:pt x="846" y="800"/>
                  </a:lnTo>
                  <a:cubicBezTo>
                    <a:pt x="846" y="796"/>
                    <a:pt x="846" y="793"/>
                    <a:pt x="845" y="790"/>
                  </a:cubicBezTo>
                  <a:lnTo>
                    <a:pt x="845" y="790"/>
                  </a:lnTo>
                  <a:cubicBezTo>
                    <a:pt x="1117" y="650"/>
                    <a:pt x="1290" y="329"/>
                    <a:pt x="1201" y="34"/>
                  </a:cubicBezTo>
                  <a:cubicBezTo>
                    <a:pt x="1201" y="0"/>
                    <a:pt x="1168" y="0"/>
                    <a:pt x="113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3"/>
            <p:cNvSpPr/>
            <p:nvPr/>
          </p:nvSpPr>
          <p:spPr>
            <a:xfrm>
              <a:off x="2484500" y="3835350"/>
              <a:ext cx="37550" cy="49075"/>
            </a:xfrm>
            <a:custGeom>
              <a:rect b="b" l="l" r="r" t="t"/>
              <a:pathLst>
                <a:path extrusionOk="0" h="1963" w="1502">
                  <a:moveTo>
                    <a:pt x="968" y="0"/>
                  </a:moveTo>
                  <a:cubicBezTo>
                    <a:pt x="868" y="0"/>
                    <a:pt x="834" y="101"/>
                    <a:pt x="901" y="167"/>
                  </a:cubicBezTo>
                  <a:cubicBezTo>
                    <a:pt x="1234" y="334"/>
                    <a:pt x="1234" y="701"/>
                    <a:pt x="901" y="868"/>
                  </a:cubicBezTo>
                  <a:cubicBezTo>
                    <a:pt x="834" y="901"/>
                    <a:pt x="701" y="901"/>
                    <a:pt x="634" y="934"/>
                  </a:cubicBezTo>
                  <a:cubicBezTo>
                    <a:pt x="467" y="1001"/>
                    <a:pt x="334" y="1068"/>
                    <a:pt x="200" y="1201"/>
                  </a:cubicBezTo>
                  <a:cubicBezTo>
                    <a:pt x="34" y="1401"/>
                    <a:pt x="0" y="1702"/>
                    <a:pt x="134" y="1935"/>
                  </a:cubicBezTo>
                  <a:cubicBezTo>
                    <a:pt x="134" y="1955"/>
                    <a:pt x="139" y="1963"/>
                    <a:pt x="147" y="1963"/>
                  </a:cubicBezTo>
                  <a:cubicBezTo>
                    <a:pt x="167" y="1963"/>
                    <a:pt x="200" y="1916"/>
                    <a:pt x="200" y="1868"/>
                  </a:cubicBezTo>
                  <a:cubicBezTo>
                    <a:pt x="34" y="1368"/>
                    <a:pt x="401" y="1201"/>
                    <a:pt x="834" y="1068"/>
                  </a:cubicBezTo>
                  <a:cubicBezTo>
                    <a:pt x="1001" y="1035"/>
                    <a:pt x="1168" y="934"/>
                    <a:pt x="1301" y="768"/>
                  </a:cubicBezTo>
                  <a:cubicBezTo>
                    <a:pt x="1501" y="434"/>
                    <a:pt x="1335" y="67"/>
                    <a:pt x="968"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2552875" y="3761125"/>
              <a:ext cx="25875" cy="46725"/>
            </a:xfrm>
            <a:custGeom>
              <a:rect b="b" l="l" r="r" t="t"/>
              <a:pathLst>
                <a:path extrusionOk="0" h="1869" w="1035">
                  <a:moveTo>
                    <a:pt x="501" y="1"/>
                  </a:moveTo>
                  <a:cubicBezTo>
                    <a:pt x="234" y="67"/>
                    <a:pt x="1" y="368"/>
                    <a:pt x="101" y="701"/>
                  </a:cubicBezTo>
                  <a:cubicBezTo>
                    <a:pt x="134" y="868"/>
                    <a:pt x="234" y="968"/>
                    <a:pt x="334" y="1035"/>
                  </a:cubicBezTo>
                  <a:cubicBezTo>
                    <a:pt x="434" y="1135"/>
                    <a:pt x="601" y="1168"/>
                    <a:pt x="668" y="1235"/>
                  </a:cubicBezTo>
                  <a:cubicBezTo>
                    <a:pt x="968" y="1635"/>
                    <a:pt x="534" y="1669"/>
                    <a:pt x="367" y="1735"/>
                  </a:cubicBezTo>
                  <a:cubicBezTo>
                    <a:pt x="301" y="1802"/>
                    <a:pt x="334" y="1869"/>
                    <a:pt x="434" y="1869"/>
                  </a:cubicBezTo>
                  <a:cubicBezTo>
                    <a:pt x="701" y="1869"/>
                    <a:pt x="1035" y="1702"/>
                    <a:pt x="1001" y="1368"/>
                  </a:cubicBezTo>
                  <a:cubicBezTo>
                    <a:pt x="968" y="1235"/>
                    <a:pt x="868" y="1135"/>
                    <a:pt x="768" y="1035"/>
                  </a:cubicBezTo>
                  <a:cubicBezTo>
                    <a:pt x="634" y="968"/>
                    <a:pt x="501" y="901"/>
                    <a:pt x="367" y="835"/>
                  </a:cubicBezTo>
                  <a:cubicBezTo>
                    <a:pt x="134" y="568"/>
                    <a:pt x="267" y="201"/>
                    <a:pt x="534" y="67"/>
                  </a:cubicBezTo>
                  <a:cubicBezTo>
                    <a:pt x="601" y="67"/>
                    <a:pt x="568" y="1"/>
                    <a:pt x="501"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2494500" y="3745075"/>
              <a:ext cx="27525" cy="39600"/>
            </a:xfrm>
            <a:custGeom>
              <a:rect b="b" l="l" r="r" t="t"/>
              <a:pathLst>
                <a:path extrusionOk="0" h="1584" w="1101">
                  <a:moveTo>
                    <a:pt x="1083" y="0"/>
                  </a:moveTo>
                  <a:cubicBezTo>
                    <a:pt x="1079" y="0"/>
                    <a:pt x="1074" y="3"/>
                    <a:pt x="1068" y="9"/>
                  </a:cubicBezTo>
                  <a:cubicBezTo>
                    <a:pt x="801" y="42"/>
                    <a:pt x="601" y="276"/>
                    <a:pt x="634" y="509"/>
                  </a:cubicBezTo>
                  <a:cubicBezTo>
                    <a:pt x="634" y="709"/>
                    <a:pt x="834" y="809"/>
                    <a:pt x="834" y="1010"/>
                  </a:cubicBezTo>
                  <a:cubicBezTo>
                    <a:pt x="901" y="1176"/>
                    <a:pt x="734" y="1377"/>
                    <a:pt x="568" y="1377"/>
                  </a:cubicBezTo>
                  <a:cubicBezTo>
                    <a:pt x="334" y="1377"/>
                    <a:pt x="234" y="1210"/>
                    <a:pt x="167" y="1110"/>
                  </a:cubicBezTo>
                  <a:cubicBezTo>
                    <a:pt x="152" y="1063"/>
                    <a:pt x="115" y="1038"/>
                    <a:pt x="80" y="1038"/>
                  </a:cubicBezTo>
                  <a:cubicBezTo>
                    <a:pt x="39" y="1038"/>
                    <a:pt x="1" y="1072"/>
                    <a:pt x="1" y="1143"/>
                  </a:cubicBezTo>
                  <a:cubicBezTo>
                    <a:pt x="1" y="1418"/>
                    <a:pt x="253" y="1583"/>
                    <a:pt x="509" y="1583"/>
                  </a:cubicBezTo>
                  <a:cubicBezTo>
                    <a:pt x="624" y="1583"/>
                    <a:pt x="741" y="1549"/>
                    <a:pt x="834" y="1477"/>
                  </a:cubicBezTo>
                  <a:cubicBezTo>
                    <a:pt x="968" y="1343"/>
                    <a:pt x="1035" y="1143"/>
                    <a:pt x="1001" y="976"/>
                  </a:cubicBezTo>
                  <a:lnTo>
                    <a:pt x="901" y="709"/>
                  </a:lnTo>
                  <a:cubicBezTo>
                    <a:pt x="768" y="476"/>
                    <a:pt x="768" y="209"/>
                    <a:pt x="1068" y="142"/>
                  </a:cubicBezTo>
                  <a:cubicBezTo>
                    <a:pt x="1095" y="60"/>
                    <a:pt x="1100" y="0"/>
                    <a:pt x="1083"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3"/>
            <p:cNvSpPr/>
            <p:nvPr/>
          </p:nvSpPr>
          <p:spPr>
            <a:xfrm>
              <a:off x="2552050" y="3846050"/>
              <a:ext cx="25300" cy="37125"/>
            </a:xfrm>
            <a:custGeom>
              <a:rect b="b" l="l" r="r" t="t"/>
              <a:pathLst>
                <a:path extrusionOk="0" h="1485" w="1012">
                  <a:moveTo>
                    <a:pt x="654" y="1"/>
                  </a:moveTo>
                  <a:cubicBezTo>
                    <a:pt x="648" y="1"/>
                    <a:pt x="641" y="2"/>
                    <a:pt x="634" y="6"/>
                  </a:cubicBezTo>
                  <a:cubicBezTo>
                    <a:pt x="367" y="106"/>
                    <a:pt x="0" y="273"/>
                    <a:pt x="134" y="607"/>
                  </a:cubicBezTo>
                  <a:cubicBezTo>
                    <a:pt x="167" y="740"/>
                    <a:pt x="300" y="773"/>
                    <a:pt x="434" y="807"/>
                  </a:cubicBezTo>
                  <a:cubicBezTo>
                    <a:pt x="501" y="840"/>
                    <a:pt x="601" y="840"/>
                    <a:pt x="634" y="873"/>
                  </a:cubicBezTo>
                  <a:cubicBezTo>
                    <a:pt x="767" y="940"/>
                    <a:pt x="767" y="940"/>
                    <a:pt x="801" y="1107"/>
                  </a:cubicBezTo>
                  <a:cubicBezTo>
                    <a:pt x="834" y="1240"/>
                    <a:pt x="834" y="1274"/>
                    <a:pt x="667" y="1274"/>
                  </a:cubicBezTo>
                  <a:cubicBezTo>
                    <a:pt x="634" y="1290"/>
                    <a:pt x="592" y="1299"/>
                    <a:pt x="555" y="1299"/>
                  </a:cubicBezTo>
                  <a:cubicBezTo>
                    <a:pt x="517" y="1299"/>
                    <a:pt x="484" y="1290"/>
                    <a:pt x="467" y="1274"/>
                  </a:cubicBezTo>
                  <a:cubicBezTo>
                    <a:pt x="443" y="1258"/>
                    <a:pt x="421" y="1251"/>
                    <a:pt x="402" y="1251"/>
                  </a:cubicBezTo>
                  <a:cubicBezTo>
                    <a:pt x="341" y="1251"/>
                    <a:pt x="308" y="1315"/>
                    <a:pt x="334" y="1340"/>
                  </a:cubicBezTo>
                  <a:cubicBezTo>
                    <a:pt x="400" y="1440"/>
                    <a:pt x="501" y="1485"/>
                    <a:pt x="602" y="1485"/>
                  </a:cubicBezTo>
                  <a:cubicBezTo>
                    <a:pt x="804" y="1485"/>
                    <a:pt x="1012" y="1307"/>
                    <a:pt x="968" y="1040"/>
                  </a:cubicBezTo>
                  <a:cubicBezTo>
                    <a:pt x="934" y="873"/>
                    <a:pt x="801" y="807"/>
                    <a:pt x="634" y="707"/>
                  </a:cubicBezTo>
                  <a:cubicBezTo>
                    <a:pt x="534" y="673"/>
                    <a:pt x="434" y="673"/>
                    <a:pt x="334" y="640"/>
                  </a:cubicBezTo>
                  <a:cubicBezTo>
                    <a:pt x="200" y="506"/>
                    <a:pt x="200" y="340"/>
                    <a:pt x="367" y="206"/>
                  </a:cubicBezTo>
                  <a:lnTo>
                    <a:pt x="634" y="106"/>
                  </a:lnTo>
                  <a:cubicBezTo>
                    <a:pt x="693" y="106"/>
                    <a:pt x="700" y="1"/>
                    <a:pt x="65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3"/>
            <p:cNvSpPr/>
            <p:nvPr/>
          </p:nvSpPr>
          <p:spPr>
            <a:xfrm>
              <a:off x="2465325" y="3924450"/>
              <a:ext cx="27825" cy="38250"/>
            </a:xfrm>
            <a:custGeom>
              <a:rect b="b" l="l" r="r" t="t"/>
              <a:pathLst>
                <a:path extrusionOk="0" h="1530" w="1113">
                  <a:moveTo>
                    <a:pt x="787" y="0"/>
                  </a:moveTo>
                  <a:cubicBezTo>
                    <a:pt x="781" y="0"/>
                    <a:pt x="775" y="2"/>
                    <a:pt x="767" y="6"/>
                  </a:cubicBezTo>
                  <a:cubicBezTo>
                    <a:pt x="467" y="106"/>
                    <a:pt x="0" y="339"/>
                    <a:pt x="133" y="706"/>
                  </a:cubicBezTo>
                  <a:cubicBezTo>
                    <a:pt x="167" y="840"/>
                    <a:pt x="267" y="940"/>
                    <a:pt x="400" y="973"/>
                  </a:cubicBezTo>
                  <a:cubicBezTo>
                    <a:pt x="467" y="1006"/>
                    <a:pt x="634" y="1006"/>
                    <a:pt x="701" y="1040"/>
                  </a:cubicBezTo>
                  <a:cubicBezTo>
                    <a:pt x="801" y="1040"/>
                    <a:pt x="801" y="1140"/>
                    <a:pt x="701" y="1207"/>
                  </a:cubicBezTo>
                  <a:cubicBezTo>
                    <a:pt x="701" y="1340"/>
                    <a:pt x="667" y="1373"/>
                    <a:pt x="600" y="1373"/>
                  </a:cubicBezTo>
                  <a:lnTo>
                    <a:pt x="434" y="1373"/>
                  </a:lnTo>
                  <a:cubicBezTo>
                    <a:pt x="334" y="1373"/>
                    <a:pt x="334" y="1507"/>
                    <a:pt x="400" y="1507"/>
                  </a:cubicBezTo>
                  <a:cubicBezTo>
                    <a:pt x="452" y="1521"/>
                    <a:pt x="516" y="1530"/>
                    <a:pt x="584" y="1530"/>
                  </a:cubicBezTo>
                  <a:cubicBezTo>
                    <a:pt x="825" y="1530"/>
                    <a:pt x="1112" y="1426"/>
                    <a:pt x="1034" y="1140"/>
                  </a:cubicBezTo>
                  <a:cubicBezTo>
                    <a:pt x="1001" y="1006"/>
                    <a:pt x="867" y="940"/>
                    <a:pt x="701" y="873"/>
                  </a:cubicBezTo>
                  <a:cubicBezTo>
                    <a:pt x="500" y="840"/>
                    <a:pt x="200" y="806"/>
                    <a:pt x="300" y="506"/>
                  </a:cubicBezTo>
                  <a:cubicBezTo>
                    <a:pt x="334" y="239"/>
                    <a:pt x="634" y="172"/>
                    <a:pt x="801" y="106"/>
                  </a:cubicBezTo>
                  <a:cubicBezTo>
                    <a:pt x="830" y="106"/>
                    <a:pt x="834" y="0"/>
                    <a:pt x="78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3"/>
            <p:cNvSpPr/>
            <p:nvPr/>
          </p:nvSpPr>
          <p:spPr>
            <a:xfrm>
              <a:off x="2383600" y="4000425"/>
              <a:ext cx="48175" cy="26925"/>
            </a:xfrm>
            <a:custGeom>
              <a:rect b="b" l="l" r="r" t="t"/>
              <a:pathLst>
                <a:path extrusionOk="0" h="1077" w="1927">
                  <a:moveTo>
                    <a:pt x="1403" y="1"/>
                  </a:moveTo>
                  <a:cubicBezTo>
                    <a:pt x="1392" y="1"/>
                    <a:pt x="1380" y="1"/>
                    <a:pt x="1368" y="2"/>
                  </a:cubicBezTo>
                  <a:cubicBezTo>
                    <a:pt x="1268" y="2"/>
                    <a:pt x="1234" y="136"/>
                    <a:pt x="1334" y="169"/>
                  </a:cubicBezTo>
                  <a:cubicBezTo>
                    <a:pt x="1434" y="236"/>
                    <a:pt x="1501" y="269"/>
                    <a:pt x="1568" y="402"/>
                  </a:cubicBezTo>
                  <a:cubicBezTo>
                    <a:pt x="1668" y="469"/>
                    <a:pt x="1668" y="503"/>
                    <a:pt x="1568" y="603"/>
                  </a:cubicBezTo>
                  <a:cubicBezTo>
                    <a:pt x="1545" y="717"/>
                    <a:pt x="1475" y="768"/>
                    <a:pt x="1381" y="768"/>
                  </a:cubicBezTo>
                  <a:cubicBezTo>
                    <a:pt x="1337" y="768"/>
                    <a:pt x="1287" y="757"/>
                    <a:pt x="1234" y="736"/>
                  </a:cubicBezTo>
                  <a:cubicBezTo>
                    <a:pt x="1101" y="669"/>
                    <a:pt x="1034" y="569"/>
                    <a:pt x="934" y="469"/>
                  </a:cubicBezTo>
                  <a:cubicBezTo>
                    <a:pt x="789" y="353"/>
                    <a:pt x="644" y="263"/>
                    <a:pt x="478" y="263"/>
                  </a:cubicBezTo>
                  <a:cubicBezTo>
                    <a:pt x="452" y="263"/>
                    <a:pt x="427" y="265"/>
                    <a:pt x="400" y="269"/>
                  </a:cubicBezTo>
                  <a:cubicBezTo>
                    <a:pt x="34" y="336"/>
                    <a:pt x="0" y="801"/>
                    <a:pt x="265" y="1068"/>
                  </a:cubicBezTo>
                  <a:lnTo>
                    <a:pt x="265" y="1068"/>
                  </a:lnTo>
                  <a:cubicBezTo>
                    <a:pt x="279" y="1045"/>
                    <a:pt x="313" y="983"/>
                    <a:pt x="267" y="936"/>
                  </a:cubicBezTo>
                  <a:cubicBezTo>
                    <a:pt x="100" y="769"/>
                    <a:pt x="100" y="636"/>
                    <a:pt x="334" y="569"/>
                  </a:cubicBezTo>
                  <a:cubicBezTo>
                    <a:pt x="373" y="491"/>
                    <a:pt x="435" y="459"/>
                    <a:pt x="499" y="459"/>
                  </a:cubicBezTo>
                  <a:cubicBezTo>
                    <a:pt x="545" y="459"/>
                    <a:pt x="592" y="475"/>
                    <a:pt x="634" y="503"/>
                  </a:cubicBezTo>
                  <a:lnTo>
                    <a:pt x="767" y="636"/>
                  </a:lnTo>
                  <a:cubicBezTo>
                    <a:pt x="867" y="736"/>
                    <a:pt x="934" y="836"/>
                    <a:pt x="1067" y="903"/>
                  </a:cubicBezTo>
                  <a:cubicBezTo>
                    <a:pt x="1143" y="940"/>
                    <a:pt x="1218" y="959"/>
                    <a:pt x="1293" y="959"/>
                  </a:cubicBezTo>
                  <a:cubicBezTo>
                    <a:pt x="1418" y="959"/>
                    <a:pt x="1543" y="907"/>
                    <a:pt x="1668" y="803"/>
                  </a:cubicBezTo>
                  <a:cubicBezTo>
                    <a:pt x="1927" y="512"/>
                    <a:pt x="1778" y="1"/>
                    <a:pt x="1403" y="1"/>
                  </a:cubicBezTo>
                  <a:close/>
                  <a:moveTo>
                    <a:pt x="265" y="1068"/>
                  </a:moveTo>
                  <a:lnTo>
                    <a:pt x="265" y="1068"/>
                  </a:lnTo>
                  <a:cubicBezTo>
                    <a:pt x="262" y="1073"/>
                    <a:pt x="259" y="1076"/>
                    <a:pt x="260" y="1076"/>
                  </a:cubicBezTo>
                  <a:cubicBezTo>
                    <a:pt x="260" y="1076"/>
                    <a:pt x="262" y="1074"/>
                    <a:pt x="267" y="1070"/>
                  </a:cubicBezTo>
                  <a:cubicBezTo>
                    <a:pt x="266" y="1069"/>
                    <a:pt x="266" y="1068"/>
                    <a:pt x="265" y="1068"/>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3"/>
            <p:cNvSpPr/>
            <p:nvPr/>
          </p:nvSpPr>
          <p:spPr>
            <a:xfrm>
              <a:off x="2517850" y="3986125"/>
              <a:ext cx="51725" cy="21350"/>
            </a:xfrm>
            <a:custGeom>
              <a:rect b="b" l="l" r="r" t="t"/>
              <a:pathLst>
                <a:path extrusionOk="0" h="854" w="2069">
                  <a:moveTo>
                    <a:pt x="1710" y="1"/>
                  </a:moveTo>
                  <a:cubicBezTo>
                    <a:pt x="1661" y="1"/>
                    <a:pt x="1640" y="83"/>
                    <a:pt x="1668" y="141"/>
                  </a:cubicBezTo>
                  <a:cubicBezTo>
                    <a:pt x="1702" y="174"/>
                    <a:pt x="1735" y="241"/>
                    <a:pt x="1768" y="307"/>
                  </a:cubicBezTo>
                  <a:lnTo>
                    <a:pt x="1535" y="674"/>
                  </a:lnTo>
                  <a:cubicBezTo>
                    <a:pt x="1524" y="678"/>
                    <a:pt x="1513" y="680"/>
                    <a:pt x="1501" y="680"/>
                  </a:cubicBezTo>
                  <a:cubicBezTo>
                    <a:pt x="1406" y="680"/>
                    <a:pt x="1294" y="571"/>
                    <a:pt x="1235" y="541"/>
                  </a:cubicBezTo>
                  <a:lnTo>
                    <a:pt x="1001" y="274"/>
                  </a:lnTo>
                  <a:cubicBezTo>
                    <a:pt x="868" y="174"/>
                    <a:pt x="701" y="74"/>
                    <a:pt x="534" y="74"/>
                  </a:cubicBezTo>
                  <a:cubicBezTo>
                    <a:pt x="167" y="74"/>
                    <a:pt x="1" y="441"/>
                    <a:pt x="134" y="774"/>
                  </a:cubicBezTo>
                  <a:cubicBezTo>
                    <a:pt x="162" y="816"/>
                    <a:pt x="202" y="835"/>
                    <a:pt x="236" y="835"/>
                  </a:cubicBezTo>
                  <a:cubicBezTo>
                    <a:pt x="283" y="835"/>
                    <a:pt x="320" y="799"/>
                    <a:pt x="301" y="741"/>
                  </a:cubicBezTo>
                  <a:cubicBezTo>
                    <a:pt x="301" y="641"/>
                    <a:pt x="334" y="507"/>
                    <a:pt x="334" y="374"/>
                  </a:cubicBezTo>
                  <a:cubicBezTo>
                    <a:pt x="373" y="296"/>
                    <a:pt x="435" y="264"/>
                    <a:pt x="507" y="264"/>
                  </a:cubicBezTo>
                  <a:cubicBezTo>
                    <a:pt x="557" y="264"/>
                    <a:pt x="612" y="280"/>
                    <a:pt x="668" y="307"/>
                  </a:cubicBezTo>
                  <a:cubicBezTo>
                    <a:pt x="801" y="341"/>
                    <a:pt x="834" y="374"/>
                    <a:pt x="901" y="474"/>
                  </a:cubicBezTo>
                  <a:lnTo>
                    <a:pt x="1168" y="708"/>
                  </a:lnTo>
                  <a:cubicBezTo>
                    <a:pt x="1244" y="810"/>
                    <a:pt x="1399" y="853"/>
                    <a:pt x="1542" y="853"/>
                  </a:cubicBezTo>
                  <a:cubicBezTo>
                    <a:pt x="1586" y="853"/>
                    <a:pt x="1629" y="849"/>
                    <a:pt x="1668" y="841"/>
                  </a:cubicBezTo>
                  <a:cubicBezTo>
                    <a:pt x="2069" y="708"/>
                    <a:pt x="2069" y="207"/>
                    <a:pt x="1735" y="7"/>
                  </a:cubicBezTo>
                  <a:cubicBezTo>
                    <a:pt x="1726" y="3"/>
                    <a:pt x="1717" y="1"/>
                    <a:pt x="171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3"/>
            <p:cNvSpPr/>
            <p:nvPr/>
          </p:nvSpPr>
          <p:spPr>
            <a:xfrm>
              <a:off x="2360550" y="3895200"/>
              <a:ext cx="33900" cy="31500"/>
            </a:xfrm>
            <a:custGeom>
              <a:rect b="b" l="l" r="r" t="t"/>
              <a:pathLst>
                <a:path extrusionOk="0" h="1260" w="1356">
                  <a:moveTo>
                    <a:pt x="1165" y="0"/>
                  </a:moveTo>
                  <a:cubicBezTo>
                    <a:pt x="951" y="0"/>
                    <a:pt x="767" y="79"/>
                    <a:pt x="655" y="275"/>
                  </a:cubicBezTo>
                  <a:cubicBezTo>
                    <a:pt x="622" y="375"/>
                    <a:pt x="588" y="475"/>
                    <a:pt x="622" y="609"/>
                  </a:cubicBezTo>
                  <a:cubicBezTo>
                    <a:pt x="622" y="642"/>
                    <a:pt x="655" y="709"/>
                    <a:pt x="655" y="775"/>
                  </a:cubicBezTo>
                  <a:cubicBezTo>
                    <a:pt x="755" y="875"/>
                    <a:pt x="655" y="1009"/>
                    <a:pt x="422" y="1042"/>
                  </a:cubicBezTo>
                  <a:cubicBezTo>
                    <a:pt x="322" y="1009"/>
                    <a:pt x="255" y="1009"/>
                    <a:pt x="188" y="976"/>
                  </a:cubicBezTo>
                  <a:cubicBezTo>
                    <a:pt x="179" y="973"/>
                    <a:pt x="170" y="971"/>
                    <a:pt x="161" y="971"/>
                  </a:cubicBezTo>
                  <a:cubicBezTo>
                    <a:pt x="72" y="971"/>
                    <a:pt x="0" y="1112"/>
                    <a:pt x="121" y="1142"/>
                  </a:cubicBezTo>
                  <a:cubicBezTo>
                    <a:pt x="222" y="1209"/>
                    <a:pt x="355" y="1259"/>
                    <a:pt x="484" y="1259"/>
                  </a:cubicBezTo>
                  <a:cubicBezTo>
                    <a:pt x="613" y="1259"/>
                    <a:pt x="739" y="1209"/>
                    <a:pt x="822" y="1076"/>
                  </a:cubicBezTo>
                  <a:cubicBezTo>
                    <a:pt x="922" y="976"/>
                    <a:pt x="855" y="875"/>
                    <a:pt x="855" y="742"/>
                  </a:cubicBezTo>
                  <a:cubicBezTo>
                    <a:pt x="822" y="675"/>
                    <a:pt x="789" y="575"/>
                    <a:pt x="789" y="509"/>
                  </a:cubicBezTo>
                  <a:cubicBezTo>
                    <a:pt x="789" y="282"/>
                    <a:pt x="933" y="127"/>
                    <a:pt x="1141" y="127"/>
                  </a:cubicBezTo>
                  <a:cubicBezTo>
                    <a:pt x="1177" y="127"/>
                    <a:pt x="1216" y="132"/>
                    <a:pt x="1256" y="142"/>
                  </a:cubicBezTo>
                  <a:cubicBezTo>
                    <a:pt x="1322" y="142"/>
                    <a:pt x="1356" y="8"/>
                    <a:pt x="1289" y="8"/>
                  </a:cubicBezTo>
                  <a:cubicBezTo>
                    <a:pt x="1247" y="3"/>
                    <a:pt x="1205" y="0"/>
                    <a:pt x="1165"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3"/>
            <p:cNvSpPr/>
            <p:nvPr/>
          </p:nvSpPr>
          <p:spPr>
            <a:xfrm>
              <a:off x="2390250" y="3739050"/>
              <a:ext cx="44225" cy="55100"/>
            </a:xfrm>
            <a:custGeom>
              <a:rect b="b" l="l" r="r" t="t"/>
              <a:pathLst>
                <a:path extrusionOk="0" h="2204" w="1769">
                  <a:moveTo>
                    <a:pt x="1173" y="1"/>
                  </a:moveTo>
                  <a:cubicBezTo>
                    <a:pt x="1075" y="1"/>
                    <a:pt x="1023" y="122"/>
                    <a:pt x="1135" y="150"/>
                  </a:cubicBezTo>
                  <a:cubicBezTo>
                    <a:pt x="1502" y="383"/>
                    <a:pt x="1502" y="650"/>
                    <a:pt x="1135" y="984"/>
                  </a:cubicBezTo>
                  <a:cubicBezTo>
                    <a:pt x="1046" y="984"/>
                    <a:pt x="972" y="1013"/>
                    <a:pt x="893" y="1013"/>
                  </a:cubicBezTo>
                  <a:cubicBezTo>
                    <a:pt x="853" y="1013"/>
                    <a:pt x="813" y="1006"/>
                    <a:pt x="768" y="984"/>
                  </a:cubicBezTo>
                  <a:cubicBezTo>
                    <a:pt x="668" y="984"/>
                    <a:pt x="601" y="984"/>
                    <a:pt x="501" y="1050"/>
                  </a:cubicBezTo>
                  <a:cubicBezTo>
                    <a:pt x="334" y="1084"/>
                    <a:pt x="234" y="1217"/>
                    <a:pt x="168" y="1351"/>
                  </a:cubicBezTo>
                  <a:cubicBezTo>
                    <a:pt x="1" y="1618"/>
                    <a:pt x="134" y="2018"/>
                    <a:pt x="435" y="2185"/>
                  </a:cubicBezTo>
                  <a:cubicBezTo>
                    <a:pt x="448" y="2198"/>
                    <a:pt x="461" y="2203"/>
                    <a:pt x="473" y="2203"/>
                  </a:cubicBezTo>
                  <a:cubicBezTo>
                    <a:pt x="522" y="2203"/>
                    <a:pt x="555" y="2111"/>
                    <a:pt x="501" y="2085"/>
                  </a:cubicBezTo>
                  <a:cubicBezTo>
                    <a:pt x="334" y="1951"/>
                    <a:pt x="268" y="1751"/>
                    <a:pt x="334" y="1517"/>
                  </a:cubicBezTo>
                  <a:cubicBezTo>
                    <a:pt x="441" y="1332"/>
                    <a:pt x="589" y="1230"/>
                    <a:pt x="780" y="1230"/>
                  </a:cubicBezTo>
                  <a:cubicBezTo>
                    <a:pt x="829" y="1230"/>
                    <a:pt x="880" y="1237"/>
                    <a:pt x="935" y="1251"/>
                  </a:cubicBezTo>
                  <a:lnTo>
                    <a:pt x="1102" y="1251"/>
                  </a:lnTo>
                  <a:cubicBezTo>
                    <a:pt x="1268" y="1217"/>
                    <a:pt x="1469" y="1117"/>
                    <a:pt x="1569" y="950"/>
                  </a:cubicBezTo>
                  <a:cubicBezTo>
                    <a:pt x="1769" y="617"/>
                    <a:pt x="1602" y="183"/>
                    <a:pt x="1235" y="16"/>
                  </a:cubicBezTo>
                  <a:cubicBezTo>
                    <a:pt x="1213" y="5"/>
                    <a:pt x="1192" y="1"/>
                    <a:pt x="117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3"/>
            <p:cNvSpPr/>
            <p:nvPr/>
          </p:nvSpPr>
          <p:spPr>
            <a:xfrm>
              <a:off x="2393600" y="3824875"/>
              <a:ext cx="57550" cy="27675"/>
            </a:xfrm>
            <a:custGeom>
              <a:rect b="b" l="l" r="r" t="t"/>
              <a:pathLst>
                <a:path extrusionOk="0" h="1107" w="2302">
                  <a:moveTo>
                    <a:pt x="1994" y="1"/>
                  </a:moveTo>
                  <a:cubicBezTo>
                    <a:pt x="1936" y="1"/>
                    <a:pt x="1881" y="92"/>
                    <a:pt x="1935" y="119"/>
                  </a:cubicBezTo>
                  <a:cubicBezTo>
                    <a:pt x="2102" y="419"/>
                    <a:pt x="1968" y="586"/>
                    <a:pt x="1535" y="586"/>
                  </a:cubicBezTo>
                  <a:cubicBezTo>
                    <a:pt x="1468" y="520"/>
                    <a:pt x="1435" y="486"/>
                    <a:pt x="1335" y="419"/>
                  </a:cubicBezTo>
                  <a:cubicBezTo>
                    <a:pt x="1268" y="319"/>
                    <a:pt x="1168" y="253"/>
                    <a:pt x="1101" y="186"/>
                  </a:cubicBezTo>
                  <a:cubicBezTo>
                    <a:pt x="981" y="114"/>
                    <a:pt x="861" y="59"/>
                    <a:pt x="740" y="59"/>
                  </a:cubicBezTo>
                  <a:cubicBezTo>
                    <a:pt x="694" y="59"/>
                    <a:pt x="647" y="67"/>
                    <a:pt x="601" y="86"/>
                  </a:cubicBezTo>
                  <a:cubicBezTo>
                    <a:pt x="167" y="186"/>
                    <a:pt x="0" y="620"/>
                    <a:pt x="34" y="1020"/>
                  </a:cubicBezTo>
                  <a:cubicBezTo>
                    <a:pt x="34" y="1083"/>
                    <a:pt x="74" y="1107"/>
                    <a:pt x="103" y="1107"/>
                  </a:cubicBezTo>
                  <a:cubicBezTo>
                    <a:pt x="120" y="1107"/>
                    <a:pt x="134" y="1099"/>
                    <a:pt x="134" y="1087"/>
                  </a:cubicBezTo>
                  <a:cubicBezTo>
                    <a:pt x="134" y="786"/>
                    <a:pt x="267" y="419"/>
                    <a:pt x="601" y="319"/>
                  </a:cubicBezTo>
                  <a:cubicBezTo>
                    <a:pt x="642" y="309"/>
                    <a:pt x="681" y="304"/>
                    <a:pt x="718" y="304"/>
                  </a:cubicBezTo>
                  <a:cubicBezTo>
                    <a:pt x="919" y="304"/>
                    <a:pt x="1060" y="445"/>
                    <a:pt x="1201" y="586"/>
                  </a:cubicBezTo>
                  <a:cubicBezTo>
                    <a:pt x="1353" y="677"/>
                    <a:pt x="1505" y="824"/>
                    <a:pt x="1708" y="824"/>
                  </a:cubicBezTo>
                  <a:cubicBezTo>
                    <a:pt x="1727" y="824"/>
                    <a:pt x="1748" y="823"/>
                    <a:pt x="1768" y="820"/>
                  </a:cubicBezTo>
                  <a:cubicBezTo>
                    <a:pt x="2135" y="786"/>
                    <a:pt x="2302" y="319"/>
                    <a:pt x="2035" y="19"/>
                  </a:cubicBezTo>
                  <a:cubicBezTo>
                    <a:pt x="2022" y="6"/>
                    <a:pt x="2008" y="1"/>
                    <a:pt x="199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3"/>
            <p:cNvSpPr/>
            <p:nvPr/>
          </p:nvSpPr>
          <p:spPr>
            <a:xfrm>
              <a:off x="2543950" y="3670925"/>
              <a:ext cx="16450" cy="41175"/>
            </a:xfrm>
            <a:custGeom>
              <a:rect b="b" l="l" r="r" t="t"/>
              <a:pathLst>
                <a:path extrusionOk="0" h="1647" w="658">
                  <a:moveTo>
                    <a:pt x="503" y="1"/>
                  </a:moveTo>
                  <a:cubicBezTo>
                    <a:pt x="499" y="1"/>
                    <a:pt x="495" y="2"/>
                    <a:pt x="491" y="6"/>
                  </a:cubicBezTo>
                  <a:cubicBezTo>
                    <a:pt x="257" y="106"/>
                    <a:pt x="24" y="306"/>
                    <a:pt x="24" y="573"/>
                  </a:cubicBezTo>
                  <a:cubicBezTo>
                    <a:pt x="24" y="673"/>
                    <a:pt x="91" y="773"/>
                    <a:pt x="157" y="907"/>
                  </a:cubicBezTo>
                  <a:cubicBezTo>
                    <a:pt x="191" y="973"/>
                    <a:pt x="291" y="1007"/>
                    <a:pt x="324" y="1074"/>
                  </a:cubicBezTo>
                  <a:cubicBezTo>
                    <a:pt x="424" y="1140"/>
                    <a:pt x="491" y="1207"/>
                    <a:pt x="491" y="1340"/>
                  </a:cubicBezTo>
                  <a:cubicBezTo>
                    <a:pt x="410" y="1421"/>
                    <a:pt x="342" y="1465"/>
                    <a:pt x="278" y="1465"/>
                  </a:cubicBezTo>
                  <a:cubicBezTo>
                    <a:pt x="236" y="1465"/>
                    <a:pt x="197" y="1447"/>
                    <a:pt x="157" y="1407"/>
                  </a:cubicBezTo>
                  <a:cubicBezTo>
                    <a:pt x="148" y="1388"/>
                    <a:pt x="129" y="1379"/>
                    <a:pt x="109" y="1379"/>
                  </a:cubicBezTo>
                  <a:cubicBezTo>
                    <a:pt x="60" y="1379"/>
                    <a:pt x="0" y="1427"/>
                    <a:pt x="24" y="1474"/>
                  </a:cubicBezTo>
                  <a:cubicBezTo>
                    <a:pt x="84" y="1594"/>
                    <a:pt x="192" y="1647"/>
                    <a:pt x="301" y="1647"/>
                  </a:cubicBezTo>
                  <a:cubicBezTo>
                    <a:pt x="434" y="1647"/>
                    <a:pt x="569" y="1569"/>
                    <a:pt x="624" y="1440"/>
                  </a:cubicBezTo>
                  <a:cubicBezTo>
                    <a:pt x="658" y="1307"/>
                    <a:pt x="658" y="1140"/>
                    <a:pt x="524" y="1007"/>
                  </a:cubicBezTo>
                  <a:cubicBezTo>
                    <a:pt x="458" y="940"/>
                    <a:pt x="358" y="873"/>
                    <a:pt x="291" y="807"/>
                  </a:cubicBezTo>
                  <a:cubicBezTo>
                    <a:pt x="24" y="540"/>
                    <a:pt x="157" y="173"/>
                    <a:pt x="491" y="106"/>
                  </a:cubicBezTo>
                  <a:cubicBezTo>
                    <a:pt x="580" y="106"/>
                    <a:pt x="537" y="1"/>
                    <a:pt x="50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3"/>
            <p:cNvSpPr/>
            <p:nvPr/>
          </p:nvSpPr>
          <p:spPr>
            <a:xfrm>
              <a:off x="2364400" y="3691925"/>
              <a:ext cx="55900" cy="20250"/>
            </a:xfrm>
            <a:custGeom>
              <a:rect b="b" l="l" r="r" t="t"/>
              <a:pathLst>
                <a:path extrusionOk="0" h="810" w="2236">
                  <a:moveTo>
                    <a:pt x="568" y="0"/>
                  </a:moveTo>
                  <a:cubicBezTo>
                    <a:pt x="201" y="0"/>
                    <a:pt x="1" y="300"/>
                    <a:pt x="1" y="667"/>
                  </a:cubicBezTo>
                  <a:cubicBezTo>
                    <a:pt x="1" y="701"/>
                    <a:pt x="26" y="717"/>
                    <a:pt x="55" y="717"/>
                  </a:cubicBezTo>
                  <a:cubicBezTo>
                    <a:pt x="84" y="717"/>
                    <a:pt x="118" y="701"/>
                    <a:pt x="134" y="667"/>
                  </a:cubicBezTo>
                  <a:cubicBezTo>
                    <a:pt x="225" y="394"/>
                    <a:pt x="426" y="183"/>
                    <a:pt x="660" y="183"/>
                  </a:cubicBezTo>
                  <a:cubicBezTo>
                    <a:pt x="769" y="183"/>
                    <a:pt x="885" y="228"/>
                    <a:pt x="1002" y="334"/>
                  </a:cubicBezTo>
                  <a:cubicBezTo>
                    <a:pt x="1135" y="434"/>
                    <a:pt x="1202" y="567"/>
                    <a:pt x="1302" y="634"/>
                  </a:cubicBezTo>
                  <a:cubicBezTo>
                    <a:pt x="1385" y="744"/>
                    <a:pt x="1536" y="809"/>
                    <a:pt x="1662" y="809"/>
                  </a:cubicBezTo>
                  <a:cubicBezTo>
                    <a:pt x="1688" y="809"/>
                    <a:pt x="1712" y="806"/>
                    <a:pt x="1735" y="801"/>
                  </a:cubicBezTo>
                  <a:cubicBezTo>
                    <a:pt x="2136" y="767"/>
                    <a:pt x="2236" y="367"/>
                    <a:pt x="2136" y="100"/>
                  </a:cubicBezTo>
                  <a:cubicBezTo>
                    <a:pt x="2126" y="70"/>
                    <a:pt x="2106" y="58"/>
                    <a:pt x="2085" y="58"/>
                  </a:cubicBezTo>
                  <a:cubicBezTo>
                    <a:pt x="2037" y="58"/>
                    <a:pt x="1979" y="120"/>
                    <a:pt x="2002" y="167"/>
                  </a:cubicBezTo>
                  <a:cubicBezTo>
                    <a:pt x="1890" y="458"/>
                    <a:pt x="1778" y="614"/>
                    <a:pt x="1636" y="614"/>
                  </a:cubicBezTo>
                  <a:cubicBezTo>
                    <a:pt x="1566" y="614"/>
                    <a:pt x="1489" y="577"/>
                    <a:pt x="1402" y="500"/>
                  </a:cubicBezTo>
                  <a:lnTo>
                    <a:pt x="1235" y="334"/>
                  </a:lnTo>
                  <a:cubicBezTo>
                    <a:pt x="1168" y="267"/>
                    <a:pt x="1135" y="167"/>
                    <a:pt x="1002" y="133"/>
                  </a:cubicBezTo>
                  <a:cubicBezTo>
                    <a:pt x="868" y="67"/>
                    <a:pt x="701" y="0"/>
                    <a:pt x="568"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3"/>
            <p:cNvSpPr/>
            <p:nvPr/>
          </p:nvSpPr>
          <p:spPr>
            <a:xfrm>
              <a:off x="2488675" y="3656550"/>
              <a:ext cx="38375" cy="42400"/>
            </a:xfrm>
            <a:custGeom>
              <a:rect b="b" l="l" r="r" t="t"/>
              <a:pathLst>
                <a:path extrusionOk="0" h="1696" w="1535">
                  <a:moveTo>
                    <a:pt x="1250" y="1"/>
                  </a:moveTo>
                  <a:cubicBezTo>
                    <a:pt x="1208" y="1"/>
                    <a:pt x="1168" y="26"/>
                    <a:pt x="1168" y="81"/>
                  </a:cubicBezTo>
                  <a:cubicBezTo>
                    <a:pt x="1232" y="501"/>
                    <a:pt x="1328" y="983"/>
                    <a:pt x="789" y="983"/>
                  </a:cubicBezTo>
                  <a:cubicBezTo>
                    <a:pt x="771" y="983"/>
                    <a:pt x="753" y="982"/>
                    <a:pt x="734" y="981"/>
                  </a:cubicBezTo>
                  <a:cubicBezTo>
                    <a:pt x="623" y="981"/>
                    <a:pt x="556" y="937"/>
                    <a:pt x="474" y="937"/>
                  </a:cubicBezTo>
                  <a:cubicBezTo>
                    <a:pt x="434" y="937"/>
                    <a:pt x="389" y="948"/>
                    <a:pt x="334" y="981"/>
                  </a:cubicBezTo>
                  <a:cubicBezTo>
                    <a:pt x="33" y="1081"/>
                    <a:pt x="0" y="1415"/>
                    <a:pt x="167" y="1682"/>
                  </a:cubicBezTo>
                  <a:cubicBezTo>
                    <a:pt x="177" y="1692"/>
                    <a:pt x="192" y="1696"/>
                    <a:pt x="209" y="1696"/>
                  </a:cubicBezTo>
                  <a:cubicBezTo>
                    <a:pt x="250" y="1696"/>
                    <a:pt x="300" y="1672"/>
                    <a:pt x="300" y="1649"/>
                  </a:cubicBezTo>
                  <a:cubicBezTo>
                    <a:pt x="182" y="1354"/>
                    <a:pt x="325" y="1137"/>
                    <a:pt x="591" y="1137"/>
                  </a:cubicBezTo>
                  <a:cubicBezTo>
                    <a:pt x="625" y="1137"/>
                    <a:pt x="662" y="1140"/>
                    <a:pt x="701" y="1148"/>
                  </a:cubicBezTo>
                  <a:cubicBezTo>
                    <a:pt x="801" y="1148"/>
                    <a:pt x="867" y="1182"/>
                    <a:pt x="967" y="1182"/>
                  </a:cubicBezTo>
                  <a:cubicBezTo>
                    <a:pt x="1067" y="1182"/>
                    <a:pt x="1168" y="1148"/>
                    <a:pt x="1234" y="1048"/>
                  </a:cubicBezTo>
                  <a:cubicBezTo>
                    <a:pt x="1534" y="815"/>
                    <a:pt x="1468" y="348"/>
                    <a:pt x="1334" y="47"/>
                  </a:cubicBezTo>
                  <a:cubicBezTo>
                    <a:pt x="1319" y="17"/>
                    <a:pt x="1284" y="1"/>
                    <a:pt x="125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3"/>
            <p:cNvSpPr/>
            <p:nvPr/>
          </p:nvSpPr>
          <p:spPr>
            <a:xfrm>
              <a:off x="2615075" y="3673650"/>
              <a:ext cx="55400" cy="21625"/>
            </a:xfrm>
            <a:custGeom>
              <a:rect b="b" l="l" r="r" t="t"/>
              <a:pathLst>
                <a:path extrusionOk="0" h="865" w="2216">
                  <a:moveTo>
                    <a:pt x="630" y="0"/>
                  </a:moveTo>
                  <a:cubicBezTo>
                    <a:pt x="367" y="0"/>
                    <a:pt x="160" y="273"/>
                    <a:pt x="48" y="498"/>
                  </a:cubicBezTo>
                  <a:cubicBezTo>
                    <a:pt x="0" y="545"/>
                    <a:pt x="37" y="592"/>
                    <a:pt x="74" y="592"/>
                  </a:cubicBezTo>
                  <a:cubicBezTo>
                    <a:pt x="89" y="592"/>
                    <a:pt x="105" y="584"/>
                    <a:pt x="114" y="564"/>
                  </a:cubicBezTo>
                  <a:cubicBezTo>
                    <a:pt x="238" y="410"/>
                    <a:pt x="361" y="227"/>
                    <a:pt x="591" y="227"/>
                  </a:cubicBezTo>
                  <a:cubicBezTo>
                    <a:pt x="609" y="227"/>
                    <a:pt x="628" y="228"/>
                    <a:pt x="648" y="231"/>
                  </a:cubicBezTo>
                  <a:cubicBezTo>
                    <a:pt x="848" y="297"/>
                    <a:pt x="948" y="464"/>
                    <a:pt x="1082" y="564"/>
                  </a:cubicBezTo>
                  <a:cubicBezTo>
                    <a:pt x="1182" y="731"/>
                    <a:pt x="1349" y="864"/>
                    <a:pt x="1582" y="864"/>
                  </a:cubicBezTo>
                  <a:cubicBezTo>
                    <a:pt x="1982" y="864"/>
                    <a:pt x="2216" y="397"/>
                    <a:pt x="1982" y="64"/>
                  </a:cubicBezTo>
                  <a:cubicBezTo>
                    <a:pt x="1973" y="45"/>
                    <a:pt x="1956" y="37"/>
                    <a:pt x="1937" y="37"/>
                  </a:cubicBezTo>
                  <a:cubicBezTo>
                    <a:pt x="1888" y="37"/>
                    <a:pt x="1825" y="92"/>
                    <a:pt x="1849" y="164"/>
                  </a:cubicBezTo>
                  <a:cubicBezTo>
                    <a:pt x="1946" y="431"/>
                    <a:pt x="1796" y="681"/>
                    <a:pt x="1578" y="681"/>
                  </a:cubicBezTo>
                  <a:cubicBezTo>
                    <a:pt x="1497" y="681"/>
                    <a:pt x="1406" y="646"/>
                    <a:pt x="1315" y="564"/>
                  </a:cubicBezTo>
                  <a:cubicBezTo>
                    <a:pt x="1215" y="498"/>
                    <a:pt x="1182" y="397"/>
                    <a:pt x="1115" y="331"/>
                  </a:cubicBezTo>
                  <a:cubicBezTo>
                    <a:pt x="1015" y="197"/>
                    <a:pt x="882" y="64"/>
                    <a:pt x="782" y="31"/>
                  </a:cubicBezTo>
                  <a:cubicBezTo>
                    <a:pt x="729" y="10"/>
                    <a:pt x="678" y="0"/>
                    <a:pt x="630"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3"/>
            <p:cNvSpPr/>
            <p:nvPr/>
          </p:nvSpPr>
          <p:spPr>
            <a:xfrm>
              <a:off x="2634600" y="3724950"/>
              <a:ext cx="51725" cy="19825"/>
            </a:xfrm>
            <a:custGeom>
              <a:rect b="b" l="l" r="r" t="t"/>
              <a:pathLst>
                <a:path extrusionOk="0" h="793" w="2069">
                  <a:moveTo>
                    <a:pt x="1725" y="1"/>
                  </a:moveTo>
                  <a:cubicBezTo>
                    <a:pt x="1687" y="1"/>
                    <a:pt x="1668" y="38"/>
                    <a:pt x="1668" y="113"/>
                  </a:cubicBezTo>
                  <a:cubicBezTo>
                    <a:pt x="1768" y="314"/>
                    <a:pt x="1735" y="580"/>
                    <a:pt x="1435" y="614"/>
                  </a:cubicBezTo>
                  <a:cubicBezTo>
                    <a:pt x="1235" y="614"/>
                    <a:pt x="1101" y="480"/>
                    <a:pt x="1001" y="314"/>
                  </a:cubicBezTo>
                  <a:cubicBezTo>
                    <a:pt x="901" y="180"/>
                    <a:pt x="834" y="113"/>
                    <a:pt x="668" y="80"/>
                  </a:cubicBezTo>
                  <a:cubicBezTo>
                    <a:pt x="606" y="59"/>
                    <a:pt x="548" y="50"/>
                    <a:pt x="494" y="50"/>
                  </a:cubicBezTo>
                  <a:cubicBezTo>
                    <a:pt x="200" y="50"/>
                    <a:pt x="29" y="332"/>
                    <a:pt x="1" y="614"/>
                  </a:cubicBezTo>
                  <a:cubicBezTo>
                    <a:pt x="22" y="679"/>
                    <a:pt x="86" y="730"/>
                    <a:pt x="129" y="730"/>
                  </a:cubicBezTo>
                  <a:cubicBezTo>
                    <a:pt x="151" y="730"/>
                    <a:pt x="167" y="715"/>
                    <a:pt x="167" y="680"/>
                  </a:cubicBezTo>
                  <a:cubicBezTo>
                    <a:pt x="201" y="514"/>
                    <a:pt x="234" y="414"/>
                    <a:pt x="401" y="314"/>
                  </a:cubicBezTo>
                  <a:cubicBezTo>
                    <a:pt x="464" y="292"/>
                    <a:pt x="521" y="281"/>
                    <a:pt x="573" y="281"/>
                  </a:cubicBezTo>
                  <a:cubicBezTo>
                    <a:pt x="685" y="281"/>
                    <a:pt x="777" y="333"/>
                    <a:pt x="868" y="447"/>
                  </a:cubicBezTo>
                  <a:cubicBezTo>
                    <a:pt x="935" y="514"/>
                    <a:pt x="1001" y="614"/>
                    <a:pt x="1068" y="647"/>
                  </a:cubicBezTo>
                  <a:cubicBezTo>
                    <a:pt x="1170" y="749"/>
                    <a:pt x="1311" y="793"/>
                    <a:pt x="1446" y="793"/>
                  </a:cubicBezTo>
                  <a:cubicBezTo>
                    <a:pt x="1488" y="793"/>
                    <a:pt x="1529" y="788"/>
                    <a:pt x="1568" y="781"/>
                  </a:cubicBezTo>
                  <a:cubicBezTo>
                    <a:pt x="1869" y="680"/>
                    <a:pt x="2069" y="280"/>
                    <a:pt x="1768" y="13"/>
                  </a:cubicBezTo>
                  <a:cubicBezTo>
                    <a:pt x="1752" y="5"/>
                    <a:pt x="1737" y="1"/>
                    <a:pt x="1725"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a:off x="2679675" y="3690950"/>
              <a:ext cx="45850" cy="16900"/>
            </a:xfrm>
            <a:custGeom>
              <a:rect b="b" l="l" r="r" t="t"/>
              <a:pathLst>
                <a:path extrusionOk="0" h="676" w="1834">
                  <a:moveTo>
                    <a:pt x="1272" y="1"/>
                  </a:moveTo>
                  <a:cubicBezTo>
                    <a:pt x="1248" y="1"/>
                    <a:pt x="1224" y="2"/>
                    <a:pt x="1200" y="6"/>
                  </a:cubicBezTo>
                  <a:cubicBezTo>
                    <a:pt x="1066" y="6"/>
                    <a:pt x="1000" y="106"/>
                    <a:pt x="866" y="172"/>
                  </a:cubicBezTo>
                  <a:cubicBezTo>
                    <a:pt x="833" y="206"/>
                    <a:pt x="766" y="273"/>
                    <a:pt x="766" y="306"/>
                  </a:cubicBezTo>
                  <a:cubicBezTo>
                    <a:pt x="699" y="373"/>
                    <a:pt x="599" y="408"/>
                    <a:pt x="502" y="408"/>
                  </a:cubicBezTo>
                  <a:cubicBezTo>
                    <a:pt x="358" y="408"/>
                    <a:pt x="219" y="332"/>
                    <a:pt x="199" y="172"/>
                  </a:cubicBezTo>
                  <a:cubicBezTo>
                    <a:pt x="199" y="144"/>
                    <a:pt x="175" y="134"/>
                    <a:pt x="145" y="134"/>
                  </a:cubicBezTo>
                  <a:cubicBezTo>
                    <a:pt x="104" y="134"/>
                    <a:pt x="51" y="153"/>
                    <a:pt x="32" y="172"/>
                  </a:cubicBezTo>
                  <a:cubicBezTo>
                    <a:pt x="1" y="453"/>
                    <a:pt x="203" y="676"/>
                    <a:pt x="476" y="676"/>
                  </a:cubicBezTo>
                  <a:cubicBezTo>
                    <a:pt x="494" y="676"/>
                    <a:pt x="513" y="675"/>
                    <a:pt x="533" y="673"/>
                  </a:cubicBezTo>
                  <a:cubicBezTo>
                    <a:pt x="666" y="639"/>
                    <a:pt x="766" y="539"/>
                    <a:pt x="866" y="473"/>
                  </a:cubicBezTo>
                  <a:cubicBezTo>
                    <a:pt x="980" y="320"/>
                    <a:pt x="1149" y="222"/>
                    <a:pt x="1317" y="222"/>
                  </a:cubicBezTo>
                  <a:cubicBezTo>
                    <a:pt x="1442" y="222"/>
                    <a:pt x="1567" y="277"/>
                    <a:pt x="1667" y="406"/>
                  </a:cubicBezTo>
                  <a:cubicBezTo>
                    <a:pt x="1733" y="373"/>
                    <a:pt x="1833" y="339"/>
                    <a:pt x="1767" y="306"/>
                  </a:cubicBezTo>
                  <a:cubicBezTo>
                    <a:pt x="1677" y="126"/>
                    <a:pt x="1480" y="1"/>
                    <a:pt x="1272"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3"/>
            <p:cNvSpPr/>
            <p:nvPr/>
          </p:nvSpPr>
          <p:spPr>
            <a:xfrm>
              <a:off x="2736350" y="3697300"/>
              <a:ext cx="40875" cy="42350"/>
            </a:xfrm>
            <a:custGeom>
              <a:rect b="b" l="l" r="r" t="t"/>
              <a:pathLst>
                <a:path extrusionOk="0" h="1694" w="1635">
                  <a:moveTo>
                    <a:pt x="1247" y="0"/>
                  </a:moveTo>
                  <a:cubicBezTo>
                    <a:pt x="1180" y="0"/>
                    <a:pt x="1147" y="92"/>
                    <a:pt x="1201" y="119"/>
                  </a:cubicBezTo>
                  <a:cubicBezTo>
                    <a:pt x="1368" y="252"/>
                    <a:pt x="1368" y="419"/>
                    <a:pt x="1268" y="619"/>
                  </a:cubicBezTo>
                  <a:cubicBezTo>
                    <a:pt x="1134" y="686"/>
                    <a:pt x="1001" y="686"/>
                    <a:pt x="834" y="686"/>
                  </a:cubicBezTo>
                  <a:lnTo>
                    <a:pt x="634" y="686"/>
                  </a:lnTo>
                  <a:cubicBezTo>
                    <a:pt x="500" y="686"/>
                    <a:pt x="367" y="752"/>
                    <a:pt x="267" y="852"/>
                  </a:cubicBezTo>
                  <a:cubicBezTo>
                    <a:pt x="0" y="1086"/>
                    <a:pt x="33" y="1420"/>
                    <a:pt x="267" y="1686"/>
                  </a:cubicBezTo>
                  <a:cubicBezTo>
                    <a:pt x="267" y="1691"/>
                    <a:pt x="268" y="1693"/>
                    <a:pt x="270" y="1693"/>
                  </a:cubicBezTo>
                  <a:cubicBezTo>
                    <a:pt x="284" y="1693"/>
                    <a:pt x="329" y="1615"/>
                    <a:pt x="300" y="1586"/>
                  </a:cubicBezTo>
                  <a:cubicBezTo>
                    <a:pt x="100" y="1286"/>
                    <a:pt x="234" y="886"/>
                    <a:pt x="601" y="786"/>
                  </a:cubicBezTo>
                  <a:cubicBezTo>
                    <a:pt x="701" y="786"/>
                    <a:pt x="834" y="852"/>
                    <a:pt x="1001" y="852"/>
                  </a:cubicBezTo>
                  <a:cubicBezTo>
                    <a:pt x="1168" y="852"/>
                    <a:pt x="1301" y="786"/>
                    <a:pt x="1434" y="719"/>
                  </a:cubicBezTo>
                  <a:cubicBezTo>
                    <a:pt x="1635" y="519"/>
                    <a:pt x="1601" y="119"/>
                    <a:pt x="1301" y="19"/>
                  </a:cubicBezTo>
                  <a:cubicBezTo>
                    <a:pt x="1281" y="6"/>
                    <a:pt x="1263" y="0"/>
                    <a:pt x="124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3"/>
            <p:cNvSpPr/>
            <p:nvPr/>
          </p:nvSpPr>
          <p:spPr>
            <a:xfrm>
              <a:off x="2751350" y="3630475"/>
              <a:ext cx="34225" cy="39775"/>
            </a:xfrm>
            <a:custGeom>
              <a:rect b="b" l="l" r="r" t="t"/>
              <a:pathLst>
                <a:path extrusionOk="0" h="1591" w="1369">
                  <a:moveTo>
                    <a:pt x="504" y="1"/>
                  </a:moveTo>
                  <a:cubicBezTo>
                    <a:pt x="495" y="1"/>
                    <a:pt x="483" y="7"/>
                    <a:pt x="468" y="23"/>
                  </a:cubicBezTo>
                  <a:cubicBezTo>
                    <a:pt x="201" y="90"/>
                    <a:pt x="1" y="357"/>
                    <a:pt x="167" y="590"/>
                  </a:cubicBezTo>
                  <a:cubicBezTo>
                    <a:pt x="234" y="723"/>
                    <a:pt x="334" y="790"/>
                    <a:pt x="501" y="857"/>
                  </a:cubicBezTo>
                  <a:cubicBezTo>
                    <a:pt x="634" y="890"/>
                    <a:pt x="701" y="890"/>
                    <a:pt x="834" y="924"/>
                  </a:cubicBezTo>
                  <a:cubicBezTo>
                    <a:pt x="1001" y="957"/>
                    <a:pt x="1068" y="1090"/>
                    <a:pt x="1068" y="1257"/>
                  </a:cubicBezTo>
                  <a:cubicBezTo>
                    <a:pt x="1001" y="1391"/>
                    <a:pt x="868" y="1424"/>
                    <a:pt x="734" y="1424"/>
                  </a:cubicBezTo>
                  <a:cubicBezTo>
                    <a:pt x="634" y="1424"/>
                    <a:pt x="668" y="1591"/>
                    <a:pt x="734" y="1591"/>
                  </a:cubicBezTo>
                  <a:cubicBezTo>
                    <a:pt x="1035" y="1591"/>
                    <a:pt x="1368" y="1391"/>
                    <a:pt x="1235" y="1057"/>
                  </a:cubicBezTo>
                  <a:cubicBezTo>
                    <a:pt x="1201" y="924"/>
                    <a:pt x="1068" y="824"/>
                    <a:pt x="968" y="790"/>
                  </a:cubicBezTo>
                  <a:cubicBezTo>
                    <a:pt x="868" y="757"/>
                    <a:pt x="734" y="757"/>
                    <a:pt x="668" y="723"/>
                  </a:cubicBezTo>
                  <a:cubicBezTo>
                    <a:pt x="534" y="657"/>
                    <a:pt x="501" y="657"/>
                    <a:pt x="367" y="590"/>
                  </a:cubicBezTo>
                  <a:cubicBezTo>
                    <a:pt x="201" y="423"/>
                    <a:pt x="234" y="223"/>
                    <a:pt x="501" y="123"/>
                  </a:cubicBezTo>
                  <a:cubicBezTo>
                    <a:pt x="526" y="72"/>
                    <a:pt x="532" y="1"/>
                    <a:pt x="50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3"/>
            <p:cNvSpPr/>
            <p:nvPr/>
          </p:nvSpPr>
          <p:spPr>
            <a:xfrm>
              <a:off x="2719650" y="3623000"/>
              <a:ext cx="20875" cy="41425"/>
            </a:xfrm>
            <a:custGeom>
              <a:rect b="b" l="l" r="r" t="t"/>
              <a:pathLst>
                <a:path extrusionOk="0" h="1657" w="835">
                  <a:moveTo>
                    <a:pt x="471" y="0"/>
                  </a:moveTo>
                  <a:cubicBezTo>
                    <a:pt x="220" y="0"/>
                    <a:pt x="1" y="232"/>
                    <a:pt x="1" y="489"/>
                  </a:cubicBezTo>
                  <a:cubicBezTo>
                    <a:pt x="1" y="589"/>
                    <a:pt x="34" y="756"/>
                    <a:pt x="134" y="856"/>
                  </a:cubicBezTo>
                  <a:cubicBezTo>
                    <a:pt x="201" y="922"/>
                    <a:pt x="301" y="989"/>
                    <a:pt x="368" y="1022"/>
                  </a:cubicBezTo>
                  <a:cubicBezTo>
                    <a:pt x="601" y="1089"/>
                    <a:pt x="601" y="1223"/>
                    <a:pt x="435" y="1489"/>
                  </a:cubicBezTo>
                  <a:cubicBezTo>
                    <a:pt x="368" y="1489"/>
                    <a:pt x="335" y="1523"/>
                    <a:pt x="268" y="1523"/>
                  </a:cubicBezTo>
                  <a:cubicBezTo>
                    <a:pt x="234" y="1556"/>
                    <a:pt x="268" y="1656"/>
                    <a:pt x="301" y="1656"/>
                  </a:cubicBezTo>
                  <a:cubicBezTo>
                    <a:pt x="535" y="1656"/>
                    <a:pt x="835" y="1523"/>
                    <a:pt x="802" y="1223"/>
                  </a:cubicBezTo>
                  <a:cubicBezTo>
                    <a:pt x="802" y="1089"/>
                    <a:pt x="668" y="1022"/>
                    <a:pt x="601" y="922"/>
                  </a:cubicBezTo>
                  <a:cubicBezTo>
                    <a:pt x="535" y="889"/>
                    <a:pt x="468" y="856"/>
                    <a:pt x="435" y="822"/>
                  </a:cubicBezTo>
                  <a:cubicBezTo>
                    <a:pt x="101" y="555"/>
                    <a:pt x="201" y="222"/>
                    <a:pt x="601" y="189"/>
                  </a:cubicBezTo>
                  <a:cubicBezTo>
                    <a:pt x="668" y="189"/>
                    <a:pt x="735" y="55"/>
                    <a:pt x="601" y="22"/>
                  </a:cubicBezTo>
                  <a:cubicBezTo>
                    <a:pt x="558" y="7"/>
                    <a:pt x="514" y="0"/>
                    <a:pt x="471"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3"/>
            <p:cNvSpPr/>
            <p:nvPr/>
          </p:nvSpPr>
          <p:spPr>
            <a:xfrm>
              <a:off x="2254325" y="3673650"/>
              <a:ext cx="55425" cy="21625"/>
            </a:xfrm>
            <a:custGeom>
              <a:rect b="b" l="l" r="r" t="t"/>
              <a:pathLst>
                <a:path extrusionOk="0" h="865" w="2217">
                  <a:moveTo>
                    <a:pt x="1587" y="0"/>
                  </a:moveTo>
                  <a:cubicBezTo>
                    <a:pt x="1538" y="0"/>
                    <a:pt x="1487" y="10"/>
                    <a:pt x="1435" y="31"/>
                  </a:cubicBezTo>
                  <a:cubicBezTo>
                    <a:pt x="1335" y="64"/>
                    <a:pt x="1202" y="197"/>
                    <a:pt x="1101" y="331"/>
                  </a:cubicBezTo>
                  <a:cubicBezTo>
                    <a:pt x="1035" y="397"/>
                    <a:pt x="1001" y="498"/>
                    <a:pt x="901" y="564"/>
                  </a:cubicBezTo>
                  <a:cubicBezTo>
                    <a:pt x="811" y="646"/>
                    <a:pt x="720" y="681"/>
                    <a:pt x="639" y="681"/>
                  </a:cubicBezTo>
                  <a:cubicBezTo>
                    <a:pt x="421" y="681"/>
                    <a:pt x="270" y="431"/>
                    <a:pt x="368" y="164"/>
                  </a:cubicBezTo>
                  <a:cubicBezTo>
                    <a:pt x="392" y="92"/>
                    <a:pt x="329" y="37"/>
                    <a:pt x="280" y="37"/>
                  </a:cubicBezTo>
                  <a:cubicBezTo>
                    <a:pt x="261" y="37"/>
                    <a:pt x="243" y="45"/>
                    <a:pt x="234" y="64"/>
                  </a:cubicBezTo>
                  <a:cubicBezTo>
                    <a:pt x="1" y="397"/>
                    <a:pt x="234" y="864"/>
                    <a:pt x="668" y="864"/>
                  </a:cubicBezTo>
                  <a:cubicBezTo>
                    <a:pt x="868" y="864"/>
                    <a:pt x="1035" y="731"/>
                    <a:pt x="1168" y="564"/>
                  </a:cubicBezTo>
                  <a:cubicBezTo>
                    <a:pt x="1268" y="464"/>
                    <a:pt x="1368" y="297"/>
                    <a:pt x="1568" y="231"/>
                  </a:cubicBezTo>
                  <a:cubicBezTo>
                    <a:pt x="1588" y="228"/>
                    <a:pt x="1608" y="227"/>
                    <a:pt x="1627" y="227"/>
                  </a:cubicBezTo>
                  <a:cubicBezTo>
                    <a:pt x="1860" y="227"/>
                    <a:pt x="2010" y="410"/>
                    <a:pt x="2102" y="564"/>
                  </a:cubicBezTo>
                  <a:cubicBezTo>
                    <a:pt x="2122" y="584"/>
                    <a:pt x="2141" y="592"/>
                    <a:pt x="2157" y="592"/>
                  </a:cubicBezTo>
                  <a:cubicBezTo>
                    <a:pt x="2197" y="592"/>
                    <a:pt x="2216" y="545"/>
                    <a:pt x="2169" y="498"/>
                  </a:cubicBezTo>
                  <a:cubicBezTo>
                    <a:pt x="2056" y="273"/>
                    <a:pt x="1849" y="0"/>
                    <a:pt x="158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3"/>
            <p:cNvSpPr/>
            <p:nvPr/>
          </p:nvSpPr>
          <p:spPr>
            <a:xfrm>
              <a:off x="2238475" y="3724950"/>
              <a:ext cx="51750" cy="19825"/>
            </a:xfrm>
            <a:custGeom>
              <a:rect b="b" l="l" r="r" t="t"/>
              <a:pathLst>
                <a:path extrusionOk="0" h="793" w="2070">
                  <a:moveTo>
                    <a:pt x="345" y="1"/>
                  </a:moveTo>
                  <a:cubicBezTo>
                    <a:pt x="332" y="1"/>
                    <a:pt x="318" y="5"/>
                    <a:pt x="301" y="13"/>
                  </a:cubicBezTo>
                  <a:cubicBezTo>
                    <a:pt x="1" y="280"/>
                    <a:pt x="201" y="680"/>
                    <a:pt x="501" y="781"/>
                  </a:cubicBezTo>
                  <a:cubicBezTo>
                    <a:pt x="541" y="788"/>
                    <a:pt x="582" y="793"/>
                    <a:pt x="624" y="793"/>
                  </a:cubicBezTo>
                  <a:cubicBezTo>
                    <a:pt x="759" y="793"/>
                    <a:pt x="900" y="749"/>
                    <a:pt x="1002" y="647"/>
                  </a:cubicBezTo>
                  <a:cubicBezTo>
                    <a:pt x="1068" y="614"/>
                    <a:pt x="1135" y="514"/>
                    <a:pt x="1202" y="447"/>
                  </a:cubicBezTo>
                  <a:cubicBezTo>
                    <a:pt x="1293" y="333"/>
                    <a:pt x="1384" y="281"/>
                    <a:pt x="1497" y="281"/>
                  </a:cubicBezTo>
                  <a:cubicBezTo>
                    <a:pt x="1549" y="281"/>
                    <a:pt x="1605" y="292"/>
                    <a:pt x="1669" y="314"/>
                  </a:cubicBezTo>
                  <a:cubicBezTo>
                    <a:pt x="1836" y="414"/>
                    <a:pt x="1869" y="514"/>
                    <a:pt x="1902" y="680"/>
                  </a:cubicBezTo>
                  <a:cubicBezTo>
                    <a:pt x="1902" y="715"/>
                    <a:pt x="1918" y="730"/>
                    <a:pt x="1941" y="730"/>
                  </a:cubicBezTo>
                  <a:cubicBezTo>
                    <a:pt x="1983" y="730"/>
                    <a:pt x="2047" y="679"/>
                    <a:pt x="2069" y="614"/>
                  </a:cubicBezTo>
                  <a:cubicBezTo>
                    <a:pt x="2041" y="332"/>
                    <a:pt x="1870" y="50"/>
                    <a:pt x="1576" y="50"/>
                  </a:cubicBezTo>
                  <a:cubicBezTo>
                    <a:pt x="1522" y="50"/>
                    <a:pt x="1464" y="59"/>
                    <a:pt x="1402" y="80"/>
                  </a:cubicBezTo>
                  <a:cubicBezTo>
                    <a:pt x="1235" y="113"/>
                    <a:pt x="1168" y="180"/>
                    <a:pt x="1068" y="314"/>
                  </a:cubicBezTo>
                  <a:cubicBezTo>
                    <a:pt x="968" y="480"/>
                    <a:pt x="835" y="614"/>
                    <a:pt x="635" y="614"/>
                  </a:cubicBezTo>
                  <a:cubicBezTo>
                    <a:pt x="334" y="580"/>
                    <a:pt x="301" y="314"/>
                    <a:pt x="401" y="113"/>
                  </a:cubicBezTo>
                  <a:cubicBezTo>
                    <a:pt x="401" y="38"/>
                    <a:pt x="382" y="1"/>
                    <a:pt x="345"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3"/>
            <p:cNvSpPr/>
            <p:nvPr/>
          </p:nvSpPr>
          <p:spPr>
            <a:xfrm>
              <a:off x="2200125" y="3690950"/>
              <a:ext cx="45775" cy="16900"/>
            </a:xfrm>
            <a:custGeom>
              <a:rect b="b" l="l" r="r" t="t"/>
              <a:pathLst>
                <a:path extrusionOk="0" h="676" w="1831">
                  <a:moveTo>
                    <a:pt x="530" y="1"/>
                  </a:moveTo>
                  <a:cubicBezTo>
                    <a:pt x="327" y="1"/>
                    <a:pt x="153" y="126"/>
                    <a:pt x="34" y="306"/>
                  </a:cubicBezTo>
                  <a:cubicBezTo>
                    <a:pt x="0" y="339"/>
                    <a:pt x="67" y="373"/>
                    <a:pt x="167" y="406"/>
                  </a:cubicBezTo>
                  <a:cubicBezTo>
                    <a:pt x="253" y="277"/>
                    <a:pt x="369" y="222"/>
                    <a:pt x="490" y="222"/>
                  </a:cubicBezTo>
                  <a:cubicBezTo>
                    <a:pt x="651" y="222"/>
                    <a:pt x="820" y="320"/>
                    <a:pt x="934" y="473"/>
                  </a:cubicBezTo>
                  <a:cubicBezTo>
                    <a:pt x="1035" y="539"/>
                    <a:pt x="1168" y="639"/>
                    <a:pt x="1268" y="673"/>
                  </a:cubicBezTo>
                  <a:cubicBezTo>
                    <a:pt x="1287" y="675"/>
                    <a:pt x="1306" y="676"/>
                    <a:pt x="1325" y="676"/>
                  </a:cubicBezTo>
                  <a:cubicBezTo>
                    <a:pt x="1601" y="676"/>
                    <a:pt x="1831" y="453"/>
                    <a:pt x="1768" y="172"/>
                  </a:cubicBezTo>
                  <a:cubicBezTo>
                    <a:pt x="1749" y="153"/>
                    <a:pt x="1696" y="134"/>
                    <a:pt x="1655" y="134"/>
                  </a:cubicBezTo>
                  <a:cubicBezTo>
                    <a:pt x="1625" y="134"/>
                    <a:pt x="1602" y="144"/>
                    <a:pt x="1602" y="172"/>
                  </a:cubicBezTo>
                  <a:cubicBezTo>
                    <a:pt x="1582" y="332"/>
                    <a:pt x="1443" y="408"/>
                    <a:pt x="1299" y="408"/>
                  </a:cubicBezTo>
                  <a:cubicBezTo>
                    <a:pt x="1202" y="408"/>
                    <a:pt x="1102" y="373"/>
                    <a:pt x="1035" y="306"/>
                  </a:cubicBezTo>
                  <a:cubicBezTo>
                    <a:pt x="1035" y="273"/>
                    <a:pt x="1001" y="206"/>
                    <a:pt x="934" y="172"/>
                  </a:cubicBezTo>
                  <a:cubicBezTo>
                    <a:pt x="834" y="106"/>
                    <a:pt x="734" y="6"/>
                    <a:pt x="601" y="6"/>
                  </a:cubicBezTo>
                  <a:cubicBezTo>
                    <a:pt x="577" y="2"/>
                    <a:pt x="553" y="1"/>
                    <a:pt x="53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3"/>
            <p:cNvSpPr/>
            <p:nvPr/>
          </p:nvSpPr>
          <p:spPr>
            <a:xfrm>
              <a:off x="2147575" y="3697300"/>
              <a:ext cx="40900" cy="42350"/>
            </a:xfrm>
            <a:custGeom>
              <a:rect b="b" l="l" r="r" t="t"/>
              <a:pathLst>
                <a:path extrusionOk="0" h="1694" w="1636">
                  <a:moveTo>
                    <a:pt x="389" y="0"/>
                  </a:moveTo>
                  <a:cubicBezTo>
                    <a:pt x="372" y="0"/>
                    <a:pt x="354" y="6"/>
                    <a:pt x="335" y="19"/>
                  </a:cubicBezTo>
                  <a:cubicBezTo>
                    <a:pt x="34" y="119"/>
                    <a:pt x="1" y="519"/>
                    <a:pt x="201" y="719"/>
                  </a:cubicBezTo>
                  <a:cubicBezTo>
                    <a:pt x="335" y="786"/>
                    <a:pt x="468" y="852"/>
                    <a:pt x="635" y="852"/>
                  </a:cubicBezTo>
                  <a:cubicBezTo>
                    <a:pt x="802" y="852"/>
                    <a:pt x="935" y="786"/>
                    <a:pt x="1035" y="786"/>
                  </a:cubicBezTo>
                  <a:cubicBezTo>
                    <a:pt x="1435" y="886"/>
                    <a:pt x="1535" y="1286"/>
                    <a:pt x="1335" y="1586"/>
                  </a:cubicBezTo>
                  <a:cubicBezTo>
                    <a:pt x="1307" y="1615"/>
                    <a:pt x="1352" y="1693"/>
                    <a:pt x="1365" y="1693"/>
                  </a:cubicBezTo>
                  <a:cubicBezTo>
                    <a:pt x="1367" y="1693"/>
                    <a:pt x="1369" y="1691"/>
                    <a:pt x="1369" y="1686"/>
                  </a:cubicBezTo>
                  <a:cubicBezTo>
                    <a:pt x="1602" y="1420"/>
                    <a:pt x="1635" y="1086"/>
                    <a:pt x="1369" y="852"/>
                  </a:cubicBezTo>
                  <a:cubicBezTo>
                    <a:pt x="1269" y="752"/>
                    <a:pt x="1135" y="686"/>
                    <a:pt x="1002" y="686"/>
                  </a:cubicBezTo>
                  <a:lnTo>
                    <a:pt x="802" y="686"/>
                  </a:lnTo>
                  <a:cubicBezTo>
                    <a:pt x="635" y="686"/>
                    <a:pt x="501" y="686"/>
                    <a:pt x="368" y="619"/>
                  </a:cubicBezTo>
                  <a:cubicBezTo>
                    <a:pt x="268" y="419"/>
                    <a:pt x="268" y="252"/>
                    <a:pt x="435" y="119"/>
                  </a:cubicBezTo>
                  <a:cubicBezTo>
                    <a:pt x="488" y="92"/>
                    <a:pt x="456" y="0"/>
                    <a:pt x="389"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3"/>
            <p:cNvSpPr/>
            <p:nvPr/>
          </p:nvSpPr>
          <p:spPr>
            <a:xfrm>
              <a:off x="2139250" y="3630475"/>
              <a:ext cx="34225" cy="39775"/>
            </a:xfrm>
            <a:custGeom>
              <a:rect b="b" l="l" r="r" t="t"/>
              <a:pathLst>
                <a:path extrusionOk="0" h="1591" w="1369">
                  <a:moveTo>
                    <a:pt x="880" y="1"/>
                  </a:moveTo>
                  <a:cubicBezTo>
                    <a:pt x="836" y="1"/>
                    <a:pt x="842" y="72"/>
                    <a:pt x="868" y="123"/>
                  </a:cubicBezTo>
                  <a:cubicBezTo>
                    <a:pt x="1135" y="223"/>
                    <a:pt x="1168" y="423"/>
                    <a:pt x="1001" y="590"/>
                  </a:cubicBezTo>
                  <a:cubicBezTo>
                    <a:pt x="868" y="657"/>
                    <a:pt x="834" y="657"/>
                    <a:pt x="701" y="723"/>
                  </a:cubicBezTo>
                  <a:cubicBezTo>
                    <a:pt x="634" y="757"/>
                    <a:pt x="501" y="757"/>
                    <a:pt x="434" y="790"/>
                  </a:cubicBezTo>
                  <a:cubicBezTo>
                    <a:pt x="301" y="824"/>
                    <a:pt x="167" y="924"/>
                    <a:pt x="134" y="1057"/>
                  </a:cubicBezTo>
                  <a:cubicBezTo>
                    <a:pt x="0" y="1391"/>
                    <a:pt x="334" y="1591"/>
                    <a:pt x="634" y="1591"/>
                  </a:cubicBezTo>
                  <a:cubicBezTo>
                    <a:pt x="701" y="1591"/>
                    <a:pt x="768" y="1424"/>
                    <a:pt x="634" y="1424"/>
                  </a:cubicBezTo>
                  <a:cubicBezTo>
                    <a:pt x="501" y="1424"/>
                    <a:pt x="367" y="1391"/>
                    <a:pt x="301" y="1257"/>
                  </a:cubicBezTo>
                  <a:cubicBezTo>
                    <a:pt x="301" y="1090"/>
                    <a:pt x="367" y="957"/>
                    <a:pt x="534" y="924"/>
                  </a:cubicBezTo>
                  <a:cubicBezTo>
                    <a:pt x="668" y="890"/>
                    <a:pt x="768" y="890"/>
                    <a:pt x="868" y="857"/>
                  </a:cubicBezTo>
                  <a:cubicBezTo>
                    <a:pt x="1034" y="790"/>
                    <a:pt x="1135" y="723"/>
                    <a:pt x="1201" y="590"/>
                  </a:cubicBezTo>
                  <a:cubicBezTo>
                    <a:pt x="1368" y="357"/>
                    <a:pt x="1168" y="90"/>
                    <a:pt x="934" y="23"/>
                  </a:cubicBezTo>
                  <a:cubicBezTo>
                    <a:pt x="911" y="7"/>
                    <a:pt x="893" y="1"/>
                    <a:pt x="88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3"/>
            <p:cNvSpPr/>
            <p:nvPr/>
          </p:nvSpPr>
          <p:spPr>
            <a:xfrm>
              <a:off x="2184275" y="3623000"/>
              <a:ext cx="20875" cy="41425"/>
            </a:xfrm>
            <a:custGeom>
              <a:rect b="b" l="l" r="r" t="t"/>
              <a:pathLst>
                <a:path extrusionOk="0" h="1657" w="835">
                  <a:moveTo>
                    <a:pt x="365" y="0"/>
                  </a:moveTo>
                  <a:cubicBezTo>
                    <a:pt x="322" y="0"/>
                    <a:pt x="278" y="7"/>
                    <a:pt x="234" y="22"/>
                  </a:cubicBezTo>
                  <a:cubicBezTo>
                    <a:pt x="134" y="55"/>
                    <a:pt x="167" y="189"/>
                    <a:pt x="234" y="189"/>
                  </a:cubicBezTo>
                  <a:cubicBezTo>
                    <a:pt x="634" y="222"/>
                    <a:pt x="735" y="555"/>
                    <a:pt x="401" y="822"/>
                  </a:cubicBezTo>
                  <a:cubicBezTo>
                    <a:pt x="368" y="856"/>
                    <a:pt x="268" y="889"/>
                    <a:pt x="234" y="922"/>
                  </a:cubicBezTo>
                  <a:cubicBezTo>
                    <a:pt x="167" y="1022"/>
                    <a:pt x="34" y="1089"/>
                    <a:pt x="34" y="1223"/>
                  </a:cubicBezTo>
                  <a:cubicBezTo>
                    <a:pt x="1" y="1523"/>
                    <a:pt x="301" y="1656"/>
                    <a:pt x="534" y="1656"/>
                  </a:cubicBezTo>
                  <a:cubicBezTo>
                    <a:pt x="568" y="1656"/>
                    <a:pt x="634" y="1556"/>
                    <a:pt x="568" y="1523"/>
                  </a:cubicBezTo>
                  <a:cubicBezTo>
                    <a:pt x="501" y="1523"/>
                    <a:pt x="468" y="1489"/>
                    <a:pt x="401" y="1489"/>
                  </a:cubicBezTo>
                  <a:cubicBezTo>
                    <a:pt x="234" y="1223"/>
                    <a:pt x="234" y="1089"/>
                    <a:pt x="468" y="1022"/>
                  </a:cubicBezTo>
                  <a:cubicBezTo>
                    <a:pt x="534" y="989"/>
                    <a:pt x="634" y="922"/>
                    <a:pt x="701" y="856"/>
                  </a:cubicBezTo>
                  <a:cubicBezTo>
                    <a:pt x="801" y="756"/>
                    <a:pt x="835" y="589"/>
                    <a:pt x="835" y="489"/>
                  </a:cubicBezTo>
                  <a:cubicBezTo>
                    <a:pt x="835" y="232"/>
                    <a:pt x="616" y="0"/>
                    <a:pt x="365"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3"/>
            <p:cNvSpPr/>
            <p:nvPr/>
          </p:nvSpPr>
          <p:spPr>
            <a:xfrm>
              <a:off x="2550375" y="3634125"/>
              <a:ext cx="48150" cy="32325"/>
            </a:xfrm>
            <a:custGeom>
              <a:rect b="b" l="l" r="r" t="t"/>
              <a:pathLst>
                <a:path extrusionOk="0" h="1293" w="1926">
                  <a:moveTo>
                    <a:pt x="513" y="1"/>
                  </a:moveTo>
                  <a:cubicBezTo>
                    <a:pt x="360" y="1"/>
                    <a:pt x="214" y="52"/>
                    <a:pt x="67" y="144"/>
                  </a:cubicBezTo>
                  <a:cubicBezTo>
                    <a:pt x="0" y="244"/>
                    <a:pt x="34" y="277"/>
                    <a:pt x="67" y="277"/>
                  </a:cubicBezTo>
                  <a:cubicBezTo>
                    <a:pt x="201" y="211"/>
                    <a:pt x="351" y="169"/>
                    <a:pt x="492" y="169"/>
                  </a:cubicBezTo>
                  <a:cubicBezTo>
                    <a:pt x="634" y="169"/>
                    <a:pt x="768" y="211"/>
                    <a:pt x="868" y="311"/>
                  </a:cubicBezTo>
                  <a:cubicBezTo>
                    <a:pt x="1035" y="477"/>
                    <a:pt x="1035" y="711"/>
                    <a:pt x="1068" y="911"/>
                  </a:cubicBezTo>
                  <a:cubicBezTo>
                    <a:pt x="1101" y="1078"/>
                    <a:pt x="1201" y="1245"/>
                    <a:pt x="1401" y="1278"/>
                  </a:cubicBezTo>
                  <a:cubicBezTo>
                    <a:pt x="1438" y="1288"/>
                    <a:pt x="1473" y="1293"/>
                    <a:pt x="1505" y="1293"/>
                  </a:cubicBezTo>
                  <a:cubicBezTo>
                    <a:pt x="1799" y="1293"/>
                    <a:pt x="1925" y="914"/>
                    <a:pt x="1835" y="644"/>
                  </a:cubicBezTo>
                  <a:cubicBezTo>
                    <a:pt x="1816" y="625"/>
                    <a:pt x="1796" y="617"/>
                    <a:pt x="1778" y="617"/>
                  </a:cubicBezTo>
                  <a:cubicBezTo>
                    <a:pt x="1735" y="617"/>
                    <a:pt x="1702" y="664"/>
                    <a:pt x="1702" y="711"/>
                  </a:cubicBezTo>
                  <a:cubicBezTo>
                    <a:pt x="1725" y="850"/>
                    <a:pt x="1651" y="909"/>
                    <a:pt x="1502" y="909"/>
                  </a:cubicBezTo>
                  <a:cubicBezTo>
                    <a:pt x="1438" y="909"/>
                    <a:pt x="1359" y="898"/>
                    <a:pt x="1268" y="878"/>
                  </a:cubicBezTo>
                  <a:cubicBezTo>
                    <a:pt x="1268" y="811"/>
                    <a:pt x="1235" y="744"/>
                    <a:pt x="1235" y="711"/>
                  </a:cubicBezTo>
                  <a:cubicBezTo>
                    <a:pt x="1235" y="611"/>
                    <a:pt x="1201" y="544"/>
                    <a:pt x="1201" y="477"/>
                  </a:cubicBezTo>
                  <a:cubicBezTo>
                    <a:pt x="1168" y="311"/>
                    <a:pt x="1035" y="211"/>
                    <a:pt x="901" y="110"/>
                  </a:cubicBezTo>
                  <a:cubicBezTo>
                    <a:pt x="766" y="35"/>
                    <a:pt x="637" y="1"/>
                    <a:pt x="51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3"/>
            <p:cNvSpPr/>
            <p:nvPr/>
          </p:nvSpPr>
          <p:spPr>
            <a:xfrm>
              <a:off x="2328675" y="3670000"/>
              <a:ext cx="39675" cy="39400"/>
            </a:xfrm>
            <a:custGeom>
              <a:rect b="b" l="l" r="r" t="t"/>
              <a:pathLst>
                <a:path extrusionOk="0" h="1576" w="1587">
                  <a:moveTo>
                    <a:pt x="1250" y="0"/>
                  </a:moveTo>
                  <a:cubicBezTo>
                    <a:pt x="1113" y="0"/>
                    <a:pt x="973" y="52"/>
                    <a:pt x="863" y="143"/>
                  </a:cubicBezTo>
                  <a:cubicBezTo>
                    <a:pt x="729" y="277"/>
                    <a:pt x="629" y="443"/>
                    <a:pt x="596" y="610"/>
                  </a:cubicBezTo>
                  <a:cubicBezTo>
                    <a:pt x="596" y="677"/>
                    <a:pt x="563" y="710"/>
                    <a:pt x="563" y="810"/>
                  </a:cubicBezTo>
                  <a:lnTo>
                    <a:pt x="563" y="1111"/>
                  </a:lnTo>
                  <a:cubicBezTo>
                    <a:pt x="563" y="1234"/>
                    <a:pt x="489" y="1303"/>
                    <a:pt x="356" y="1303"/>
                  </a:cubicBezTo>
                  <a:cubicBezTo>
                    <a:pt x="310" y="1303"/>
                    <a:pt x="256" y="1295"/>
                    <a:pt x="196" y="1277"/>
                  </a:cubicBezTo>
                  <a:cubicBezTo>
                    <a:pt x="165" y="1232"/>
                    <a:pt x="135" y="1214"/>
                    <a:pt x="111" y="1214"/>
                  </a:cubicBezTo>
                  <a:cubicBezTo>
                    <a:pt x="82" y="1214"/>
                    <a:pt x="62" y="1241"/>
                    <a:pt x="62" y="1277"/>
                  </a:cubicBezTo>
                  <a:cubicBezTo>
                    <a:pt x="0" y="1484"/>
                    <a:pt x="156" y="1575"/>
                    <a:pt x="323" y="1575"/>
                  </a:cubicBezTo>
                  <a:cubicBezTo>
                    <a:pt x="426" y="1575"/>
                    <a:pt x="532" y="1541"/>
                    <a:pt x="596" y="1477"/>
                  </a:cubicBezTo>
                  <a:cubicBezTo>
                    <a:pt x="729" y="1344"/>
                    <a:pt x="763" y="1144"/>
                    <a:pt x="763" y="977"/>
                  </a:cubicBezTo>
                  <a:cubicBezTo>
                    <a:pt x="763" y="612"/>
                    <a:pt x="881" y="82"/>
                    <a:pt x="1276" y="82"/>
                  </a:cubicBezTo>
                  <a:cubicBezTo>
                    <a:pt x="1350" y="82"/>
                    <a:pt x="1435" y="101"/>
                    <a:pt x="1530" y="143"/>
                  </a:cubicBezTo>
                  <a:cubicBezTo>
                    <a:pt x="1530" y="153"/>
                    <a:pt x="1536" y="157"/>
                    <a:pt x="1543" y="157"/>
                  </a:cubicBezTo>
                  <a:cubicBezTo>
                    <a:pt x="1560" y="157"/>
                    <a:pt x="1587" y="133"/>
                    <a:pt x="1563" y="110"/>
                  </a:cubicBezTo>
                  <a:cubicBezTo>
                    <a:pt x="1473" y="35"/>
                    <a:pt x="1363" y="0"/>
                    <a:pt x="1250"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3"/>
            <p:cNvSpPr/>
            <p:nvPr/>
          </p:nvSpPr>
          <p:spPr>
            <a:xfrm>
              <a:off x="2342150" y="3729625"/>
              <a:ext cx="52300" cy="39050"/>
            </a:xfrm>
            <a:custGeom>
              <a:rect b="b" l="l" r="r" t="t"/>
              <a:pathLst>
                <a:path extrusionOk="0" h="1562" w="2092">
                  <a:moveTo>
                    <a:pt x="1456" y="1"/>
                  </a:moveTo>
                  <a:cubicBezTo>
                    <a:pt x="1238" y="1"/>
                    <a:pt x="1032" y="80"/>
                    <a:pt x="891" y="327"/>
                  </a:cubicBezTo>
                  <a:cubicBezTo>
                    <a:pt x="824" y="493"/>
                    <a:pt x="857" y="694"/>
                    <a:pt x="857" y="894"/>
                  </a:cubicBezTo>
                  <a:cubicBezTo>
                    <a:pt x="857" y="1127"/>
                    <a:pt x="857" y="1327"/>
                    <a:pt x="557" y="1361"/>
                  </a:cubicBezTo>
                  <a:cubicBezTo>
                    <a:pt x="390" y="1361"/>
                    <a:pt x="257" y="1294"/>
                    <a:pt x="90" y="1261"/>
                  </a:cubicBezTo>
                  <a:cubicBezTo>
                    <a:pt x="79" y="1250"/>
                    <a:pt x="70" y="1245"/>
                    <a:pt x="61" y="1245"/>
                  </a:cubicBezTo>
                  <a:cubicBezTo>
                    <a:pt x="15" y="1245"/>
                    <a:pt x="1" y="1372"/>
                    <a:pt x="57" y="1427"/>
                  </a:cubicBezTo>
                  <a:cubicBezTo>
                    <a:pt x="197" y="1506"/>
                    <a:pt x="382" y="1562"/>
                    <a:pt x="555" y="1562"/>
                  </a:cubicBezTo>
                  <a:cubicBezTo>
                    <a:pt x="752" y="1562"/>
                    <a:pt x="936" y="1489"/>
                    <a:pt x="1024" y="1294"/>
                  </a:cubicBezTo>
                  <a:cubicBezTo>
                    <a:pt x="1091" y="1127"/>
                    <a:pt x="1058" y="927"/>
                    <a:pt x="1058" y="760"/>
                  </a:cubicBezTo>
                  <a:cubicBezTo>
                    <a:pt x="1034" y="337"/>
                    <a:pt x="1292" y="196"/>
                    <a:pt x="1610" y="196"/>
                  </a:cubicBezTo>
                  <a:cubicBezTo>
                    <a:pt x="1743" y="196"/>
                    <a:pt x="1887" y="221"/>
                    <a:pt x="2025" y="260"/>
                  </a:cubicBezTo>
                  <a:cubicBezTo>
                    <a:pt x="2092" y="260"/>
                    <a:pt x="2092" y="127"/>
                    <a:pt x="2025" y="127"/>
                  </a:cubicBezTo>
                  <a:cubicBezTo>
                    <a:pt x="1852" y="64"/>
                    <a:pt x="1649" y="1"/>
                    <a:pt x="1456"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3"/>
            <p:cNvSpPr/>
            <p:nvPr/>
          </p:nvSpPr>
          <p:spPr>
            <a:xfrm>
              <a:off x="2383600" y="3366275"/>
              <a:ext cx="84750" cy="55825"/>
            </a:xfrm>
            <a:custGeom>
              <a:rect b="b" l="l" r="r" t="t"/>
              <a:pathLst>
                <a:path extrusionOk="0" h="2233" w="3390">
                  <a:moveTo>
                    <a:pt x="1683" y="1"/>
                  </a:moveTo>
                  <a:cubicBezTo>
                    <a:pt x="1239" y="1"/>
                    <a:pt x="761" y="157"/>
                    <a:pt x="434" y="484"/>
                  </a:cubicBezTo>
                  <a:cubicBezTo>
                    <a:pt x="0" y="884"/>
                    <a:pt x="434" y="1484"/>
                    <a:pt x="867" y="1718"/>
                  </a:cubicBezTo>
                  <a:cubicBezTo>
                    <a:pt x="1046" y="1837"/>
                    <a:pt x="1305" y="1957"/>
                    <a:pt x="1525" y="1957"/>
                  </a:cubicBezTo>
                  <a:cubicBezTo>
                    <a:pt x="1551" y="1957"/>
                    <a:pt x="1577" y="1955"/>
                    <a:pt x="1601" y="1951"/>
                  </a:cubicBezTo>
                  <a:cubicBezTo>
                    <a:pt x="1901" y="1885"/>
                    <a:pt x="1835" y="1318"/>
                    <a:pt x="1835" y="1318"/>
                  </a:cubicBezTo>
                  <a:lnTo>
                    <a:pt x="1835" y="1318"/>
                  </a:lnTo>
                  <a:cubicBezTo>
                    <a:pt x="1835" y="1318"/>
                    <a:pt x="2268" y="1985"/>
                    <a:pt x="2602" y="2152"/>
                  </a:cubicBezTo>
                  <a:cubicBezTo>
                    <a:pt x="2708" y="2208"/>
                    <a:pt x="2802" y="2232"/>
                    <a:pt x="2885" y="2232"/>
                  </a:cubicBezTo>
                  <a:cubicBezTo>
                    <a:pt x="3246" y="2232"/>
                    <a:pt x="3390" y="1764"/>
                    <a:pt x="3336" y="1384"/>
                  </a:cubicBezTo>
                  <a:cubicBezTo>
                    <a:pt x="3202" y="817"/>
                    <a:pt x="2702" y="250"/>
                    <a:pt x="2102" y="50"/>
                  </a:cubicBezTo>
                  <a:cubicBezTo>
                    <a:pt x="1970" y="17"/>
                    <a:pt x="1829" y="1"/>
                    <a:pt x="1683" y="1"/>
                  </a:cubicBezTo>
                  <a:close/>
                </a:path>
              </a:pathLst>
            </a:custGeom>
            <a:solidFill>
              <a:srgbClr val="F77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73"/>
          <p:cNvSpPr txBox="1"/>
          <p:nvPr/>
        </p:nvSpPr>
        <p:spPr>
          <a:xfrm>
            <a:off x="8040175" y="4148450"/>
            <a:ext cx="10767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Archivo Thin"/>
                <a:ea typeface="Archivo Thin"/>
                <a:cs typeface="Archivo Thin"/>
                <a:sym typeface="Archivo Thin"/>
              </a:rPr>
              <a:t>Persona Image:  Slidesgo. "People Pattern." Accessed April 19, 2024. https://slidesgo.com/theme/people-pattern.</a:t>
            </a:r>
            <a:endParaRPr sz="1200">
              <a:solidFill>
                <a:schemeClr val="dk1"/>
              </a:solidFill>
              <a:latin typeface="Archivo"/>
              <a:ea typeface="Archivo"/>
              <a:cs typeface="Archivo"/>
              <a:sym typeface="Archivo"/>
            </a:endParaRPr>
          </a:p>
        </p:txBody>
      </p:sp>
      <p:sp>
        <p:nvSpPr>
          <p:cNvPr id="747" name="Google Shape;747;p73"/>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aphicFrame>
        <p:nvGraphicFramePr>
          <p:cNvPr id="752" name="Google Shape;752;p74"/>
          <p:cNvGraphicFramePr/>
          <p:nvPr/>
        </p:nvGraphicFramePr>
        <p:xfrm>
          <a:off x="0" y="-12"/>
          <a:ext cx="3000000" cy="3000000"/>
        </p:xfrm>
        <a:graphic>
          <a:graphicData uri="http://schemas.openxmlformats.org/drawingml/2006/table">
            <a:tbl>
              <a:tblPr>
                <a:noFill/>
                <a:tableStyleId>{F590E1AE-7563-4391-A512-6C2E64EDABAD}</a:tableStyleId>
              </a:tblPr>
              <a:tblGrid>
                <a:gridCol w="864925"/>
                <a:gridCol w="928000"/>
                <a:gridCol w="1000100"/>
                <a:gridCol w="1018100"/>
                <a:gridCol w="918975"/>
                <a:gridCol w="2260975"/>
                <a:gridCol w="2152925"/>
              </a:tblGrid>
              <a:tr h="715700">
                <a:tc>
                  <a:txBody>
                    <a:bodyPr/>
                    <a:lstStyle/>
                    <a:p>
                      <a:pPr indent="0" lvl="0" marL="0" rtl="0" algn="ctr">
                        <a:spcBef>
                          <a:spcPts val="0"/>
                        </a:spcBef>
                        <a:spcAft>
                          <a:spcPts val="0"/>
                        </a:spcAft>
                        <a:buNone/>
                      </a:pPr>
                      <a:r>
                        <a:rPr b="1" lang="en" sz="1000">
                          <a:latin typeface="Poppins"/>
                          <a:ea typeface="Poppins"/>
                          <a:cs typeface="Poppins"/>
                          <a:sym typeface="Poppins"/>
                        </a:rPr>
                        <a:t>User Story ID</a:t>
                      </a:r>
                      <a:endParaRPr b="1" sz="1000">
                        <a:latin typeface="Poppins"/>
                        <a:ea typeface="Poppins"/>
                        <a:cs typeface="Poppins"/>
                        <a:sym typeface="Poppins"/>
                      </a:endParaRPr>
                    </a:p>
                  </a:txBody>
                  <a:tcPr marT="91425" marB="91425" marR="91425" marL="91425" anchor="ctr">
                    <a:solidFill>
                      <a:srgbClr val="77BA39"/>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 Type</a:t>
                      </a:r>
                      <a:endParaRPr b="1" sz="1000">
                        <a:latin typeface="Poppins"/>
                        <a:ea typeface="Poppins"/>
                        <a:cs typeface="Poppins"/>
                        <a:sym typeface="Poppins"/>
                      </a:endParaRPr>
                    </a:p>
                  </a:txBody>
                  <a:tcPr marT="91425" marB="91425" marR="91425" marL="91425" anchor="ctr">
                    <a:solidFill>
                      <a:srgbClr val="68B745"/>
                    </a:solidFill>
                  </a:tcPr>
                </a:tc>
                <a:tc>
                  <a:txBody>
                    <a:bodyPr/>
                    <a:lstStyle/>
                    <a:p>
                      <a:pPr indent="0" lvl="0" marL="0" rtl="0" algn="ctr">
                        <a:spcBef>
                          <a:spcPts val="0"/>
                        </a:spcBef>
                        <a:spcAft>
                          <a:spcPts val="0"/>
                        </a:spcAft>
                        <a:buNone/>
                      </a:pPr>
                      <a:r>
                        <a:rPr b="1" lang="en" sz="1000">
                          <a:latin typeface="Poppins"/>
                          <a:ea typeface="Poppins"/>
                          <a:cs typeface="Poppins"/>
                          <a:sym typeface="Poppins"/>
                        </a:rPr>
                        <a:t>Priority</a:t>
                      </a:r>
                      <a:endParaRPr b="1" sz="1000">
                        <a:latin typeface="Poppins"/>
                        <a:ea typeface="Poppins"/>
                        <a:cs typeface="Poppins"/>
                        <a:sym typeface="Poppins"/>
                      </a:endParaRPr>
                    </a:p>
                  </a:txBody>
                  <a:tcPr marT="91425" marB="91425" marR="91425" marL="91425" anchor="ctr">
                    <a:solidFill>
                      <a:srgbClr val="5AB451"/>
                    </a:solidFill>
                  </a:tcPr>
                </a:tc>
                <a:tc>
                  <a:txBody>
                    <a:bodyPr/>
                    <a:lstStyle/>
                    <a:p>
                      <a:pPr indent="0" lvl="0" marL="0" rtl="0" algn="ctr">
                        <a:spcBef>
                          <a:spcPts val="0"/>
                        </a:spcBef>
                        <a:spcAft>
                          <a:spcPts val="0"/>
                        </a:spcAft>
                        <a:buNone/>
                      </a:pPr>
                      <a:r>
                        <a:rPr b="1" lang="en" sz="1000">
                          <a:latin typeface="Poppins"/>
                          <a:ea typeface="Poppins"/>
                          <a:cs typeface="Poppins"/>
                          <a:sym typeface="Poppins"/>
                        </a:rPr>
                        <a:t>Story Point</a:t>
                      </a:r>
                      <a:endParaRPr b="1" sz="1000">
                        <a:latin typeface="Poppins"/>
                        <a:ea typeface="Poppins"/>
                        <a:cs typeface="Poppins"/>
                        <a:sym typeface="Poppins"/>
                      </a:endParaRPr>
                    </a:p>
                  </a:txBody>
                  <a:tcPr marT="91425" marB="91425" marR="91425" marL="91425" anchor="ctr">
                    <a:solidFill>
                      <a:srgbClr val="56B354"/>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Theme</a:t>
                      </a:r>
                      <a:endParaRPr b="1" sz="1000">
                        <a:latin typeface="Poppins"/>
                        <a:ea typeface="Poppins"/>
                        <a:cs typeface="Poppins"/>
                        <a:sym typeface="Poppins"/>
                      </a:endParaRPr>
                    </a:p>
                  </a:txBody>
                  <a:tcPr marT="91425" marB="91425" marR="91425" marL="91425" anchor="ctr">
                    <a:solidFill>
                      <a:srgbClr val="3FAF66"/>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a:t>
                      </a:r>
                      <a:endParaRPr b="1" sz="1000">
                        <a:latin typeface="Poppins"/>
                        <a:ea typeface="Poppins"/>
                        <a:cs typeface="Poppins"/>
                        <a:sym typeface="Poppins"/>
                      </a:endParaRPr>
                    </a:p>
                  </a:txBody>
                  <a:tcPr marT="91425" marB="91425" marR="91425" marL="91425" anchor="ctr">
                    <a:solidFill>
                      <a:srgbClr val="34AC7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Acceptance Criteria</a:t>
                      </a:r>
                      <a:endParaRPr b="1" sz="1000">
                        <a:latin typeface="Poppins"/>
                        <a:ea typeface="Poppins"/>
                        <a:cs typeface="Poppins"/>
                        <a:sym typeface="Poppins"/>
                      </a:endParaRPr>
                    </a:p>
                  </a:txBody>
                  <a:tcPr marT="91425" marB="91425" marR="91425" marL="91425" anchor="ctr">
                    <a:solidFill>
                      <a:srgbClr val="21A880"/>
                    </a:solidFill>
                  </a:tcPr>
                </a:tc>
              </a:tr>
              <a:tr h="1134575">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K</a:t>
                      </a:r>
                      <a:r>
                        <a:rPr lang="en" sz="1000">
                          <a:latin typeface="Archivo Medium"/>
                          <a:ea typeface="Archivo Medium"/>
                          <a:cs typeface="Archivo Medium"/>
                          <a:sym typeface="Archivo Medium"/>
                        </a:rPr>
                        <a:t>.1.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Epic 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4</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8</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 Excellence</a:t>
                      </a:r>
                      <a:endParaRPr b="1" sz="900">
                        <a:solidFill>
                          <a:srgbClr val="FF0000"/>
                        </a:solidFill>
                        <a:latin typeface="Archivo"/>
                        <a:ea typeface="Archivo"/>
                        <a:cs typeface="Archivo"/>
                        <a:sym typeface="Archivo"/>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Product Engineer, I want to </a:t>
                      </a:r>
                      <a:r>
                        <a:rPr lang="en" sz="900">
                          <a:latin typeface="Archivo Medium"/>
                          <a:ea typeface="Archivo Medium"/>
                          <a:cs typeface="Archivo Medium"/>
                          <a:sym typeface="Archivo Medium"/>
                        </a:rPr>
                        <a:t>receive</a:t>
                      </a:r>
                      <a:r>
                        <a:rPr lang="en" sz="900">
                          <a:latin typeface="Archivo Medium"/>
                          <a:ea typeface="Archivo Medium"/>
                          <a:cs typeface="Archivo Medium"/>
                          <a:sym typeface="Archivo Medium"/>
                        </a:rPr>
                        <a:t> feedback from SOC (Customer 0) the same week that an updated build is released for testing, so that I can begin implementing required changes.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If a change is made to the product that requires new unit test(s), then the creation of new test scripts and the execution of the full 360 unit test suite should take 72 hours or less. If no additional tests are added, then execution of the full test suit, including the 60 unautomatible tests, should take 24 hours or less.  </a:t>
                      </a:r>
                      <a:endParaRPr sz="900">
                        <a:latin typeface="Archivo Medium"/>
                        <a:ea typeface="Archivo Medium"/>
                        <a:cs typeface="Archivo Medium"/>
                        <a:sym typeface="Archivo Medium"/>
                      </a:endParaRPr>
                    </a:p>
                  </a:txBody>
                  <a:tcPr marT="91425" marB="91425" marR="91425" marL="91425" anchor="ctr"/>
                </a:tc>
              </a:tr>
              <a:tr h="6199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K</a:t>
                      </a:r>
                      <a:r>
                        <a:rPr lang="en" sz="1000">
                          <a:latin typeface="Archivo Medium"/>
                          <a:ea typeface="Archivo Medium"/>
                          <a:cs typeface="Archivo Medium"/>
                          <a:sym typeface="Archivo Medium"/>
                        </a:rPr>
                        <a:t>.1.1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 Suite</a:t>
                      </a:r>
                      <a:endParaRPr b="1" sz="900">
                        <a:solidFill>
                          <a:srgbClr val="FF0000"/>
                        </a:solidFill>
                        <a:latin typeface="Archivo"/>
                        <a:ea typeface="Archivo"/>
                        <a:cs typeface="Archivo"/>
                        <a:sym typeface="Archivo"/>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Product Engineer I want to ensure that IT regression testing is expanded so that fewer tests must be manually conducted by SOC.</a:t>
                      </a:r>
                      <a:endParaRPr sz="900">
                        <a:latin typeface="Archivo Medium"/>
                        <a:ea typeface="Archivo Medium"/>
                        <a:cs typeface="Archivo Medium"/>
                        <a:sym typeface="Archivo Medium"/>
                      </a:endParaRPr>
                    </a:p>
                  </a:txBody>
                  <a:tcPr marT="91425" marB="91425" marR="91425" marL="91425"/>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IT automated regression testing covers 60  additional  unit tests, and with 50% less false positives than the pre-automation (&gt;97% precision).</a:t>
                      </a:r>
                      <a:endParaRPr sz="900">
                        <a:latin typeface="Archivo Medium"/>
                        <a:ea typeface="Archivo Medium"/>
                        <a:cs typeface="Archivo Medium"/>
                        <a:sym typeface="Archivo Medium"/>
                      </a:endParaRPr>
                    </a:p>
                  </a:txBody>
                  <a:tcPr marT="91425" marB="91425" marR="91425" marL="91425"/>
                </a:tc>
              </a:tr>
              <a:tr h="9798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K</a:t>
                      </a:r>
                      <a:r>
                        <a:rPr lang="en" sz="1000">
                          <a:latin typeface="Archivo Medium"/>
                          <a:ea typeface="Archivo Medium"/>
                          <a:cs typeface="Archivo Medium"/>
                          <a:sym typeface="Archivo Medium"/>
                        </a:rPr>
                        <a:t>.1.2</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Efficiency</a:t>
                      </a:r>
                      <a:endParaRPr>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Product Engineer I want to ensure that new features tests are uploaded to the Selenium test suite in less than 48 hours so that new unit tests may be conducted.</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For p</a:t>
                      </a:r>
                      <a:r>
                        <a:rPr lang="en" sz="900">
                          <a:latin typeface="Archivo Medium"/>
                          <a:ea typeface="Archivo Medium"/>
                          <a:cs typeface="Archivo Medium"/>
                          <a:sym typeface="Archivo Medium"/>
                        </a:rPr>
                        <a:t>roduct updates requiring sample data for testing, IT Dev/Test &amp; DevOps are alerted as soon as design is solidified. Sample data from Product BATs are sent to IT as soon as they are created. </a:t>
                      </a:r>
                      <a:endParaRPr sz="900">
                        <a:latin typeface="Archivo Medium"/>
                        <a:ea typeface="Archivo Medium"/>
                        <a:cs typeface="Archivo Medium"/>
                        <a:sym typeface="Archivo Medium"/>
                      </a:endParaRPr>
                    </a:p>
                  </a:txBody>
                  <a:tcPr marT="91425" marB="91425" marR="91425" marL="91425" anchor="ctr"/>
                </a:tc>
              </a:tr>
              <a:tr h="9459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K</a:t>
                      </a:r>
                      <a:r>
                        <a:rPr lang="en" sz="1000">
                          <a:latin typeface="Archivo Medium"/>
                          <a:ea typeface="Archivo Medium"/>
                          <a:cs typeface="Archivo Medium"/>
                          <a:sym typeface="Archivo Medium"/>
                        </a:rPr>
                        <a:t>.1.3</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Pipeline Integration</a:t>
                      </a:r>
                      <a:endParaRPr b="1" sz="900">
                        <a:solidFill>
                          <a:srgbClr val="FF0000"/>
                        </a:solidFill>
                        <a:latin typeface="Archivo"/>
                        <a:ea typeface="Archivo"/>
                        <a:cs typeface="Archivo"/>
                        <a:sym typeface="Archivo"/>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As a Product Engineer </a:t>
                      </a:r>
                      <a:r>
                        <a:rPr lang="en" sz="900">
                          <a:latin typeface="Archivo Medium"/>
                          <a:ea typeface="Archivo Medium"/>
                          <a:cs typeface="Archivo Medium"/>
                          <a:sym typeface="Archivo Medium"/>
                        </a:rPr>
                        <a:t>I </a:t>
                      </a:r>
                      <a:r>
                        <a:rPr lang="en" sz="900">
                          <a:latin typeface="Archivo Medium"/>
                          <a:ea typeface="Archivo Medium"/>
                          <a:cs typeface="Archivo Medium"/>
                          <a:sym typeface="Archivo Medium"/>
                        </a:rPr>
                        <a:t>want</a:t>
                      </a:r>
                      <a:r>
                        <a:rPr lang="en" sz="900">
                          <a:latin typeface="Archivo Medium"/>
                          <a:ea typeface="Archivo Medium"/>
                          <a:cs typeface="Archivo Medium"/>
                          <a:sym typeface="Archivo Medium"/>
                        </a:rPr>
                        <a:t> to ensure consistent and concise regression testing analysis so that I can quickly identify issues and implement changes.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spcBef>
                          <a:spcPts val="0"/>
                        </a:spcBef>
                        <a:spcAft>
                          <a:spcPts val="0"/>
                        </a:spcAft>
                        <a:buNone/>
                      </a:pPr>
                      <a:r>
                        <a:rPr lang="en" sz="900">
                          <a:latin typeface="Archivo Medium"/>
                          <a:ea typeface="Archivo Medium"/>
                          <a:cs typeface="Archivo Medium"/>
                          <a:sym typeface="Archivo Medium"/>
                        </a:rPr>
                        <a:t>Automated JUnit test reports depict historical performance trends in columnar format. Screenshots of points of failure are included for subpar performing units. </a:t>
                      </a:r>
                      <a:endParaRPr sz="900">
                        <a:latin typeface="Archivo Medium"/>
                        <a:ea typeface="Archivo Medium"/>
                        <a:cs typeface="Archivo Medium"/>
                        <a:sym typeface="Archivo Medium"/>
                      </a:endParaRPr>
                    </a:p>
                  </a:txBody>
                  <a:tcPr marT="91425" marB="91425" marR="91425" marL="91425" anchor="ctr"/>
                </a:tc>
              </a:tr>
            </a:tbl>
          </a:graphicData>
        </a:graphic>
      </p:graphicFrame>
      <p:sp>
        <p:nvSpPr>
          <p:cNvPr id="753" name="Google Shape;753;p74"/>
          <p:cNvSpPr txBox="1"/>
          <p:nvPr/>
        </p:nvSpPr>
        <p:spPr>
          <a:xfrm>
            <a:off x="8206050" y="4900325"/>
            <a:ext cx="937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 An</a:t>
            </a:r>
            <a:r>
              <a:rPr lang="en"/>
              <a:t>alyst </a:t>
            </a:r>
            <a:r>
              <a:rPr lang="en"/>
              <a:t>-</a:t>
            </a:r>
            <a:r>
              <a:rPr lang="en"/>
              <a:t>Jennifer Clark</a:t>
            </a:r>
            <a:r>
              <a:rPr lang="en"/>
              <a:t> </a:t>
            </a:r>
            <a:endParaRPr/>
          </a:p>
        </p:txBody>
      </p:sp>
      <p:grpSp>
        <p:nvGrpSpPr>
          <p:cNvPr id="759" name="Google Shape;759;p75"/>
          <p:cNvGrpSpPr/>
          <p:nvPr/>
        </p:nvGrpSpPr>
        <p:grpSpPr>
          <a:xfrm>
            <a:off x="7917272" y="1533683"/>
            <a:ext cx="1194850" cy="2864036"/>
            <a:chOff x="4529275" y="1267575"/>
            <a:chExt cx="652175" cy="1782225"/>
          </a:xfrm>
        </p:grpSpPr>
        <p:sp>
          <p:nvSpPr>
            <p:cNvPr id="760" name="Google Shape;760;p75"/>
            <p:cNvSpPr/>
            <p:nvPr/>
          </p:nvSpPr>
          <p:spPr>
            <a:xfrm>
              <a:off x="4556800" y="1267575"/>
              <a:ext cx="113450" cy="166075"/>
            </a:xfrm>
            <a:custGeom>
              <a:rect b="b" l="l" r="r" t="t"/>
              <a:pathLst>
                <a:path extrusionOk="0" h="6643" w="4538">
                  <a:moveTo>
                    <a:pt x="1935" y="1"/>
                  </a:moveTo>
                  <a:cubicBezTo>
                    <a:pt x="1833" y="1"/>
                    <a:pt x="1802" y="171"/>
                    <a:pt x="1802" y="171"/>
                  </a:cubicBezTo>
                  <a:lnTo>
                    <a:pt x="2236" y="2673"/>
                  </a:lnTo>
                  <a:cubicBezTo>
                    <a:pt x="2236" y="2673"/>
                    <a:pt x="2036" y="2340"/>
                    <a:pt x="1835" y="2240"/>
                  </a:cubicBezTo>
                  <a:cubicBezTo>
                    <a:pt x="1826" y="2236"/>
                    <a:pt x="1816" y="2235"/>
                    <a:pt x="1806" y="2235"/>
                  </a:cubicBezTo>
                  <a:cubicBezTo>
                    <a:pt x="1623" y="2235"/>
                    <a:pt x="1359" y="2724"/>
                    <a:pt x="1310" y="2724"/>
                  </a:cubicBezTo>
                  <a:cubicBezTo>
                    <a:pt x="1304" y="2724"/>
                    <a:pt x="1302" y="2719"/>
                    <a:pt x="1302" y="2707"/>
                  </a:cubicBezTo>
                  <a:cubicBezTo>
                    <a:pt x="1302" y="2684"/>
                    <a:pt x="1284" y="2674"/>
                    <a:pt x="1254" y="2674"/>
                  </a:cubicBezTo>
                  <a:cubicBezTo>
                    <a:pt x="1100" y="2674"/>
                    <a:pt x="613" y="2934"/>
                    <a:pt x="334" y="3240"/>
                  </a:cubicBezTo>
                  <a:cubicBezTo>
                    <a:pt x="1" y="3607"/>
                    <a:pt x="1202" y="5208"/>
                    <a:pt x="1202" y="5208"/>
                  </a:cubicBezTo>
                  <a:lnTo>
                    <a:pt x="1402" y="6242"/>
                  </a:lnTo>
                  <a:lnTo>
                    <a:pt x="3570" y="6643"/>
                  </a:lnTo>
                  <a:lnTo>
                    <a:pt x="3503" y="5809"/>
                  </a:lnTo>
                  <a:cubicBezTo>
                    <a:pt x="3503" y="5809"/>
                    <a:pt x="3570" y="5242"/>
                    <a:pt x="3737" y="4441"/>
                  </a:cubicBezTo>
                  <a:cubicBezTo>
                    <a:pt x="3904" y="3674"/>
                    <a:pt x="4537" y="2340"/>
                    <a:pt x="4237" y="2039"/>
                  </a:cubicBezTo>
                  <a:cubicBezTo>
                    <a:pt x="4213" y="2012"/>
                    <a:pt x="4188" y="2000"/>
                    <a:pt x="4163" y="2000"/>
                  </a:cubicBezTo>
                  <a:cubicBezTo>
                    <a:pt x="3911" y="2000"/>
                    <a:pt x="3616" y="3249"/>
                    <a:pt x="3403" y="3340"/>
                  </a:cubicBezTo>
                  <a:cubicBezTo>
                    <a:pt x="3397" y="3343"/>
                    <a:pt x="3392" y="3345"/>
                    <a:pt x="3386" y="3345"/>
                  </a:cubicBezTo>
                  <a:cubicBezTo>
                    <a:pt x="3182" y="3345"/>
                    <a:pt x="2836" y="1739"/>
                    <a:pt x="2836" y="1739"/>
                  </a:cubicBezTo>
                  <a:cubicBezTo>
                    <a:pt x="2340" y="307"/>
                    <a:pt x="2073" y="1"/>
                    <a:pt x="1935"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5"/>
            <p:cNvSpPr/>
            <p:nvPr/>
          </p:nvSpPr>
          <p:spPr>
            <a:xfrm>
              <a:off x="4562650" y="1409450"/>
              <a:ext cx="224350" cy="481200"/>
            </a:xfrm>
            <a:custGeom>
              <a:rect b="b" l="l" r="r" t="t"/>
              <a:pathLst>
                <a:path extrusionOk="0" h="19248" w="8974">
                  <a:moveTo>
                    <a:pt x="834" y="0"/>
                  </a:moveTo>
                  <a:cubicBezTo>
                    <a:pt x="834" y="0"/>
                    <a:pt x="0" y="8173"/>
                    <a:pt x="67" y="8473"/>
                  </a:cubicBezTo>
                  <a:cubicBezTo>
                    <a:pt x="100" y="8740"/>
                    <a:pt x="334" y="8973"/>
                    <a:pt x="834" y="10208"/>
                  </a:cubicBezTo>
                  <a:cubicBezTo>
                    <a:pt x="1401" y="11475"/>
                    <a:pt x="5904" y="19247"/>
                    <a:pt x="5904" y="19247"/>
                  </a:cubicBezTo>
                  <a:lnTo>
                    <a:pt x="8973" y="15812"/>
                  </a:lnTo>
                  <a:cubicBezTo>
                    <a:pt x="8973" y="15812"/>
                    <a:pt x="4036" y="8073"/>
                    <a:pt x="3903" y="7072"/>
                  </a:cubicBezTo>
                  <a:cubicBezTo>
                    <a:pt x="3736" y="6071"/>
                    <a:pt x="3803" y="134"/>
                    <a:pt x="3803" y="134"/>
                  </a:cubicBezTo>
                  <a:lnTo>
                    <a:pt x="834" y="0"/>
                  </a:lnTo>
                  <a:close/>
                </a:path>
              </a:pathLst>
            </a:custGeom>
            <a:solidFill>
              <a:srgbClr val="E9C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5"/>
            <p:cNvSpPr/>
            <p:nvPr/>
          </p:nvSpPr>
          <p:spPr>
            <a:xfrm>
              <a:off x="4580150" y="1428625"/>
              <a:ext cx="78425" cy="5825"/>
            </a:xfrm>
            <a:custGeom>
              <a:rect b="b" l="l" r="r" t="t"/>
              <a:pathLst>
                <a:path extrusionOk="0" h="233" w="3137">
                  <a:moveTo>
                    <a:pt x="101" y="1"/>
                  </a:moveTo>
                  <a:cubicBezTo>
                    <a:pt x="1" y="1"/>
                    <a:pt x="1" y="134"/>
                    <a:pt x="101" y="134"/>
                  </a:cubicBezTo>
                  <a:cubicBezTo>
                    <a:pt x="871" y="134"/>
                    <a:pt x="1660" y="233"/>
                    <a:pt x="2439" y="233"/>
                  </a:cubicBezTo>
                  <a:cubicBezTo>
                    <a:pt x="2673" y="233"/>
                    <a:pt x="2905" y="224"/>
                    <a:pt x="3136" y="201"/>
                  </a:cubicBezTo>
                  <a:cubicBezTo>
                    <a:pt x="2169" y="1"/>
                    <a:pt x="1102" y="67"/>
                    <a:pt x="10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5"/>
            <p:cNvSpPr/>
            <p:nvPr/>
          </p:nvSpPr>
          <p:spPr>
            <a:xfrm>
              <a:off x="4600175" y="2239200"/>
              <a:ext cx="517050" cy="752250"/>
            </a:xfrm>
            <a:custGeom>
              <a:rect b="b" l="l" r="r" t="t"/>
              <a:pathLst>
                <a:path extrusionOk="0" h="30090" w="20682">
                  <a:moveTo>
                    <a:pt x="10508" y="1"/>
                  </a:moveTo>
                  <a:lnTo>
                    <a:pt x="2135" y="101"/>
                  </a:lnTo>
                  <a:lnTo>
                    <a:pt x="868" y="13744"/>
                  </a:lnTo>
                  <a:cubicBezTo>
                    <a:pt x="868" y="13744"/>
                    <a:pt x="0" y="29422"/>
                    <a:pt x="267" y="29555"/>
                  </a:cubicBezTo>
                  <a:cubicBezTo>
                    <a:pt x="501" y="29689"/>
                    <a:pt x="3469" y="29922"/>
                    <a:pt x="3936" y="30089"/>
                  </a:cubicBezTo>
                  <a:cubicBezTo>
                    <a:pt x="3938" y="30090"/>
                    <a:pt x="3939" y="30090"/>
                    <a:pt x="3941" y="30090"/>
                  </a:cubicBezTo>
                  <a:cubicBezTo>
                    <a:pt x="4377" y="30090"/>
                    <a:pt x="5374" y="5570"/>
                    <a:pt x="6205" y="5004"/>
                  </a:cubicBezTo>
                  <a:cubicBezTo>
                    <a:pt x="6230" y="4986"/>
                    <a:pt x="6254" y="4978"/>
                    <a:pt x="6278" y="4978"/>
                  </a:cubicBezTo>
                  <a:cubicBezTo>
                    <a:pt x="7055" y="4978"/>
                    <a:pt x="7332" y="14208"/>
                    <a:pt x="8206" y="17380"/>
                  </a:cubicBezTo>
                  <a:cubicBezTo>
                    <a:pt x="8673" y="18981"/>
                    <a:pt x="19514" y="20649"/>
                    <a:pt x="19514" y="20649"/>
                  </a:cubicBezTo>
                  <a:lnTo>
                    <a:pt x="20682" y="17347"/>
                  </a:lnTo>
                  <a:lnTo>
                    <a:pt x="11875" y="14978"/>
                  </a:lnTo>
                  <a:cubicBezTo>
                    <a:pt x="11875" y="14978"/>
                    <a:pt x="12076" y="6739"/>
                    <a:pt x="11942" y="4504"/>
                  </a:cubicBezTo>
                  <a:cubicBezTo>
                    <a:pt x="11842" y="2236"/>
                    <a:pt x="10441" y="434"/>
                    <a:pt x="1050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5"/>
            <p:cNvSpPr/>
            <p:nvPr/>
          </p:nvSpPr>
          <p:spPr>
            <a:xfrm>
              <a:off x="4616025" y="2215850"/>
              <a:ext cx="319400" cy="281900"/>
            </a:xfrm>
            <a:custGeom>
              <a:rect b="b" l="l" r="r" t="t"/>
              <a:pathLst>
                <a:path extrusionOk="0" h="11276" w="12776">
                  <a:moveTo>
                    <a:pt x="1168" y="1"/>
                  </a:moveTo>
                  <a:lnTo>
                    <a:pt x="0" y="11276"/>
                  </a:lnTo>
                  <a:lnTo>
                    <a:pt x="12142" y="10642"/>
                  </a:lnTo>
                  <a:cubicBezTo>
                    <a:pt x="12776" y="3136"/>
                    <a:pt x="10808" y="935"/>
                    <a:pt x="10808" y="935"/>
                  </a:cubicBezTo>
                  <a:lnTo>
                    <a:pt x="1168"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5"/>
            <p:cNvSpPr/>
            <p:nvPr/>
          </p:nvSpPr>
          <p:spPr>
            <a:xfrm>
              <a:off x="4818425" y="2235825"/>
              <a:ext cx="75325" cy="250250"/>
            </a:xfrm>
            <a:custGeom>
              <a:rect b="b" l="l" r="r" t="t"/>
              <a:pathLst>
                <a:path extrusionOk="0" h="10010" w="3013">
                  <a:moveTo>
                    <a:pt x="93" y="1"/>
                  </a:moveTo>
                  <a:cubicBezTo>
                    <a:pt x="41" y="1"/>
                    <a:pt x="0" y="38"/>
                    <a:pt x="43" y="102"/>
                  </a:cubicBezTo>
                  <a:cubicBezTo>
                    <a:pt x="1911" y="3171"/>
                    <a:pt x="2512" y="6440"/>
                    <a:pt x="2378" y="9976"/>
                  </a:cubicBezTo>
                  <a:cubicBezTo>
                    <a:pt x="2378" y="10010"/>
                    <a:pt x="2412" y="10010"/>
                    <a:pt x="2445" y="10010"/>
                  </a:cubicBezTo>
                  <a:cubicBezTo>
                    <a:pt x="3012" y="6640"/>
                    <a:pt x="1978" y="2971"/>
                    <a:pt x="177" y="36"/>
                  </a:cubicBezTo>
                  <a:cubicBezTo>
                    <a:pt x="153" y="12"/>
                    <a:pt x="121" y="1"/>
                    <a:pt x="9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5"/>
            <p:cNvSpPr/>
            <p:nvPr/>
          </p:nvSpPr>
          <p:spPr>
            <a:xfrm>
              <a:off x="4777800" y="2247975"/>
              <a:ext cx="83425" cy="78825"/>
            </a:xfrm>
            <a:custGeom>
              <a:rect b="b" l="l" r="r" t="t"/>
              <a:pathLst>
                <a:path extrusionOk="0" h="3153" w="3337">
                  <a:moveTo>
                    <a:pt x="67" y="0"/>
                  </a:moveTo>
                  <a:cubicBezTo>
                    <a:pt x="34" y="0"/>
                    <a:pt x="0" y="17"/>
                    <a:pt x="0" y="50"/>
                  </a:cubicBezTo>
                  <a:cubicBezTo>
                    <a:pt x="33" y="1699"/>
                    <a:pt x="1469" y="3153"/>
                    <a:pt x="3243" y="3153"/>
                  </a:cubicBezTo>
                  <a:cubicBezTo>
                    <a:pt x="3263" y="3153"/>
                    <a:pt x="3283" y="3153"/>
                    <a:pt x="3303" y="3152"/>
                  </a:cubicBezTo>
                  <a:cubicBezTo>
                    <a:pt x="3336" y="3152"/>
                    <a:pt x="3336" y="3052"/>
                    <a:pt x="3303" y="3052"/>
                  </a:cubicBezTo>
                  <a:cubicBezTo>
                    <a:pt x="1535" y="2852"/>
                    <a:pt x="234" y="1751"/>
                    <a:pt x="134" y="50"/>
                  </a:cubicBezTo>
                  <a:cubicBezTo>
                    <a:pt x="134" y="17"/>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5"/>
            <p:cNvSpPr/>
            <p:nvPr/>
          </p:nvSpPr>
          <p:spPr>
            <a:xfrm>
              <a:off x="4640325" y="2249425"/>
              <a:ext cx="45775" cy="81700"/>
            </a:xfrm>
            <a:custGeom>
              <a:rect b="b" l="l" r="r" t="t"/>
              <a:pathLst>
                <a:path extrusionOk="0" h="3268" w="1831">
                  <a:moveTo>
                    <a:pt x="1597" y="0"/>
                  </a:moveTo>
                  <a:cubicBezTo>
                    <a:pt x="1580" y="0"/>
                    <a:pt x="1563" y="9"/>
                    <a:pt x="1563" y="25"/>
                  </a:cubicBezTo>
                  <a:cubicBezTo>
                    <a:pt x="1730" y="1326"/>
                    <a:pt x="1130" y="2460"/>
                    <a:pt x="29" y="3161"/>
                  </a:cubicBezTo>
                  <a:cubicBezTo>
                    <a:pt x="0" y="3190"/>
                    <a:pt x="21" y="3268"/>
                    <a:pt x="48" y="3268"/>
                  </a:cubicBezTo>
                  <a:cubicBezTo>
                    <a:pt x="53" y="3268"/>
                    <a:pt x="58" y="3266"/>
                    <a:pt x="62" y="3261"/>
                  </a:cubicBezTo>
                  <a:cubicBezTo>
                    <a:pt x="1230" y="2627"/>
                    <a:pt x="1830" y="1293"/>
                    <a:pt x="1630" y="25"/>
                  </a:cubicBezTo>
                  <a:cubicBezTo>
                    <a:pt x="1630" y="9"/>
                    <a:pt x="1613" y="0"/>
                    <a:pt x="15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5"/>
            <p:cNvSpPr/>
            <p:nvPr/>
          </p:nvSpPr>
          <p:spPr>
            <a:xfrm>
              <a:off x="4718600" y="2228225"/>
              <a:ext cx="31700" cy="123575"/>
            </a:xfrm>
            <a:custGeom>
              <a:rect b="b" l="l" r="r" t="t"/>
              <a:pathLst>
                <a:path extrusionOk="0" h="4943" w="1268">
                  <a:moveTo>
                    <a:pt x="785" y="1"/>
                  </a:moveTo>
                  <a:cubicBezTo>
                    <a:pt x="758" y="1"/>
                    <a:pt x="734" y="11"/>
                    <a:pt x="734" y="39"/>
                  </a:cubicBezTo>
                  <a:cubicBezTo>
                    <a:pt x="567" y="1140"/>
                    <a:pt x="434" y="2274"/>
                    <a:pt x="434" y="3342"/>
                  </a:cubicBezTo>
                  <a:cubicBezTo>
                    <a:pt x="434" y="4009"/>
                    <a:pt x="534" y="4609"/>
                    <a:pt x="1201" y="4943"/>
                  </a:cubicBezTo>
                  <a:cubicBezTo>
                    <a:pt x="1234" y="4943"/>
                    <a:pt x="1268" y="4910"/>
                    <a:pt x="1234" y="4843"/>
                  </a:cubicBezTo>
                  <a:cubicBezTo>
                    <a:pt x="0" y="4009"/>
                    <a:pt x="701" y="1274"/>
                    <a:pt x="867" y="39"/>
                  </a:cubicBezTo>
                  <a:cubicBezTo>
                    <a:pt x="867" y="20"/>
                    <a:pt x="823" y="1"/>
                    <a:pt x="78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5"/>
            <p:cNvSpPr/>
            <p:nvPr/>
          </p:nvSpPr>
          <p:spPr>
            <a:xfrm>
              <a:off x="4529275" y="2940550"/>
              <a:ext cx="183500" cy="109250"/>
            </a:xfrm>
            <a:custGeom>
              <a:rect b="b" l="l" r="r" t="t"/>
              <a:pathLst>
                <a:path extrusionOk="0" h="4370" w="7340">
                  <a:moveTo>
                    <a:pt x="2970" y="0"/>
                  </a:moveTo>
                  <a:lnTo>
                    <a:pt x="3003" y="2302"/>
                  </a:lnTo>
                  <a:lnTo>
                    <a:pt x="1" y="3936"/>
                  </a:lnTo>
                  <a:lnTo>
                    <a:pt x="6939" y="4370"/>
                  </a:lnTo>
                  <a:lnTo>
                    <a:pt x="7139" y="867"/>
                  </a:lnTo>
                  <a:lnTo>
                    <a:pt x="7340" y="867"/>
                  </a:lnTo>
                  <a:lnTo>
                    <a:pt x="2970"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5"/>
            <p:cNvSpPr/>
            <p:nvPr/>
          </p:nvSpPr>
          <p:spPr>
            <a:xfrm>
              <a:off x="5063000" y="2665350"/>
              <a:ext cx="118450" cy="171800"/>
            </a:xfrm>
            <a:custGeom>
              <a:rect b="b" l="l" r="r" t="t"/>
              <a:pathLst>
                <a:path extrusionOk="0" h="6872" w="4738">
                  <a:moveTo>
                    <a:pt x="1068" y="0"/>
                  </a:moveTo>
                  <a:lnTo>
                    <a:pt x="1" y="3936"/>
                  </a:lnTo>
                  <a:lnTo>
                    <a:pt x="2436" y="3970"/>
                  </a:lnTo>
                  <a:lnTo>
                    <a:pt x="4103" y="6872"/>
                  </a:lnTo>
                  <a:lnTo>
                    <a:pt x="4737" y="334"/>
                  </a:lnTo>
                  <a:lnTo>
                    <a:pt x="1068"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5"/>
            <p:cNvSpPr/>
            <p:nvPr/>
          </p:nvSpPr>
          <p:spPr>
            <a:xfrm>
              <a:off x="5114700" y="2731725"/>
              <a:ext cx="13375" cy="34550"/>
            </a:xfrm>
            <a:custGeom>
              <a:rect b="b" l="l" r="r" t="t"/>
              <a:pathLst>
                <a:path extrusionOk="0" h="1382" w="535">
                  <a:moveTo>
                    <a:pt x="484" y="0"/>
                  </a:moveTo>
                  <a:cubicBezTo>
                    <a:pt x="471" y="0"/>
                    <a:pt x="454" y="4"/>
                    <a:pt x="434" y="14"/>
                  </a:cubicBezTo>
                  <a:cubicBezTo>
                    <a:pt x="334" y="214"/>
                    <a:pt x="268" y="481"/>
                    <a:pt x="201" y="681"/>
                  </a:cubicBezTo>
                  <a:cubicBezTo>
                    <a:pt x="101" y="881"/>
                    <a:pt x="1" y="1115"/>
                    <a:pt x="1" y="1348"/>
                  </a:cubicBezTo>
                  <a:lnTo>
                    <a:pt x="34" y="1382"/>
                  </a:lnTo>
                  <a:cubicBezTo>
                    <a:pt x="167" y="1181"/>
                    <a:pt x="201" y="981"/>
                    <a:pt x="268" y="781"/>
                  </a:cubicBezTo>
                  <a:cubicBezTo>
                    <a:pt x="368" y="548"/>
                    <a:pt x="501" y="314"/>
                    <a:pt x="534" y="47"/>
                  </a:cubicBezTo>
                  <a:cubicBezTo>
                    <a:pt x="534" y="24"/>
                    <a:pt x="518" y="0"/>
                    <a:pt x="48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5"/>
            <p:cNvSpPr/>
            <p:nvPr/>
          </p:nvSpPr>
          <p:spPr>
            <a:xfrm>
              <a:off x="5103875" y="2723875"/>
              <a:ext cx="18700" cy="44900"/>
            </a:xfrm>
            <a:custGeom>
              <a:rect b="b" l="l" r="r" t="t"/>
              <a:pathLst>
                <a:path extrusionOk="0" h="1796" w="748">
                  <a:moveTo>
                    <a:pt x="674" y="0"/>
                  </a:moveTo>
                  <a:cubicBezTo>
                    <a:pt x="659" y="0"/>
                    <a:pt x="644" y="8"/>
                    <a:pt x="634" y="28"/>
                  </a:cubicBezTo>
                  <a:cubicBezTo>
                    <a:pt x="334" y="595"/>
                    <a:pt x="100" y="1162"/>
                    <a:pt x="0" y="1796"/>
                  </a:cubicBezTo>
                  <a:cubicBezTo>
                    <a:pt x="200" y="1195"/>
                    <a:pt x="434" y="628"/>
                    <a:pt x="701" y="94"/>
                  </a:cubicBezTo>
                  <a:cubicBezTo>
                    <a:pt x="748" y="47"/>
                    <a:pt x="712" y="0"/>
                    <a:pt x="6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5"/>
            <p:cNvSpPr/>
            <p:nvPr/>
          </p:nvSpPr>
          <p:spPr>
            <a:xfrm>
              <a:off x="5091350" y="2730600"/>
              <a:ext cx="9200" cy="39625"/>
            </a:xfrm>
            <a:custGeom>
              <a:rect b="b" l="l" r="r" t="t"/>
              <a:pathLst>
                <a:path extrusionOk="0" h="1585" w="368">
                  <a:moveTo>
                    <a:pt x="334" y="1"/>
                  </a:moveTo>
                  <a:cubicBezTo>
                    <a:pt x="318" y="1"/>
                    <a:pt x="301" y="9"/>
                    <a:pt x="301" y="26"/>
                  </a:cubicBezTo>
                  <a:cubicBezTo>
                    <a:pt x="134" y="493"/>
                    <a:pt x="34" y="1060"/>
                    <a:pt x="1" y="1560"/>
                  </a:cubicBezTo>
                  <a:cubicBezTo>
                    <a:pt x="1" y="1577"/>
                    <a:pt x="26" y="1585"/>
                    <a:pt x="42" y="1585"/>
                  </a:cubicBezTo>
                  <a:cubicBezTo>
                    <a:pt x="59" y="1585"/>
                    <a:pt x="67" y="1577"/>
                    <a:pt x="34" y="1560"/>
                  </a:cubicBezTo>
                  <a:cubicBezTo>
                    <a:pt x="167" y="1060"/>
                    <a:pt x="334" y="526"/>
                    <a:pt x="368" y="26"/>
                  </a:cubicBezTo>
                  <a:cubicBezTo>
                    <a:pt x="368" y="9"/>
                    <a:pt x="351" y="1"/>
                    <a:pt x="33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5064675" y="2743950"/>
              <a:ext cx="30600" cy="54025"/>
            </a:xfrm>
            <a:custGeom>
              <a:rect b="b" l="l" r="r" t="t"/>
              <a:pathLst>
                <a:path extrusionOk="0" h="2161" w="1224">
                  <a:moveTo>
                    <a:pt x="966" y="320"/>
                  </a:moveTo>
                  <a:cubicBezTo>
                    <a:pt x="1036" y="496"/>
                    <a:pt x="1066" y="681"/>
                    <a:pt x="1056" y="864"/>
                  </a:cubicBezTo>
                  <a:lnTo>
                    <a:pt x="1056" y="864"/>
                  </a:lnTo>
                  <a:cubicBezTo>
                    <a:pt x="1050" y="861"/>
                    <a:pt x="1043" y="859"/>
                    <a:pt x="1034" y="859"/>
                  </a:cubicBezTo>
                  <a:cubicBezTo>
                    <a:pt x="1026" y="861"/>
                    <a:pt x="1018" y="863"/>
                    <a:pt x="1010" y="865"/>
                  </a:cubicBezTo>
                  <a:lnTo>
                    <a:pt x="1010" y="865"/>
                  </a:lnTo>
                  <a:cubicBezTo>
                    <a:pt x="971" y="683"/>
                    <a:pt x="948" y="502"/>
                    <a:pt x="966" y="320"/>
                  </a:cubicBezTo>
                  <a:close/>
                  <a:moveTo>
                    <a:pt x="1047" y="964"/>
                  </a:moveTo>
                  <a:lnTo>
                    <a:pt x="1047" y="964"/>
                  </a:lnTo>
                  <a:cubicBezTo>
                    <a:pt x="1045" y="976"/>
                    <a:pt x="1044" y="989"/>
                    <a:pt x="1041" y="1001"/>
                  </a:cubicBezTo>
                  <a:lnTo>
                    <a:pt x="1041" y="1001"/>
                  </a:lnTo>
                  <a:cubicBezTo>
                    <a:pt x="1039" y="990"/>
                    <a:pt x="1036" y="978"/>
                    <a:pt x="1033" y="967"/>
                  </a:cubicBezTo>
                  <a:lnTo>
                    <a:pt x="1033" y="967"/>
                  </a:lnTo>
                  <a:cubicBezTo>
                    <a:pt x="1038" y="966"/>
                    <a:pt x="1042" y="965"/>
                    <a:pt x="1047" y="964"/>
                  </a:cubicBezTo>
                  <a:close/>
                  <a:moveTo>
                    <a:pt x="1099" y="1217"/>
                  </a:moveTo>
                  <a:lnTo>
                    <a:pt x="1099" y="1217"/>
                  </a:lnTo>
                  <a:cubicBezTo>
                    <a:pt x="1099" y="1220"/>
                    <a:pt x="1100" y="1223"/>
                    <a:pt x="1101" y="1226"/>
                  </a:cubicBezTo>
                  <a:cubicBezTo>
                    <a:pt x="1101" y="1222"/>
                    <a:pt x="1100" y="1219"/>
                    <a:pt x="1099" y="1217"/>
                  </a:cubicBezTo>
                  <a:close/>
                  <a:moveTo>
                    <a:pt x="938" y="991"/>
                  </a:moveTo>
                  <a:lnTo>
                    <a:pt x="938" y="991"/>
                  </a:lnTo>
                  <a:cubicBezTo>
                    <a:pt x="959" y="1042"/>
                    <a:pt x="983" y="1094"/>
                    <a:pt x="1009" y="1145"/>
                  </a:cubicBezTo>
                  <a:lnTo>
                    <a:pt x="1009" y="1145"/>
                  </a:lnTo>
                  <a:cubicBezTo>
                    <a:pt x="921" y="1447"/>
                    <a:pt x="717" y="1719"/>
                    <a:pt x="401" y="1893"/>
                  </a:cubicBezTo>
                  <a:cubicBezTo>
                    <a:pt x="297" y="1953"/>
                    <a:pt x="224" y="1977"/>
                    <a:pt x="176" y="1977"/>
                  </a:cubicBezTo>
                  <a:cubicBezTo>
                    <a:pt x="8" y="1977"/>
                    <a:pt x="137" y="1675"/>
                    <a:pt x="267" y="1493"/>
                  </a:cubicBezTo>
                  <a:cubicBezTo>
                    <a:pt x="412" y="1232"/>
                    <a:pt x="657" y="1072"/>
                    <a:pt x="938" y="991"/>
                  </a:cubicBezTo>
                  <a:close/>
                  <a:moveTo>
                    <a:pt x="909" y="0"/>
                  </a:moveTo>
                  <a:cubicBezTo>
                    <a:pt x="884" y="0"/>
                    <a:pt x="868" y="9"/>
                    <a:pt x="868" y="25"/>
                  </a:cubicBezTo>
                  <a:cubicBezTo>
                    <a:pt x="795" y="342"/>
                    <a:pt x="810" y="623"/>
                    <a:pt x="902" y="894"/>
                  </a:cubicBezTo>
                  <a:lnTo>
                    <a:pt x="902" y="894"/>
                  </a:lnTo>
                  <a:cubicBezTo>
                    <a:pt x="345" y="1069"/>
                    <a:pt x="0" y="1569"/>
                    <a:pt x="0" y="2127"/>
                  </a:cubicBezTo>
                  <a:cubicBezTo>
                    <a:pt x="0" y="2160"/>
                    <a:pt x="34" y="2160"/>
                    <a:pt x="67" y="2160"/>
                  </a:cubicBezTo>
                  <a:cubicBezTo>
                    <a:pt x="584" y="2000"/>
                    <a:pt x="939" y="1640"/>
                    <a:pt x="1091" y="1212"/>
                  </a:cubicBezTo>
                  <a:lnTo>
                    <a:pt x="1091" y="1212"/>
                  </a:lnTo>
                  <a:cubicBezTo>
                    <a:pt x="1094" y="1213"/>
                    <a:pt x="1097" y="1214"/>
                    <a:pt x="1099" y="1217"/>
                  </a:cubicBezTo>
                  <a:lnTo>
                    <a:pt x="1099" y="1217"/>
                  </a:lnTo>
                  <a:cubicBezTo>
                    <a:pt x="1097" y="1212"/>
                    <a:pt x="1096" y="1207"/>
                    <a:pt x="1094" y="1202"/>
                  </a:cubicBezTo>
                  <a:lnTo>
                    <a:pt x="1094" y="1202"/>
                  </a:lnTo>
                  <a:cubicBezTo>
                    <a:pt x="1224" y="831"/>
                    <a:pt x="1201" y="410"/>
                    <a:pt x="1001" y="25"/>
                  </a:cubicBezTo>
                  <a:cubicBezTo>
                    <a:pt x="968" y="9"/>
                    <a:pt x="934" y="0"/>
                    <a:pt x="90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5158900" y="2672425"/>
              <a:ext cx="15050" cy="165975"/>
            </a:xfrm>
            <a:custGeom>
              <a:rect b="b" l="l" r="r" t="t"/>
              <a:pathLst>
                <a:path extrusionOk="0" h="6639" w="602">
                  <a:moveTo>
                    <a:pt x="534" y="1"/>
                  </a:moveTo>
                  <a:cubicBezTo>
                    <a:pt x="501" y="1"/>
                    <a:pt x="468" y="18"/>
                    <a:pt x="468" y="51"/>
                  </a:cubicBezTo>
                  <a:cubicBezTo>
                    <a:pt x="234" y="2219"/>
                    <a:pt x="1" y="4421"/>
                    <a:pt x="101" y="6589"/>
                  </a:cubicBezTo>
                  <a:cubicBezTo>
                    <a:pt x="101" y="6622"/>
                    <a:pt x="117" y="6639"/>
                    <a:pt x="134" y="6639"/>
                  </a:cubicBezTo>
                  <a:cubicBezTo>
                    <a:pt x="151" y="6639"/>
                    <a:pt x="167" y="6622"/>
                    <a:pt x="167" y="6589"/>
                  </a:cubicBezTo>
                  <a:cubicBezTo>
                    <a:pt x="334" y="4421"/>
                    <a:pt x="334" y="2219"/>
                    <a:pt x="601" y="51"/>
                  </a:cubicBezTo>
                  <a:cubicBezTo>
                    <a:pt x="601" y="18"/>
                    <a:pt x="568" y="1"/>
                    <a:pt x="53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p:nvPr/>
          </p:nvSpPr>
          <p:spPr>
            <a:xfrm>
              <a:off x="5075500" y="2693200"/>
              <a:ext cx="91775" cy="8875"/>
            </a:xfrm>
            <a:custGeom>
              <a:rect b="b" l="l" r="r" t="t"/>
              <a:pathLst>
                <a:path extrusionOk="0" h="355" w="3671">
                  <a:moveTo>
                    <a:pt x="1312" y="1"/>
                  </a:moveTo>
                  <a:cubicBezTo>
                    <a:pt x="904" y="1"/>
                    <a:pt x="499" y="30"/>
                    <a:pt x="101" y="87"/>
                  </a:cubicBezTo>
                  <a:cubicBezTo>
                    <a:pt x="1" y="87"/>
                    <a:pt x="1" y="187"/>
                    <a:pt x="101" y="187"/>
                  </a:cubicBezTo>
                  <a:cubicBezTo>
                    <a:pt x="432" y="160"/>
                    <a:pt x="760" y="147"/>
                    <a:pt x="1086" y="147"/>
                  </a:cubicBezTo>
                  <a:cubicBezTo>
                    <a:pt x="1947" y="147"/>
                    <a:pt x="2800" y="233"/>
                    <a:pt x="3670" y="354"/>
                  </a:cubicBezTo>
                  <a:cubicBezTo>
                    <a:pt x="2900" y="112"/>
                    <a:pt x="2101" y="1"/>
                    <a:pt x="131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5"/>
            <p:cNvSpPr/>
            <p:nvPr/>
          </p:nvSpPr>
          <p:spPr>
            <a:xfrm>
              <a:off x="4686900" y="2962650"/>
              <a:ext cx="13375" cy="82700"/>
            </a:xfrm>
            <a:custGeom>
              <a:rect b="b" l="l" r="r" t="t"/>
              <a:pathLst>
                <a:path extrusionOk="0" h="3308" w="535">
                  <a:moveTo>
                    <a:pt x="442" y="0"/>
                  </a:moveTo>
                  <a:cubicBezTo>
                    <a:pt x="417" y="0"/>
                    <a:pt x="401" y="17"/>
                    <a:pt x="434" y="50"/>
                  </a:cubicBezTo>
                  <a:cubicBezTo>
                    <a:pt x="367" y="1118"/>
                    <a:pt x="201" y="2152"/>
                    <a:pt x="0" y="3252"/>
                  </a:cubicBezTo>
                  <a:cubicBezTo>
                    <a:pt x="0" y="3292"/>
                    <a:pt x="35" y="3308"/>
                    <a:pt x="63" y="3308"/>
                  </a:cubicBezTo>
                  <a:cubicBezTo>
                    <a:pt x="83" y="3308"/>
                    <a:pt x="101" y="3300"/>
                    <a:pt x="101" y="3286"/>
                  </a:cubicBezTo>
                  <a:cubicBezTo>
                    <a:pt x="434" y="2252"/>
                    <a:pt x="534" y="1118"/>
                    <a:pt x="501" y="50"/>
                  </a:cubicBezTo>
                  <a:cubicBezTo>
                    <a:pt x="501" y="17"/>
                    <a:pt x="467" y="0"/>
                    <a:pt x="44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5"/>
            <p:cNvSpPr/>
            <p:nvPr/>
          </p:nvSpPr>
          <p:spPr>
            <a:xfrm>
              <a:off x="4531800" y="3035875"/>
              <a:ext cx="171800" cy="11425"/>
            </a:xfrm>
            <a:custGeom>
              <a:rect b="b" l="l" r="r" t="t"/>
              <a:pathLst>
                <a:path extrusionOk="0" h="457" w="6872">
                  <a:moveTo>
                    <a:pt x="1544" y="0"/>
                  </a:moveTo>
                  <a:cubicBezTo>
                    <a:pt x="1033" y="0"/>
                    <a:pt x="528" y="8"/>
                    <a:pt x="33" y="23"/>
                  </a:cubicBezTo>
                  <a:cubicBezTo>
                    <a:pt x="0" y="23"/>
                    <a:pt x="0" y="123"/>
                    <a:pt x="33" y="123"/>
                  </a:cubicBezTo>
                  <a:cubicBezTo>
                    <a:pt x="2335" y="123"/>
                    <a:pt x="4537" y="223"/>
                    <a:pt x="6838" y="457"/>
                  </a:cubicBezTo>
                  <a:cubicBezTo>
                    <a:pt x="6872" y="457"/>
                    <a:pt x="6872" y="357"/>
                    <a:pt x="6838" y="357"/>
                  </a:cubicBezTo>
                  <a:cubicBezTo>
                    <a:pt x="5131" y="98"/>
                    <a:pt x="3304" y="0"/>
                    <a:pt x="154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5"/>
            <p:cNvSpPr/>
            <p:nvPr/>
          </p:nvSpPr>
          <p:spPr>
            <a:xfrm>
              <a:off x="4601300" y="2994525"/>
              <a:ext cx="22250" cy="8575"/>
            </a:xfrm>
            <a:custGeom>
              <a:rect b="b" l="l" r="r" t="t"/>
              <a:pathLst>
                <a:path extrusionOk="0" h="343" w="890">
                  <a:moveTo>
                    <a:pt x="68" y="1"/>
                  </a:moveTo>
                  <a:cubicBezTo>
                    <a:pt x="35" y="1"/>
                    <a:pt x="1" y="55"/>
                    <a:pt x="55" y="109"/>
                  </a:cubicBezTo>
                  <a:lnTo>
                    <a:pt x="789" y="343"/>
                  </a:lnTo>
                  <a:cubicBezTo>
                    <a:pt x="823" y="343"/>
                    <a:pt x="889" y="310"/>
                    <a:pt x="856" y="310"/>
                  </a:cubicBezTo>
                  <a:cubicBezTo>
                    <a:pt x="589" y="210"/>
                    <a:pt x="356" y="109"/>
                    <a:pt x="89" y="9"/>
                  </a:cubicBezTo>
                  <a:cubicBezTo>
                    <a:pt x="83" y="3"/>
                    <a:pt x="75" y="1"/>
                    <a:pt x="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5"/>
            <p:cNvSpPr/>
            <p:nvPr/>
          </p:nvSpPr>
          <p:spPr>
            <a:xfrm>
              <a:off x="4602675" y="2986400"/>
              <a:ext cx="24200" cy="5025"/>
            </a:xfrm>
            <a:custGeom>
              <a:rect b="b" l="l" r="r" t="t"/>
              <a:pathLst>
                <a:path extrusionOk="0" h="201" w="968">
                  <a:moveTo>
                    <a:pt x="67" y="1"/>
                  </a:moveTo>
                  <a:cubicBezTo>
                    <a:pt x="34" y="1"/>
                    <a:pt x="0" y="101"/>
                    <a:pt x="34" y="101"/>
                  </a:cubicBezTo>
                  <a:cubicBezTo>
                    <a:pt x="167" y="134"/>
                    <a:pt x="334" y="134"/>
                    <a:pt x="467" y="168"/>
                  </a:cubicBezTo>
                  <a:cubicBezTo>
                    <a:pt x="567" y="168"/>
                    <a:pt x="701" y="201"/>
                    <a:pt x="868" y="201"/>
                  </a:cubicBezTo>
                  <a:cubicBezTo>
                    <a:pt x="885" y="201"/>
                    <a:pt x="893" y="192"/>
                    <a:pt x="906" y="188"/>
                  </a:cubicBezTo>
                  <a:lnTo>
                    <a:pt x="906" y="188"/>
                  </a:lnTo>
                  <a:cubicBezTo>
                    <a:pt x="926" y="193"/>
                    <a:pt x="947" y="197"/>
                    <a:pt x="968" y="201"/>
                  </a:cubicBezTo>
                  <a:cubicBezTo>
                    <a:pt x="946" y="190"/>
                    <a:pt x="931" y="186"/>
                    <a:pt x="920" y="186"/>
                  </a:cubicBezTo>
                  <a:cubicBezTo>
                    <a:pt x="914" y="186"/>
                    <a:pt x="910" y="187"/>
                    <a:pt x="906" y="188"/>
                  </a:cubicBezTo>
                  <a:lnTo>
                    <a:pt x="906" y="188"/>
                  </a:lnTo>
                  <a:cubicBezTo>
                    <a:pt x="767" y="159"/>
                    <a:pt x="646" y="130"/>
                    <a:pt x="501" y="101"/>
                  </a:cubicBezTo>
                  <a:cubicBezTo>
                    <a:pt x="367" y="34"/>
                    <a:pt x="201" y="1"/>
                    <a:pt x="6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5"/>
            <p:cNvSpPr/>
            <p:nvPr/>
          </p:nvSpPr>
          <p:spPr>
            <a:xfrm>
              <a:off x="4599325" y="2977450"/>
              <a:ext cx="25050" cy="3975"/>
            </a:xfrm>
            <a:custGeom>
              <a:rect b="b" l="l" r="r" t="t"/>
              <a:pathLst>
                <a:path extrusionOk="0" h="159" w="1002">
                  <a:moveTo>
                    <a:pt x="497" y="0"/>
                  </a:moveTo>
                  <a:cubicBezTo>
                    <a:pt x="360" y="0"/>
                    <a:pt x="218" y="9"/>
                    <a:pt x="68" y="25"/>
                  </a:cubicBezTo>
                  <a:cubicBezTo>
                    <a:pt x="1" y="25"/>
                    <a:pt x="34" y="159"/>
                    <a:pt x="134" y="159"/>
                  </a:cubicBezTo>
                  <a:cubicBezTo>
                    <a:pt x="435" y="125"/>
                    <a:pt x="668" y="59"/>
                    <a:pt x="968" y="59"/>
                  </a:cubicBezTo>
                  <a:cubicBezTo>
                    <a:pt x="1002" y="59"/>
                    <a:pt x="1002" y="25"/>
                    <a:pt x="902" y="25"/>
                  </a:cubicBezTo>
                  <a:cubicBezTo>
                    <a:pt x="768" y="9"/>
                    <a:pt x="635" y="0"/>
                    <a:pt x="4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5"/>
            <p:cNvSpPr/>
            <p:nvPr/>
          </p:nvSpPr>
          <p:spPr>
            <a:xfrm>
              <a:off x="4590175" y="2958350"/>
              <a:ext cx="40875" cy="19200"/>
            </a:xfrm>
            <a:custGeom>
              <a:rect b="b" l="l" r="r" t="t"/>
              <a:pathLst>
                <a:path extrusionOk="0" h="768" w="1635">
                  <a:moveTo>
                    <a:pt x="1129" y="151"/>
                  </a:moveTo>
                  <a:cubicBezTo>
                    <a:pt x="1299" y="151"/>
                    <a:pt x="1128" y="292"/>
                    <a:pt x="1067" y="322"/>
                  </a:cubicBezTo>
                  <a:cubicBezTo>
                    <a:pt x="1001" y="389"/>
                    <a:pt x="901" y="456"/>
                    <a:pt x="801" y="489"/>
                  </a:cubicBezTo>
                  <a:cubicBezTo>
                    <a:pt x="771" y="502"/>
                    <a:pt x="740" y="514"/>
                    <a:pt x="709" y="524"/>
                  </a:cubicBezTo>
                  <a:lnTo>
                    <a:pt x="709" y="524"/>
                  </a:lnTo>
                  <a:cubicBezTo>
                    <a:pt x="745" y="469"/>
                    <a:pt x="786" y="421"/>
                    <a:pt x="834" y="389"/>
                  </a:cubicBezTo>
                  <a:cubicBezTo>
                    <a:pt x="867" y="322"/>
                    <a:pt x="1001" y="155"/>
                    <a:pt x="1067" y="155"/>
                  </a:cubicBezTo>
                  <a:cubicBezTo>
                    <a:pt x="1092" y="152"/>
                    <a:pt x="1112" y="151"/>
                    <a:pt x="1129" y="151"/>
                  </a:cubicBezTo>
                  <a:close/>
                  <a:moveTo>
                    <a:pt x="209" y="115"/>
                  </a:moveTo>
                  <a:cubicBezTo>
                    <a:pt x="286" y="115"/>
                    <a:pt x="400" y="395"/>
                    <a:pt x="400" y="422"/>
                  </a:cubicBezTo>
                  <a:cubicBezTo>
                    <a:pt x="415" y="479"/>
                    <a:pt x="435" y="524"/>
                    <a:pt x="453" y="564"/>
                  </a:cubicBezTo>
                  <a:lnTo>
                    <a:pt x="453" y="564"/>
                  </a:lnTo>
                  <a:cubicBezTo>
                    <a:pt x="344" y="557"/>
                    <a:pt x="251" y="507"/>
                    <a:pt x="200" y="389"/>
                  </a:cubicBezTo>
                  <a:cubicBezTo>
                    <a:pt x="200" y="322"/>
                    <a:pt x="167" y="222"/>
                    <a:pt x="167" y="155"/>
                  </a:cubicBezTo>
                  <a:cubicBezTo>
                    <a:pt x="178" y="127"/>
                    <a:pt x="193" y="115"/>
                    <a:pt x="209" y="115"/>
                  </a:cubicBezTo>
                  <a:close/>
                  <a:moveTo>
                    <a:pt x="218" y="1"/>
                  </a:moveTo>
                  <a:cubicBezTo>
                    <a:pt x="167" y="1"/>
                    <a:pt x="113" y="27"/>
                    <a:pt x="67" y="89"/>
                  </a:cubicBezTo>
                  <a:cubicBezTo>
                    <a:pt x="0" y="222"/>
                    <a:pt x="67" y="456"/>
                    <a:pt x="167" y="589"/>
                  </a:cubicBezTo>
                  <a:cubicBezTo>
                    <a:pt x="270" y="718"/>
                    <a:pt x="354" y="768"/>
                    <a:pt x="495" y="768"/>
                  </a:cubicBezTo>
                  <a:cubicBezTo>
                    <a:pt x="528" y="768"/>
                    <a:pt x="565" y="765"/>
                    <a:pt x="607" y="760"/>
                  </a:cubicBezTo>
                  <a:lnTo>
                    <a:pt x="607" y="760"/>
                  </a:lnTo>
                  <a:cubicBezTo>
                    <a:pt x="610" y="761"/>
                    <a:pt x="613" y="761"/>
                    <a:pt x="616" y="761"/>
                  </a:cubicBezTo>
                  <a:cubicBezTo>
                    <a:pt x="620" y="761"/>
                    <a:pt x="622" y="760"/>
                    <a:pt x="623" y="757"/>
                  </a:cubicBezTo>
                  <a:lnTo>
                    <a:pt x="623" y="757"/>
                  </a:lnTo>
                  <a:cubicBezTo>
                    <a:pt x="627" y="757"/>
                    <a:pt x="630" y="756"/>
                    <a:pt x="634" y="756"/>
                  </a:cubicBezTo>
                  <a:cubicBezTo>
                    <a:pt x="801" y="723"/>
                    <a:pt x="1635" y="322"/>
                    <a:pt x="1334" y="89"/>
                  </a:cubicBezTo>
                  <a:cubicBezTo>
                    <a:pt x="1286" y="40"/>
                    <a:pt x="1236" y="20"/>
                    <a:pt x="1186" y="20"/>
                  </a:cubicBezTo>
                  <a:cubicBezTo>
                    <a:pt x="994" y="20"/>
                    <a:pt x="798" y="319"/>
                    <a:pt x="673" y="535"/>
                  </a:cubicBezTo>
                  <a:lnTo>
                    <a:pt x="673" y="535"/>
                  </a:lnTo>
                  <a:cubicBezTo>
                    <a:pt x="654" y="541"/>
                    <a:pt x="635" y="546"/>
                    <a:pt x="617" y="550"/>
                  </a:cubicBezTo>
                  <a:lnTo>
                    <a:pt x="617" y="550"/>
                  </a:lnTo>
                  <a:cubicBezTo>
                    <a:pt x="582" y="368"/>
                    <a:pt x="493" y="190"/>
                    <a:pt x="367" y="89"/>
                  </a:cubicBezTo>
                  <a:cubicBezTo>
                    <a:pt x="331" y="35"/>
                    <a:pt x="276" y="1"/>
                    <a:pt x="21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5"/>
            <p:cNvSpPr/>
            <p:nvPr/>
          </p:nvSpPr>
          <p:spPr>
            <a:xfrm>
              <a:off x="4621025" y="1769575"/>
              <a:ext cx="340250" cy="508850"/>
            </a:xfrm>
            <a:custGeom>
              <a:rect b="b" l="l" r="r" t="t"/>
              <a:pathLst>
                <a:path extrusionOk="0" h="20354" w="13610">
                  <a:moveTo>
                    <a:pt x="7910" y="0"/>
                  </a:moveTo>
                  <a:cubicBezTo>
                    <a:pt x="7865" y="0"/>
                    <a:pt x="7819" y="2"/>
                    <a:pt x="7772" y="6"/>
                  </a:cubicBezTo>
                  <a:cubicBezTo>
                    <a:pt x="5004" y="339"/>
                    <a:pt x="3436" y="1707"/>
                    <a:pt x="2269" y="4842"/>
                  </a:cubicBezTo>
                  <a:cubicBezTo>
                    <a:pt x="1735" y="6210"/>
                    <a:pt x="2102" y="8145"/>
                    <a:pt x="1802" y="9646"/>
                  </a:cubicBezTo>
                  <a:cubicBezTo>
                    <a:pt x="901" y="13982"/>
                    <a:pt x="0" y="18319"/>
                    <a:pt x="0" y="18319"/>
                  </a:cubicBezTo>
                  <a:lnTo>
                    <a:pt x="12309" y="20354"/>
                  </a:lnTo>
                  <a:lnTo>
                    <a:pt x="13276" y="5243"/>
                  </a:lnTo>
                  <a:cubicBezTo>
                    <a:pt x="13610" y="3475"/>
                    <a:pt x="12609" y="906"/>
                    <a:pt x="9941" y="539"/>
                  </a:cubicBezTo>
                  <a:cubicBezTo>
                    <a:pt x="9342" y="508"/>
                    <a:pt x="8684" y="0"/>
                    <a:pt x="7910"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5"/>
            <p:cNvSpPr/>
            <p:nvPr/>
          </p:nvSpPr>
          <p:spPr>
            <a:xfrm>
              <a:off x="4704400" y="2069875"/>
              <a:ext cx="208525" cy="114025"/>
            </a:xfrm>
            <a:custGeom>
              <a:rect b="b" l="l" r="r" t="t"/>
              <a:pathLst>
                <a:path extrusionOk="0" h="4561" w="8341">
                  <a:moveTo>
                    <a:pt x="3510" y="0"/>
                  </a:moveTo>
                  <a:cubicBezTo>
                    <a:pt x="3406" y="0"/>
                    <a:pt x="3323" y="21"/>
                    <a:pt x="3270" y="69"/>
                  </a:cubicBezTo>
                  <a:cubicBezTo>
                    <a:pt x="2936" y="336"/>
                    <a:pt x="4571" y="803"/>
                    <a:pt x="4671" y="1070"/>
                  </a:cubicBezTo>
                  <a:cubicBezTo>
                    <a:pt x="4804" y="1303"/>
                    <a:pt x="2903" y="1603"/>
                    <a:pt x="2903" y="1603"/>
                  </a:cubicBezTo>
                  <a:cubicBezTo>
                    <a:pt x="1" y="2404"/>
                    <a:pt x="1068" y="2637"/>
                    <a:pt x="1068" y="2637"/>
                  </a:cubicBezTo>
                  <a:lnTo>
                    <a:pt x="3904" y="2304"/>
                  </a:lnTo>
                  <a:lnTo>
                    <a:pt x="3904" y="2304"/>
                  </a:lnTo>
                  <a:cubicBezTo>
                    <a:pt x="3904" y="2304"/>
                    <a:pt x="3503" y="2504"/>
                    <a:pt x="3403" y="2738"/>
                  </a:cubicBezTo>
                  <a:cubicBezTo>
                    <a:pt x="3303" y="2938"/>
                    <a:pt x="4004" y="3338"/>
                    <a:pt x="3904" y="3405"/>
                  </a:cubicBezTo>
                  <a:cubicBezTo>
                    <a:pt x="3770" y="3405"/>
                    <a:pt x="4071" y="4105"/>
                    <a:pt x="4437" y="4472"/>
                  </a:cubicBezTo>
                  <a:cubicBezTo>
                    <a:pt x="4490" y="4534"/>
                    <a:pt x="4573" y="4561"/>
                    <a:pt x="4677" y="4561"/>
                  </a:cubicBezTo>
                  <a:cubicBezTo>
                    <a:pt x="5300" y="4561"/>
                    <a:pt x="6672" y="3605"/>
                    <a:pt x="6672" y="3605"/>
                  </a:cubicBezTo>
                  <a:lnTo>
                    <a:pt x="7840" y="3438"/>
                  </a:lnTo>
                  <a:lnTo>
                    <a:pt x="8340" y="1103"/>
                  </a:lnTo>
                  <a:lnTo>
                    <a:pt x="7406" y="1136"/>
                  </a:lnTo>
                  <a:cubicBezTo>
                    <a:pt x="7406" y="1136"/>
                    <a:pt x="6806" y="1003"/>
                    <a:pt x="5939" y="769"/>
                  </a:cubicBezTo>
                  <a:cubicBezTo>
                    <a:pt x="5210" y="573"/>
                    <a:pt x="4057" y="0"/>
                    <a:pt x="3510"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5"/>
            <p:cNvSpPr/>
            <p:nvPr/>
          </p:nvSpPr>
          <p:spPr>
            <a:xfrm>
              <a:off x="4932075" y="1921475"/>
              <a:ext cx="17525" cy="284900"/>
            </a:xfrm>
            <a:custGeom>
              <a:rect b="b" l="l" r="r" t="t"/>
              <a:pathLst>
                <a:path extrusionOk="0" h="11396" w="701">
                  <a:moveTo>
                    <a:pt x="668" y="1"/>
                  </a:moveTo>
                  <a:lnTo>
                    <a:pt x="668" y="1"/>
                  </a:lnTo>
                  <a:cubicBezTo>
                    <a:pt x="568" y="3770"/>
                    <a:pt x="301" y="7539"/>
                    <a:pt x="0" y="11309"/>
                  </a:cubicBezTo>
                  <a:cubicBezTo>
                    <a:pt x="0" y="11372"/>
                    <a:pt x="27" y="11395"/>
                    <a:pt x="64" y="11395"/>
                  </a:cubicBezTo>
                  <a:cubicBezTo>
                    <a:pt x="85" y="11395"/>
                    <a:pt x="109" y="11388"/>
                    <a:pt x="134" y="11375"/>
                  </a:cubicBezTo>
                  <a:cubicBezTo>
                    <a:pt x="534" y="7573"/>
                    <a:pt x="701" y="3770"/>
                    <a:pt x="6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5"/>
            <p:cNvSpPr/>
            <p:nvPr/>
          </p:nvSpPr>
          <p:spPr>
            <a:xfrm>
              <a:off x="4882050" y="1809725"/>
              <a:ext cx="284375" cy="368900"/>
            </a:xfrm>
            <a:custGeom>
              <a:rect b="b" l="l" r="r" t="t"/>
              <a:pathLst>
                <a:path extrusionOk="0" h="14756" w="11375">
                  <a:moveTo>
                    <a:pt x="1668" y="1"/>
                  </a:moveTo>
                  <a:lnTo>
                    <a:pt x="1668" y="5071"/>
                  </a:lnTo>
                  <a:cubicBezTo>
                    <a:pt x="1668" y="5071"/>
                    <a:pt x="4904" y="8740"/>
                    <a:pt x="4803" y="10041"/>
                  </a:cubicBezTo>
                  <a:cubicBezTo>
                    <a:pt x="4735" y="10726"/>
                    <a:pt x="3561" y="10892"/>
                    <a:pt x="2434" y="10892"/>
                  </a:cubicBezTo>
                  <a:cubicBezTo>
                    <a:pt x="1363" y="10892"/>
                    <a:pt x="334" y="10742"/>
                    <a:pt x="334" y="10742"/>
                  </a:cubicBezTo>
                  <a:lnTo>
                    <a:pt x="0" y="14144"/>
                  </a:lnTo>
                  <a:cubicBezTo>
                    <a:pt x="0" y="14144"/>
                    <a:pt x="1824" y="14756"/>
                    <a:pt x="3866" y="14756"/>
                  </a:cubicBezTo>
                  <a:cubicBezTo>
                    <a:pt x="5424" y="14756"/>
                    <a:pt x="7109" y="14400"/>
                    <a:pt x="8206" y="13144"/>
                  </a:cubicBezTo>
                  <a:cubicBezTo>
                    <a:pt x="11375" y="9508"/>
                    <a:pt x="1668" y="1"/>
                    <a:pt x="1668" y="1"/>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5"/>
            <p:cNvSpPr/>
            <p:nvPr/>
          </p:nvSpPr>
          <p:spPr>
            <a:xfrm>
              <a:off x="4993900" y="2069750"/>
              <a:ext cx="52175" cy="33925"/>
            </a:xfrm>
            <a:custGeom>
              <a:rect b="b" l="l" r="r" t="t"/>
              <a:pathLst>
                <a:path extrusionOk="0" h="1357" w="2087">
                  <a:moveTo>
                    <a:pt x="49" y="1"/>
                  </a:moveTo>
                  <a:cubicBezTo>
                    <a:pt x="21" y="1"/>
                    <a:pt x="1" y="79"/>
                    <a:pt x="29" y="107"/>
                  </a:cubicBezTo>
                  <a:cubicBezTo>
                    <a:pt x="763" y="408"/>
                    <a:pt x="1430" y="808"/>
                    <a:pt x="2064" y="1342"/>
                  </a:cubicBezTo>
                  <a:cubicBezTo>
                    <a:pt x="1497" y="808"/>
                    <a:pt x="830" y="341"/>
                    <a:pt x="63" y="7"/>
                  </a:cubicBezTo>
                  <a:cubicBezTo>
                    <a:pt x="58" y="3"/>
                    <a:pt x="53" y="1"/>
                    <a:pt x="49" y="1"/>
                  </a:cubicBezTo>
                  <a:close/>
                  <a:moveTo>
                    <a:pt x="2064" y="1342"/>
                  </a:moveTo>
                  <a:cubicBezTo>
                    <a:pt x="2064" y="1353"/>
                    <a:pt x="2068" y="1356"/>
                    <a:pt x="2071" y="1356"/>
                  </a:cubicBezTo>
                  <a:cubicBezTo>
                    <a:pt x="2079" y="1356"/>
                    <a:pt x="2086" y="1342"/>
                    <a:pt x="2064" y="1342"/>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5"/>
            <p:cNvSpPr/>
            <p:nvPr/>
          </p:nvSpPr>
          <p:spPr>
            <a:xfrm>
              <a:off x="5000700" y="2072075"/>
              <a:ext cx="23975" cy="28725"/>
            </a:xfrm>
            <a:custGeom>
              <a:rect b="b" l="l" r="r" t="t"/>
              <a:pathLst>
                <a:path extrusionOk="0" h="1149" w="959">
                  <a:moveTo>
                    <a:pt x="42" y="1"/>
                  </a:moveTo>
                  <a:cubicBezTo>
                    <a:pt x="10" y="1"/>
                    <a:pt x="1" y="24"/>
                    <a:pt x="24" y="48"/>
                  </a:cubicBezTo>
                  <a:cubicBezTo>
                    <a:pt x="158" y="248"/>
                    <a:pt x="324" y="415"/>
                    <a:pt x="458" y="581"/>
                  </a:cubicBezTo>
                  <a:cubicBezTo>
                    <a:pt x="591" y="748"/>
                    <a:pt x="758" y="915"/>
                    <a:pt x="858" y="1148"/>
                  </a:cubicBezTo>
                  <a:cubicBezTo>
                    <a:pt x="925" y="1148"/>
                    <a:pt x="958" y="1082"/>
                    <a:pt x="958" y="1082"/>
                  </a:cubicBezTo>
                  <a:cubicBezTo>
                    <a:pt x="791" y="915"/>
                    <a:pt x="658" y="715"/>
                    <a:pt x="491" y="515"/>
                  </a:cubicBezTo>
                  <a:cubicBezTo>
                    <a:pt x="391" y="348"/>
                    <a:pt x="258" y="114"/>
                    <a:pt x="91" y="14"/>
                  </a:cubicBezTo>
                  <a:cubicBezTo>
                    <a:pt x="71" y="5"/>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5"/>
            <p:cNvSpPr/>
            <p:nvPr/>
          </p:nvSpPr>
          <p:spPr>
            <a:xfrm>
              <a:off x="4751950" y="1547625"/>
              <a:ext cx="242700" cy="184025"/>
            </a:xfrm>
            <a:custGeom>
              <a:rect b="b" l="l" r="r" t="t"/>
              <a:pathLst>
                <a:path extrusionOk="0" h="7361" w="9708">
                  <a:moveTo>
                    <a:pt x="5833" y="1"/>
                  </a:moveTo>
                  <a:cubicBezTo>
                    <a:pt x="5457" y="1"/>
                    <a:pt x="5071" y="96"/>
                    <a:pt x="4737" y="311"/>
                  </a:cubicBezTo>
                  <a:cubicBezTo>
                    <a:pt x="4597" y="289"/>
                    <a:pt x="4456" y="279"/>
                    <a:pt x="4316" y="279"/>
                  </a:cubicBezTo>
                  <a:cubicBezTo>
                    <a:pt x="3392" y="279"/>
                    <a:pt x="2488" y="732"/>
                    <a:pt x="1735" y="1312"/>
                  </a:cubicBezTo>
                  <a:cubicBezTo>
                    <a:pt x="1168" y="1779"/>
                    <a:pt x="601" y="2346"/>
                    <a:pt x="334" y="3046"/>
                  </a:cubicBezTo>
                  <a:cubicBezTo>
                    <a:pt x="34" y="3780"/>
                    <a:pt x="0" y="4614"/>
                    <a:pt x="367" y="5281"/>
                  </a:cubicBezTo>
                  <a:cubicBezTo>
                    <a:pt x="663" y="5818"/>
                    <a:pt x="1239" y="6182"/>
                    <a:pt x="1817" y="6182"/>
                  </a:cubicBezTo>
                  <a:cubicBezTo>
                    <a:pt x="1958" y="6182"/>
                    <a:pt x="2099" y="6161"/>
                    <a:pt x="2235" y="6115"/>
                  </a:cubicBezTo>
                  <a:lnTo>
                    <a:pt x="4437" y="5848"/>
                  </a:lnTo>
                  <a:cubicBezTo>
                    <a:pt x="5104" y="6649"/>
                    <a:pt x="6038" y="7249"/>
                    <a:pt x="7072" y="7349"/>
                  </a:cubicBezTo>
                  <a:cubicBezTo>
                    <a:pt x="7147" y="7356"/>
                    <a:pt x="7223" y="7360"/>
                    <a:pt x="7298" y="7360"/>
                  </a:cubicBezTo>
                  <a:cubicBezTo>
                    <a:pt x="8267" y="7360"/>
                    <a:pt x="9267" y="6776"/>
                    <a:pt x="9607" y="5848"/>
                  </a:cubicBezTo>
                  <a:cubicBezTo>
                    <a:pt x="9641" y="5715"/>
                    <a:pt x="9707" y="5548"/>
                    <a:pt x="9607" y="5448"/>
                  </a:cubicBezTo>
                  <a:cubicBezTo>
                    <a:pt x="9440" y="5148"/>
                    <a:pt x="8907" y="5348"/>
                    <a:pt x="8740" y="5048"/>
                  </a:cubicBezTo>
                  <a:cubicBezTo>
                    <a:pt x="9140" y="4981"/>
                    <a:pt x="9540" y="4614"/>
                    <a:pt x="9707" y="4180"/>
                  </a:cubicBezTo>
                  <a:cubicBezTo>
                    <a:pt x="9374" y="4047"/>
                    <a:pt x="9040" y="3980"/>
                    <a:pt x="8707" y="3847"/>
                  </a:cubicBezTo>
                  <a:cubicBezTo>
                    <a:pt x="9073" y="3680"/>
                    <a:pt x="9307" y="3346"/>
                    <a:pt x="9440" y="2979"/>
                  </a:cubicBezTo>
                  <a:cubicBezTo>
                    <a:pt x="9507" y="2846"/>
                    <a:pt x="9507" y="2713"/>
                    <a:pt x="9440" y="2646"/>
                  </a:cubicBezTo>
                  <a:cubicBezTo>
                    <a:pt x="9374" y="2512"/>
                    <a:pt x="9207" y="2479"/>
                    <a:pt x="9073" y="2479"/>
                  </a:cubicBezTo>
                  <a:cubicBezTo>
                    <a:pt x="8707" y="2479"/>
                    <a:pt x="8273" y="2446"/>
                    <a:pt x="7973" y="2179"/>
                  </a:cubicBezTo>
                  <a:cubicBezTo>
                    <a:pt x="7706" y="1879"/>
                    <a:pt x="7606" y="1478"/>
                    <a:pt x="7439" y="1111"/>
                  </a:cubicBezTo>
                  <a:cubicBezTo>
                    <a:pt x="7239" y="611"/>
                    <a:pt x="6772" y="211"/>
                    <a:pt x="6271" y="44"/>
                  </a:cubicBezTo>
                  <a:cubicBezTo>
                    <a:pt x="6129" y="16"/>
                    <a:pt x="5982" y="1"/>
                    <a:pt x="5833"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5"/>
            <p:cNvSpPr/>
            <p:nvPr/>
          </p:nvSpPr>
          <p:spPr>
            <a:xfrm>
              <a:off x="4789475" y="1567975"/>
              <a:ext cx="171800" cy="173050"/>
            </a:xfrm>
            <a:custGeom>
              <a:rect b="b" l="l" r="r" t="t"/>
              <a:pathLst>
                <a:path extrusionOk="0" h="6922" w="6872">
                  <a:moveTo>
                    <a:pt x="3688" y="1"/>
                  </a:moveTo>
                  <a:cubicBezTo>
                    <a:pt x="2475" y="1"/>
                    <a:pt x="1353" y="780"/>
                    <a:pt x="1001" y="1999"/>
                  </a:cubicBezTo>
                  <a:cubicBezTo>
                    <a:pt x="401" y="3967"/>
                    <a:pt x="0" y="6302"/>
                    <a:pt x="2169" y="6735"/>
                  </a:cubicBezTo>
                  <a:cubicBezTo>
                    <a:pt x="2715" y="6865"/>
                    <a:pt x="3185" y="6922"/>
                    <a:pt x="3590" y="6922"/>
                  </a:cubicBezTo>
                  <a:cubicBezTo>
                    <a:pt x="5484" y="6922"/>
                    <a:pt x="5958" y="5680"/>
                    <a:pt x="6205" y="4801"/>
                  </a:cubicBezTo>
                  <a:cubicBezTo>
                    <a:pt x="6505" y="3700"/>
                    <a:pt x="6872" y="865"/>
                    <a:pt x="4570" y="131"/>
                  </a:cubicBezTo>
                  <a:lnTo>
                    <a:pt x="4537" y="131"/>
                  </a:lnTo>
                  <a:cubicBezTo>
                    <a:pt x="4255" y="43"/>
                    <a:pt x="3969" y="1"/>
                    <a:pt x="368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5"/>
            <p:cNvSpPr/>
            <p:nvPr/>
          </p:nvSpPr>
          <p:spPr>
            <a:xfrm>
              <a:off x="4797800" y="1715500"/>
              <a:ext cx="97600" cy="111500"/>
            </a:xfrm>
            <a:custGeom>
              <a:rect b="b" l="l" r="r" t="t"/>
              <a:pathLst>
                <a:path extrusionOk="0" h="4460" w="3904">
                  <a:moveTo>
                    <a:pt x="668" y="0"/>
                  </a:moveTo>
                  <a:lnTo>
                    <a:pt x="168" y="2736"/>
                  </a:lnTo>
                  <a:cubicBezTo>
                    <a:pt x="1" y="3503"/>
                    <a:pt x="668" y="4304"/>
                    <a:pt x="1569" y="4437"/>
                  </a:cubicBezTo>
                  <a:cubicBezTo>
                    <a:pt x="1661" y="4452"/>
                    <a:pt x="1753" y="4460"/>
                    <a:pt x="1843" y="4460"/>
                  </a:cubicBezTo>
                  <a:cubicBezTo>
                    <a:pt x="2531" y="4460"/>
                    <a:pt x="3122" y="4026"/>
                    <a:pt x="3270" y="3436"/>
                  </a:cubicBezTo>
                  <a:lnTo>
                    <a:pt x="3904" y="768"/>
                  </a:lnTo>
                  <a:lnTo>
                    <a:pt x="668" y="0"/>
                  </a:ln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5"/>
            <p:cNvSpPr/>
            <p:nvPr/>
          </p:nvSpPr>
          <p:spPr>
            <a:xfrm>
              <a:off x="4778750" y="1630450"/>
              <a:ext cx="44100" cy="53400"/>
            </a:xfrm>
            <a:custGeom>
              <a:rect b="b" l="l" r="r" t="t"/>
              <a:pathLst>
                <a:path extrusionOk="0" h="2136" w="1764">
                  <a:moveTo>
                    <a:pt x="983" y="1"/>
                  </a:moveTo>
                  <a:cubicBezTo>
                    <a:pt x="690" y="1"/>
                    <a:pt x="435" y="256"/>
                    <a:pt x="296" y="534"/>
                  </a:cubicBezTo>
                  <a:cubicBezTo>
                    <a:pt x="1" y="1190"/>
                    <a:pt x="318" y="2136"/>
                    <a:pt x="1122" y="2136"/>
                  </a:cubicBezTo>
                  <a:cubicBezTo>
                    <a:pt x="1135" y="2136"/>
                    <a:pt x="1149" y="2135"/>
                    <a:pt x="1163" y="2135"/>
                  </a:cubicBezTo>
                  <a:lnTo>
                    <a:pt x="1630" y="667"/>
                  </a:lnTo>
                  <a:cubicBezTo>
                    <a:pt x="1764" y="400"/>
                    <a:pt x="1363" y="133"/>
                    <a:pt x="1163" y="33"/>
                  </a:cubicBezTo>
                  <a:cubicBezTo>
                    <a:pt x="1102" y="11"/>
                    <a:pt x="1042" y="1"/>
                    <a:pt x="983"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5"/>
            <p:cNvSpPr/>
            <p:nvPr/>
          </p:nvSpPr>
          <p:spPr>
            <a:xfrm>
              <a:off x="4844050" y="1631275"/>
              <a:ext cx="8000" cy="5800"/>
            </a:xfrm>
            <a:custGeom>
              <a:rect b="b" l="l" r="r" t="t"/>
              <a:pathLst>
                <a:path extrusionOk="0" h="232" w="320">
                  <a:moveTo>
                    <a:pt x="186" y="0"/>
                  </a:moveTo>
                  <a:cubicBezTo>
                    <a:pt x="119" y="0"/>
                    <a:pt x="86" y="0"/>
                    <a:pt x="52" y="34"/>
                  </a:cubicBezTo>
                  <a:cubicBezTo>
                    <a:pt x="0" y="112"/>
                    <a:pt x="91" y="231"/>
                    <a:pt x="165" y="231"/>
                  </a:cubicBezTo>
                  <a:cubicBezTo>
                    <a:pt x="185" y="231"/>
                    <a:pt x="205" y="222"/>
                    <a:pt x="219" y="201"/>
                  </a:cubicBezTo>
                  <a:cubicBezTo>
                    <a:pt x="219" y="184"/>
                    <a:pt x="227" y="175"/>
                    <a:pt x="232" y="175"/>
                  </a:cubicBezTo>
                  <a:lnTo>
                    <a:pt x="232" y="175"/>
                  </a:lnTo>
                  <a:cubicBezTo>
                    <a:pt x="236" y="175"/>
                    <a:pt x="236" y="184"/>
                    <a:pt x="219" y="201"/>
                  </a:cubicBezTo>
                  <a:cubicBezTo>
                    <a:pt x="319" y="134"/>
                    <a:pt x="252" y="34"/>
                    <a:pt x="21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5"/>
            <p:cNvSpPr/>
            <p:nvPr/>
          </p:nvSpPr>
          <p:spPr>
            <a:xfrm>
              <a:off x="4911950" y="1641600"/>
              <a:ext cx="8475" cy="5550"/>
            </a:xfrm>
            <a:custGeom>
              <a:rect b="b" l="l" r="r" t="t"/>
              <a:pathLst>
                <a:path extrusionOk="0" h="222" w="339">
                  <a:moveTo>
                    <a:pt x="203" y="1"/>
                  </a:moveTo>
                  <a:cubicBezTo>
                    <a:pt x="74" y="1"/>
                    <a:pt x="0" y="221"/>
                    <a:pt x="172" y="221"/>
                  </a:cubicBezTo>
                  <a:cubicBezTo>
                    <a:pt x="305" y="221"/>
                    <a:pt x="338" y="88"/>
                    <a:pt x="272" y="21"/>
                  </a:cubicBezTo>
                  <a:cubicBezTo>
                    <a:pt x="248" y="7"/>
                    <a:pt x="225" y="1"/>
                    <a:pt x="20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5"/>
            <p:cNvSpPr/>
            <p:nvPr/>
          </p:nvSpPr>
          <p:spPr>
            <a:xfrm>
              <a:off x="4823875" y="1729100"/>
              <a:ext cx="63150" cy="16250"/>
            </a:xfrm>
            <a:custGeom>
              <a:rect b="b" l="l" r="r" t="t"/>
              <a:pathLst>
                <a:path extrusionOk="0" h="650" w="2526">
                  <a:moveTo>
                    <a:pt x="35" y="1"/>
                  </a:moveTo>
                  <a:cubicBezTo>
                    <a:pt x="13" y="1"/>
                    <a:pt x="0" y="57"/>
                    <a:pt x="25" y="57"/>
                  </a:cubicBezTo>
                  <a:cubicBezTo>
                    <a:pt x="664" y="445"/>
                    <a:pt x="1302" y="649"/>
                    <a:pt x="2017" y="649"/>
                  </a:cubicBezTo>
                  <a:cubicBezTo>
                    <a:pt x="2161" y="649"/>
                    <a:pt x="2309" y="641"/>
                    <a:pt x="2460" y="624"/>
                  </a:cubicBezTo>
                  <a:cubicBezTo>
                    <a:pt x="2518" y="624"/>
                    <a:pt x="2526" y="550"/>
                    <a:pt x="2485" y="550"/>
                  </a:cubicBezTo>
                  <a:cubicBezTo>
                    <a:pt x="2478" y="550"/>
                    <a:pt x="2470" y="552"/>
                    <a:pt x="2460" y="557"/>
                  </a:cubicBezTo>
                  <a:cubicBezTo>
                    <a:pt x="2391" y="560"/>
                    <a:pt x="2322" y="561"/>
                    <a:pt x="2253" y="561"/>
                  </a:cubicBezTo>
                  <a:cubicBezTo>
                    <a:pt x="1489" y="561"/>
                    <a:pt x="732" y="391"/>
                    <a:pt x="59" y="24"/>
                  </a:cubicBezTo>
                  <a:cubicBezTo>
                    <a:pt x="50" y="7"/>
                    <a:pt x="42" y="1"/>
                    <a:pt x="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5"/>
            <p:cNvSpPr/>
            <p:nvPr/>
          </p:nvSpPr>
          <p:spPr>
            <a:xfrm>
              <a:off x="4861200" y="1562250"/>
              <a:ext cx="90925" cy="68425"/>
            </a:xfrm>
            <a:custGeom>
              <a:rect b="b" l="l" r="r" t="t"/>
              <a:pathLst>
                <a:path extrusionOk="0" h="2737" w="3637">
                  <a:moveTo>
                    <a:pt x="703" y="1"/>
                  </a:moveTo>
                  <a:cubicBezTo>
                    <a:pt x="464" y="1"/>
                    <a:pt x="227" y="31"/>
                    <a:pt x="0" y="93"/>
                  </a:cubicBezTo>
                  <a:lnTo>
                    <a:pt x="134" y="126"/>
                  </a:lnTo>
                  <a:cubicBezTo>
                    <a:pt x="367" y="727"/>
                    <a:pt x="667" y="1260"/>
                    <a:pt x="1068" y="1761"/>
                  </a:cubicBezTo>
                  <a:cubicBezTo>
                    <a:pt x="1501" y="2228"/>
                    <a:pt x="2035" y="2595"/>
                    <a:pt x="2669" y="2728"/>
                  </a:cubicBezTo>
                  <a:cubicBezTo>
                    <a:pt x="2702" y="2728"/>
                    <a:pt x="2752" y="2736"/>
                    <a:pt x="2798" y="2736"/>
                  </a:cubicBezTo>
                  <a:cubicBezTo>
                    <a:pt x="2844" y="2736"/>
                    <a:pt x="2886" y="2728"/>
                    <a:pt x="2902" y="2695"/>
                  </a:cubicBezTo>
                  <a:cubicBezTo>
                    <a:pt x="2969" y="2628"/>
                    <a:pt x="2969" y="2528"/>
                    <a:pt x="2902" y="2461"/>
                  </a:cubicBezTo>
                  <a:cubicBezTo>
                    <a:pt x="2894" y="2444"/>
                    <a:pt x="2885" y="2429"/>
                    <a:pt x="2875" y="2415"/>
                  </a:cubicBezTo>
                  <a:lnTo>
                    <a:pt x="2875" y="2415"/>
                  </a:lnTo>
                  <a:cubicBezTo>
                    <a:pt x="3020" y="2523"/>
                    <a:pt x="3187" y="2603"/>
                    <a:pt x="3336" y="2628"/>
                  </a:cubicBezTo>
                  <a:cubicBezTo>
                    <a:pt x="3374" y="2628"/>
                    <a:pt x="3423" y="2650"/>
                    <a:pt x="3464" y="2650"/>
                  </a:cubicBezTo>
                  <a:cubicBezTo>
                    <a:pt x="3495" y="2650"/>
                    <a:pt x="3522" y="2637"/>
                    <a:pt x="3536" y="2595"/>
                  </a:cubicBezTo>
                  <a:cubicBezTo>
                    <a:pt x="3636" y="2528"/>
                    <a:pt x="3636" y="2428"/>
                    <a:pt x="3569" y="2294"/>
                  </a:cubicBezTo>
                  <a:cubicBezTo>
                    <a:pt x="3403" y="1561"/>
                    <a:pt x="2969" y="860"/>
                    <a:pt x="2235" y="426"/>
                  </a:cubicBezTo>
                  <a:cubicBezTo>
                    <a:pt x="1774" y="150"/>
                    <a:pt x="1234" y="1"/>
                    <a:pt x="703"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5"/>
            <p:cNvSpPr/>
            <p:nvPr/>
          </p:nvSpPr>
          <p:spPr>
            <a:xfrm>
              <a:off x="4879525" y="1630450"/>
              <a:ext cx="18375" cy="46950"/>
            </a:xfrm>
            <a:custGeom>
              <a:rect b="b" l="l" r="r" t="t"/>
              <a:pathLst>
                <a:path extrusionOk="0" h="1878" w="735">
                  <a:moveTo>
                    <a:pt x="101" y="0"/>
                  </a:moveTo>
                  <a:cubicBezTo>
                    <a:pt x="1" y="467"/>
                    <a:pt x="1" y="901"/>
                    <a:pt x="68" y="1401"/>
                  </a:cubicBezTo>
                  <a:cubicBezTo>
                    <a:pt x="68" y="1468"/>
                    <a:pt x="101" y="1501"/>
                    <a:pt x="134" y="1501"/>
                  </a:cubicBezTo>
                  <a:cubicBezTo>
                    <a:pt x="175" y="1491"/>
                    <a:pt x="207" y="1478"/>
                    <a:pt x="234" y="1467"/>
                  </a:cubicBezTo>
                  <a:lnTo>
                    <a:pt x="234" y="1467"/>
                  </a:lnTo>
                  <a:lnTo>
                    <a:pt x="234" y="1468"/>
                  </a:lnTo>
                  <a:cubicBezTo>
                    <a:pt x="234" y="1467"/>
                    <a:pt x="234" y="1467"/>
                    <a:pt x="234" y="1467"/>
                  </a:cubicBezTo>
                  <a:lnTo>
                    <a:pt x="234" y="1467"/>
                  </a:lnTo>
                  <a:cubicBezTo>
                    <a:pt x="260" y="1456"/>
                    <a:pt x="282" y="1448"/>
                    <a:pt x="304" y="1448"/>
                  </a:cubicBezTo>
                  <a:cubicBezTo>
                    <a:pt x="333" y="1448"/>
                    <a:pt x="362" y="1462"/>
                    <a:pt x="401" y="1501"/>
                  </a:cubicBezTo>
                  <a:cubicBezTo>
                    <a:pt x="468" y="1635"/>
                    <a:pt x="301" y="1701"/>
                    <a:pt x="234" y="1801"/>
                  </a:cubicBezTo>
                  <a:cubicBezTo>
                    <a:pt x="181" y="1828"/>
                    <a:pt x="214" y="1877"/>
                    <a:pt x="264" y="1877"/>
                  </a:cubicBezTo>
                  <a:cubicBezTo>
                    <a:pt x="276" y="1877"/>
                    <a:pt x="288" y="1874"/>
                    <a:pt x="301" y="1868"/>
                  </a:cubicBezTo>
                  <a:cubicBezTo>
                    <a:pt x="435" y="1801"/>
                    <a:pt x="735" y="1534"/>
                    <a:pt x="668" y="1368"/>
                  </a:cubicBezTo>
                  <a:cubicBezTo>
                    <a:pt x="644" y="1284"/>
                    <a:pt x="586" y="1256"/>
                    <a:pt x="515" y="1256"/>
                  </a:cubicBezTo>
                  <a:cubicBezTo>
                    <a:pt x="420" y="1256"/>
                    <a:pt x="303" y="1306"/>
                    <a:pt x="213" y="1341"/>
                  </a:cubicBezTo>
                  <a:lnTo>
                    <a:pt x="213" y="1341"/>
                  </a:lnTo>
                  <a:cubicBezTo>
                    <a:pt x="134" y="835"/>
                    <a:pt x="132" y="432"/>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5"/>
            <p:cNvSpPr/>
            <p:nvPr/>
          </p:nvSpPr>
          <p:spPr>
            <a:xfrm>
              <a:off x="4783625" y="1497275"/>
              <a:ext cx="76750" cy="78150"/>
            </a:xfrm>
            <a:custGeom>
              <a:rect b="b" l="l" r="r" t="t"/>
              <a:pathLst>
                <a:path extrusionOk="0" h="3126" w="3070">
                  <a:moveTo>
                    <a:pt x="1530" y="1"/>
                  </a:moveTo>
                  <a:cubicBezTo>
                    <a:pt x="1280" y="1"/>
                    <a:pt x="1029" y="62"/>
                    <a:pt x="801" y="190"/>
                  </a:cubicBezTo>
                  <a:cubicBezTo>
                    <a:pt x="301" y="490"/>
                    <a:pt x="1" y="1124"/>
                    <a:pt x="101" y="1691"/>
                  </a:cubicBezTo>
                  <a:cubicBezTo>
                    <a:pt x="168" y="2292"/>
                    <a:pt x="635" y="2692"/>
                    <a:pt x="1068" y="3125"/>
                  </a:cubicBezTo>
                  <a:lnTo>
                    <a:pt x="2336" y="2692"/>
                  </a:lnTo>
                  <a:cubicBezTo>
                    <a:pt x="2736" y="2458"/>
                    <a:pt x="2970" y="1991"/>
                    <a:pt x="3003" y="1524"/>
                  </a:cubicBezTo>
                  <a:cubicBezTo>
                    <a:pt x="3070" y="1057"/>
                    <a:pt x="2836" y="624"/>
                    <a:pt x="2469" y="323"/>
                  </a:cubicBezTo>
                  <a:cubicBezTo>
                    <a:pt x="2201" y="113"/>
                    <a:pt x="1867" y="1"/>
                    <a:pt x="1530"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5"/>
            <p:cNvSpPr/>
            <p:nvPr/>
          </p:nvSpPr>
          <p:spPr>
            <a:xfrm>
              <a:off x="4789475" y="1543425"/>
              <a:ext cx="78000" cy="32000"/>
            </a:xfrm>
            <a:custGeom>
              <a:rect b="b" l="l" r="r" t="t"/>
              <a:pathLst>
                <a:path extrusionOk="0" h="1280" w="3120">
                  <a:moveTo>
                    <a:pt x="2917" y="0"/>
                  </a:moveTo>
                  <a:cubicBezTo>
                    <a:pt x="2902" y="0"/>
                    <a:pt x="2885" y="4"/>
                    <a:pt x="2869" y="12"/>
                  </a:cubicBezTo>
                  <a:cubicBezTo>
                    <a:pt x="1968" y="479"/>
                    <a:pt x="1068" y="879"/>
                    <a:pt x="100" y="1113"/>
                  </a:cubicBezTo>
                  <a:cubicBezTo>
                    <a:pt x="0" y="1146"/>
                    <a:pt x="34" y="1279"/>
                    <a:pt x="100" y="1279"/>
                  </a:cubicBezTo>
                  <a:cubicBezTo>
                    <a:pt x="1101" y="1113"/>
                    <a:pt x="2069" y="812"/>
                    <a:pt x="3003" y="279"/>
                  </a:cubicBezTo>
                  <a:cubicBezTo>
                    <a:pt x="3120" y="191"/>
                    <a:pt x="3031" y="0"/>
                    <a:pt x="291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5"/>
            <p:cNvSpPr/>
            <p:nvPr/>
          </p:nvSpPr>
          <p:spPr>
            <a:xfrm>
              <a:off x="4875375" y="1671575"/>
              <a:ext cx="35050" cy="20875"/>
            </a:xfrm>
            <a:custGeom>
              <a:rect b="b" l="l" r="r" t="t"/>
              <a:pathLst>
                <a:path extrusionOk="0" h="835" w="1402">
                  <a:moveTo>
                    <a:pt x="1338" y="1"/>
                  </a:moveTo>
                  <a:cubicBezTo>
                    <a:pt x="1318" y="1"/>
                    <a:pt x="1301" y="9"/>
                    <a:pt x="1301" y="23"/>
                  </a:cubicBezTo>
                  <a:cubicBezTo>
                    <a:pt x="1199" y="458"/>
                    <a:pt x="841" y="736"/>
                    <a:pt x="438" y="736"/>
                  </a:cubicBezTo>
                  <a:cubicBezTo>
                    <a:pt x="317" y="736"/>
                    <a:pt x="191" y="711"/>
                    <a:pt x="67" y="657"/>
                  </a:cubicBezTo>
                  <a:cubicBezTo>
                    <a:pt x="0" y="657"/>
                    <a:pt x="0" y="723"/>
                    <a:pt x="0" y="723"/>
                  </a:cubicBezTo>
                  <a:cubicBezTo>
                    <a:pt x="153" y="800"/>
                    <a:pt x="309" y="835"/>
                    <a:pt x="460" y="835"/>
                  </a:cubicBezTo>
                  <a:cubicBezTo>
                    <a:pt x="905" y="835"/>
                    <a:pt x="1302" y="529"/>
                    <a:pt x="1401" y="56"/>
                  </a:cubicBezTo>
                  <a:cubicBezTo>
                    <a:pt x="1401" y="17"/>
                    <a:pt x="1367" y="1"/>
                    <a:pt x="133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75"/>
          <p:cNvSpPr txBox="1"/>
          <p:nvPr/>
        </p:nvSpPr>
        <p:spPr>
          <a:xfrm>
            <a:off x="184425" y="1120150"/>
            <a:ext cx="7806300" cy="379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DESCRIPTION</a:t>
            </a:r>
            <a:endParaRPr b="1" sz="12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lang="en" sz="1100">
                <a:solidFill>
                  <a:schemeClr val="dk1"/>
                </a:solidFill>
                <a:latin typeface="Archivo"/>
                <a:ea typeface="Archivo"/>
                <a:cs typeface="Archivo"/>
                <a:sym typeface="Archivo"/>
              </a:rPr>
              <a:t>Jennifer is a 38-year-old cybersecurity enthusiast and holds a master’s degree from UC Davis specializing in cybersecurity and has been working in the domain for over 4 years. She is married and has a son; Jennifer loves to paint and enjoys gazing at abstract painting. She has experience in working as a principal threat analyst and SOC analyst* (Security Operations Center) and was hired by CyberSIEM for the SOC Analyst role. Jennifer’s job as internal SOC analyst role involves the execution of end-to-end RBAC validation and checking if any of the threat detection and incident response workflows have broken due to a regression. She is always looking for innovative solutions to enhance the competitive posture of her organization. She directly reports to Alex Hart, Security Manager of the internal SOC team.</a:t>
            </a:r>
            <a:endParaRPr sz="11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t/>
            </a:r>
            <a:endParaRPr sz="11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RESPONSIBILITIES</a:t>
            </a:r>
            <a:endParaRPr b="1" sz="12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Testing: </a:t>
            </a:r>
            <a:r>
              <a:rPr lang="en" sz="1100">
                <a:solidFill>
                  <a:schemeClr val="dk1"/>
                </a:solidFill>
                <a:latin typeface="Archivo"/>
                <a:ea typeface="Archivo"/>
                <a:cs typeface="Archivo"/>
                <a:sym typeface="Archivo"/>
              </a:rPr>
              <a:t>  Evaluate the CyberSIEM product against a set of end-to-end RBAC enabled regression use cases</a:t>
            </a:r>
            <a:endParaRPr sz="1100">
              <a:solidFill>
                <a:schemeClr val="dk1"/>
              </a:solidFill>
              <a:latin typeface="Archivo"/>
              <a:ea typeface="Archivo"/>
              <a:cs typeface="Archivo"/>
              <a:sym typeface="Archivo"/>
            </a:endParaRPr>
          </a:p>
          <a:p>
            <a:pPr indent="-298450" lvl="0" marL="457200" rtl="0" algn="just">
              <a:lnSpc>
                <a:spcPct val="115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 Effectively manage and analyze security events and incidents in real-time using the  SIEM product</a:t>
            </a:r>
            <a:endParaRPr sz="1100">
              <a:solidFill>
                <a:schemeClr val="dk1"/>
              </a:solidFill>
              <a:latin typeface="Archivo"/>
              <a:ea typeface="Archivo"/>
              <a:cs typeface="Archivo"/>
              <a:sym typeface="Archivo"/>
            </a:endParaRPr>
          </a:p>
          <a:p>
            <a:pPr indent="-298450" lvl="0" marL="457200" rtl="0" algn="just">
              <a:lnSpc>
                <a:spcPct val="115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 Research the emerging threat landscape and prepare proof of concept on including newer simulations</a:t>
            </a:r>
            <a:endParaRPr sz="1100">
              <a:solidFill>
                <a:schemeClr val="dk1"/>
              </a:solidFill>
              <a:latin typeface="Archivo"/>
              <a:ea typeface="Archivo"/>
              <a:cs typeface="Archivo"/>
              <a:sym typeface="Archivo"/>
            </a:endParaRPr>
          </a:p>
          <a:p>
            <a:pPr indent="-298450" lvl="0" marL="457200" rtl="0" algn="just">
              <a:lnSpc>
                <a:spcPct val="115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Owner or original developer of the 300 manual tests that are to be automated</a:t>
            </a:r>
            <a:endParaRPr sz="1100">
              <a:solidFill>
                <a:schemeClr val="dk1"/>
              </a:solidFill>
              <a:latin typeface="Archivo"/>
              <a:ea typeface="Archivo"/>
              <a:cs typeface="Archivo"/>
              <a:sym typeface="Archivo"/>
            </a:endParaRPr>
          </a:p>
          <a:p>
            <a:pPr indent="0" lvl="0" marL="0" rtl="0" algn="just">
              <a:lnSpc>
                <a:spcPct val="115000"/>
              </a:lnSpc>
              <a:spcBef>
                <a:spcPts val="1200"/>
              </a:spcBef>
              <a:spcAft>
                <a:spcPts val="0"/>
              </a:spcAft>
              <a:buNone/>
            </a:pPr>
            <a:r>
              <a:rPr b="1" lang="en" sz="1200">
                <a:solidFill>
                  <a:schemeClr val="dk1"/>
                </a:solidFill>
                <a:latin typeface="Archivo"/>
                <a:ea typeface="Archivo"/>
                <a:cs typeface="Archivo"/>
                <a:sym typeface="Archivo"/>
              </a:rPr>
              <a:t>PAIN POINTS / KEY NEEDS</a:t>
            </a:r>
            <a:endParaRPr b="1" sz="1200">
              <a:solidFill>
                <a:schemeClr val="dk1"/>
              </a:solidFill>
              <a:latin typeface="Archivo"/>
              <a:ea typeface="Archivo"/>
              <a:cs typeface="Archivo"/>
              <a:sym typeface="Archivo"/>
            </a:endParaRPr>
          </a:p>
          <a:p>
            <a:pPr indent="-298450" lvl="0" marL="457200" marR="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Struggles with manually validating huge sets of the end-to-end RBAC regression use cases</a:t>
            </a:r>
            <a:endParaRPr sz="1100">
              <a:solidFill>
                <a:schemeClr val="dk1"/>
              </a:solidFill>
              <a:latin typeface="Archivo"/>
              <a:ea typeface="Archivo"/>
              <a:cs typeface="Archivo"/>
              <a:sym typeface="Archivo"/>
            </a:endParaRPr>
          </a:p>
          <a:p>
            <a:pPr indent="-298450" lvl="0" marL="457200" marR="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Sarah experiences challenges with alert fatigue, overwhelming data volumes, and manual processes that hinder efficient incident response</a:t>
            </a:r>
            <a:r>
              <a:rPr lang="en" sz="1100"/>
              <a:t>.</a:t>
            </a:r>
            <a:endParaRPr b="1" sz="1200">
              <a:solidFill>
                <a:schemeClr val="dk1"/>
              </a:solidFill>
              <a:latin typeface="Archivo"/>
              <a:ea typeface="Archivo"/>
              <a:cs typeface="Archivo"/>
              <a:sym typeface="Archivo"/>
            </a:endParaRPr>
          </a:p>
        </p:txBody>
      </p:sp>
      <p:sp>
        <p:nvSpPr>
          <p:cNvPr id="802" name="Google Shape;802;p75"/>
          <p:cNvSpPr txBox="1"/>
          <p:nvPr/>
        </p:nvSpPr>
        <p:spPr>
          <a:xfrm>
            <a:off x="7794075" y="4347975"/>
            <a:ext cx="1318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Archivo Thin"/>
                <a:ea typeface="Archivo Thin"/>
                <a:cs typeface="Archivo Thin"/>
                <a:sym typeface="Archivo Thin"/>
              </a:rPr>
              <a:t>Persona Image:  Slidesgo. "People Pattern." Accessed April 19, 2024. https://slidesgo.com/theme/people-pattern.</a:t>
            </a:r>
            <a:endParaRPr sz="1200">
              <a:solidFill>
                <a:schemeClr val="dk1"/>
              </a:solidFill>
              <a:latin typeface="Archivo"/>
              <a:ea typeface="Archivo"/>
              <a:cs typeface="Archivo"/>
              <a:sym typeface="Archivo"/>
            </a:endParaRPr>
          </a:p>
        </p:txBody>
      </p:sp>
      <p:sp>
        <p:nvSpPr>
          <p:cNvPr id="803" name="Google Shape;803;p75"/>
          <p:cNvSpPr txBox="1"/>
          <p:nvPr/>
        </p:nvSpPr>
        <p:spPr>
          <a:xfrm>
            <a:off x="269525" y="4822875"/>
            <a:ext cx="22272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rchivo"/>
                <a:ea typeface="Archivo"/>
                <a:cs typeface="Archivo"/>
                <a:sym typeface="Archivo"/>
              </a:rPr>
              <a:t>*Security Operations Center</a:t>
            </a:r>
            <a:endParaRPr sz="900">
              <a:solidFill>
                <a:schemeClr val="dk1"/>
              </a:solidFill>
              <a:latin typeface="Archivo"/>
              <a:ea typeface="Archivo"/>
              <a:cs typeface="Archivo"/>
              <a:sym typeface="Archivo"/>
            </a:endParaRPr>
          </a:p>
        </p:txBody>
      </p:sp>
      <p:sp>
        <p:nvSpPr>
          <p:cNvPr id="804" name="Google Shape;804;p75"/>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aphicFrame>
        <p:nvGraphicFramePr>
          <p:cNvPr id="809" name="Google Shape;809;p76"/>
          <p:cNvGraphicFramePr/>
          <p:nvPr/>
        </p:nvGraphicFramePr>
        <p:xfrm>
          <a:off x="0" y="-12"/>
          <a:ext cx="3000000" cy="3000000"/>
        </p:xfrm>
        <a:graphic>
          <a:graphicData uri="http://schemas.openxmlformats.org/drawingml/2006/table">
            <a:tbl>
              <a:tblPr>
                <a:noFill/>
                <a:tableStyleId>{F590E1AE-7563-4391-A512-6C2E64EDABAD}</a:tableStyleId>
              </a:tblPr>
              <a:tblGrid>
                <a:gridCol w="864925"/>
                <a:gridCol w="928000"/>
                <a:gridCol w="797075"/>
                <a:gridCol w="630525"/>
                <a:gridCol w="734375"/>
                <a:gridCol w="2796250"/>
                <a:gridCol w="2392875"/>
              </a:tblGrid>
              <a:tr h="526100">
                <a:tc>
                  <a:txBody>
                    <a:bodyPr/>
                    <a:lstStyle/>
                    <a:p>
                      <a:pPr indent="0" lvl="0" marL="0" rtl="0" algn="ctr">
                        <a:spcBef>
                          <a:spcPts val="0"/>
                        </a:spcBef>
                        <a:spcAft>
                          <a:spcPts val="0"/>
                        </a:spcAft>
                        <a:buNone/>
                      </a:pPr>
                      <a:r>
                        <a:rPr b="1" lang="en" sz="1000">
                          <a:latin typeface="Poppins"/>
                          <a:ea typeface="Poppins"/>
                          <a:cs typeface="Poppins"/>
                          <a:sym typeface="Poppins"/>
                        </a:rPr>
                        <a:t>User Story ID</a:t>
                      </a:r>
                      <a:endParaRPr b="1" sz="1000">
                        <a:latin typeface="Poppins"/>
                        <a:ea typeface="Poppins"/>
                        <a:cs typeface="Poppins"/>
                        <a:sym typeface="Poppins"/>
                      </a:endParaRPr>
                    </a:p>
                  </a:txBody>
                  <a:tcPr marT="91425" marB="91425" marR="91425" marL="91425" anchor="ctr">
                    <a:solidFill>
                      <a:srgbClr val="77BA39"/>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 Type</a:t>
                      </a:r>
                      <a:endParaRPr b="1" sz="1000">
                        <a:latin typeface="Poppins"/>
                        <a:ea typeface="Poppins"/>
                        <a:cs typeface="Poppins"/>
                        <a:sym typeface="Poppins"/>
                      </a:endParaRPr>
                    </a:p>
                  </a:txBody>
                  <a:tcPr marT="91425" marB="91425" marR="91425" marL="91425" anchor="ctr">
                    <a:solidFill>
                      <a:srgbClr val="68B745"/>
                    </a:solidFill>
                  </a:tcPr>
                </a:tc>
                <a:tc>
                  <a:txBody>
                    <a:bodyPr/>
                    <a:lstStyle/>
                    <a:p>
                      <a:pPr indent="0" lvl="0" marL="0" rtl="0" algn="ctr">
                        <a:spcBef>
                          <a:spcPts val="0"/>
                        </a:spcBef>
                        <a:spcAft>
                          <a:spcPts val="0"/>
                        </a:spcAft>
                        <a:buNone/>
                      </a:pPr>
                      <a:r>
                        <a:rPr b="1" lang="en" sz="1000">
                          <a:latin typeface="Poppins"/>
                          <a:ea typeface="Poppins"/>
                          <a:cs typeface="Poppins"/>
                          <a:sym typeface="Poppins"/>
                        </a:rPr>
                        <a:t>Priority</a:t>
                      </a:r>
                      <a:endParaRPr b="1" sz="1000">
                        <a:latin typeface="Poppins"/>
                        <a:ea typeface="Poppins"/>
                        <a:cs typeface="Poppins"/>
                        <a:sym typeface="Poppins"/>
                      </a:endParaRPr>
                    </a:p>
                  </a:txBody>
                  <a:tcPr marT="91425" marB="91425" marR="91425" marL="91425" anchor="ctr">
                    <a:solidFill>
                      <a:srgbClr val="5AB451"/>
                    </a:solidFill>
                  </a:tcPr>
                </a:tc>
                <a:tc>
                  <a:txBody>
                    <a:bodyPr/>
                    <a:lstStyle/>
                    <a:p>
                      <a:pPr indent="0" lvl="0" marL="0" rtl="0" algn="ctr">
                        <a:spcBef>
                          <a:spcPts val="0"/>
                        </a:spcBef>
                        <a:spcAft>
                          <a:spcPts val="0"/>
                        </a:spcAft>
                        <a:buNone/>
                      </a:pPr>
                      <a:r>
                        <a:rPr b="1" lang="en" sz="1000">
                          <a:latin typeface="Poppins"/>
                          <a:ea typeface="Poppins"/>
                          <a:cs typeface="Poppins"/>
                          <a:sym typeface="Poppins"/>
                        </a:rPr>
                        <a:t>Story Point</a:t>
                      </a:r>
                      <a:endParaRPr b="1" sz="1000">
                        <a:latin typeface="Poppins"/>
                        <a:ea typeface="Poppins"/>
                        <a:cs typeface="Poppins"/>
                        <a:sym typeface="Poppins"/>
                      </a:endParaRPr>
                    </a:p>
                  </a:txBody>
                  <a:tcPr marT="91425" marB="91425" marR="91425" marL="91425" anchor="ctr">
                    <a:solidFill>
                      <a:srgbClr val="56B354"/>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Theme</a:t>
                      </a:r>
                      <a:endParaRPr b="1" sz="1000">
                        <a:latin typeface="Poppins"/>
                        <a:ea typeface="Poppins"/>
                        <a:cs typeface="Poppins"/>
                        <a:sym typeface="Poppins"/>
                      </a:endParaRPr>
                    </a:p>
                  </a:txBody>
                  <a:tcPr marT="91425" marB="91425" marR="91425" marL="91425" anchor="ctr">
                    <a:solidFill>
                      <a:srgbClr val="3FAF66"/>
                    </a:solidFill>
                  </a:tcPr>
                </a:tc>
                <a:tc>
                  <a:txBody>
                    <a:bodyPr/>
                    <a:lstStyle/>
                    <a:p>
                      <a:pPr indent="0" lvl="0" marL="0" rtl="0" algn="ctr">
                        <a:spcBef>
                          <a:spcPts val="0"/>
                        </a:spcBef>
                        <a:spcAft>
                          <a:spcPts val="0"/>
                        </a:spcAft>
                        <a:buNone/>
                      </a:pPr>
                      <a:r>
                        <a:rPr b="1" lang="en" sz="1000">
                          <a:latin typeface="Poppins"/>
                          <a:ea typeface="Poppins"/>
                          <a:cs typeface="Poppins"/>
                          <a:sym typeface="Poppins"/>
                        </a:rPr>
                        <a:t>User Story</a:t>
                      </a:r>
                      <a:endParaRPr b="1" sz="1000">
                        <a:latin typeface="Poppins"/>
                        <a:ea typeface="Poppins"/>
                        <a:cs typeface="Poppins"/>
                        <a:sym typeface="Poppins"/>
                      </a:endParaRPr>
                    </a:p>
                  </a:txBody>
                  <a:tcPr marT="91425" marB="91425" marR="91425" marL="91425" anchor="ctr">
                    <a:solidFill>
                      <a:srgbClr val="34AC70"/>
                    </a:solidFill>
                  </a:tcPr>
                </a:tc>
                <a:tc>
                  <a:txBody>
                    <a:bodyPr/>
                    <a:lstStyle/>
                    <a:p>
                      <a:pPr indent="0" lvl="0" marL="0" rtl="0" algn="ctr">
                        <a:spcBef>
                          <a:spcPts val="0"/>
                        </a:spcBef>
                        <a:spcAft>
                          <a:spcPts val="0"/>
                        </a:spcAft>
                        <a:buNone/>
                      </a:pPr>
                      <a:r>
                        <a:rPr b="1" lang="en" sz="1000">
                          <a:latin typeface="Poppins"/>
                          <a:ea typeface="Poppins"/>
                          <a:cs typeface="Poppins"/>
                          <a:sym typeface="Poppins"/>
                        </a:rPr>
                        <a:t>Acceptance Criteria</a:t>
                      </a:r>
                      <a:endParaRPr b="1" sz="1000">
                        <a:latin typeface="Poppins"/>
                        <a:ea typeface="Poppins"/>
                        <a:cs typeface="Poppins"/>
                        <a:sym typeface="Poppins"/>
                      </a:endParaRPr>
                    </a:p>
                  </a:txBody>
                  <a:tcPr marT="91425" marB="91425" marR="91425" marL="91425" anchor="ctr">
                    <a:solidFill>
                      <a:srgbClr val="21A880"/>
                    </a:solidFill>
                  </a:tcPr>
                </a:tc>
              </a:tr>
              <a:tr h="11938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a:t>
                      </a:r>
                      <a:r>
                        <a:rPr lang="en" sz="1000">
                          <a:latin typeface="Archivo Medium"/>
                          <a:ea typeface="Archivo Medium"/>
                          <a:cs typeface="Archivo Medium"/>
                          <a:sym typeface="Archivo Medium"/>
                        </a:rPr>
                        <a:t>.1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Epic 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4</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8</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Core</a:t>
                      </a:r>
                      <a:endParaRPr b="1" sz="900">
                        <a:solidFill>
                          <a:srgbClr val="FF0000"/>
                        </a:solidFill>
                        <a:latin typeface="Archivo"/>
                        <a:ea typeface="Archivo"/>
                        <a:cs typeface="Archivo"/>
                        <a:sym typeface="Archivo"/>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As a SOC Analyst, I want to analyze CyberSIEM’s competitive posture and the product functionality such as t</a:t>
                      </a:r>
                      <a:r>
                        <a:rPr lang="en" sz="900">
                          <a:latin typeface="Archivo Medium"/>
                          <a:ea typeface="Archivo Medium"/>
                          <a:cs typeface="Archivo Medium"/>
                          <a:sym typeface="Archivo Medium"/>
                        </a:rPr>
                        <a:t>hreat detection, incident response, and security information management</a:t>
                      </a:r>
                      <a:r>
                        <a:rPr lang="en" sz="900">
                          <a:latin typeface="Archivo Medium"/>
                          <a:ea typeface="Archivo Medium"/>
                          <a:cs typeface="Archivo Medium"/>
                          <a:sym typeface="Archivo Medium"/>
                        </a:rPr>
                        <a:t> so that, I can eliminate potential defects, risks and threats.</a:t>
                      </a:r>
                      <a:endParaRPr sz="1100">
                        <a:latin typeface="Archivo Medium"/>
                        <a:ea typeface="Archivo Medium"/>
                        <a:cs typeface="Archivo Medium"/>
                        <a:sym typeface="Archivo Medium"/>
                      </a:endParaRPr>
                    </a:p>
                    <a:p>
                      <a:pPr indent="0" lvl="0" marL="0" rtl="0" algn="just">
                        <a:spcBef>
                          <a:spcPts val="0"/>
                        </a:spcBef>
                        <a:spcAft>
                          <a:spcPts val="0"/>
                        </a:spcAft>
                        <a:buNone/>
                      </a:pPr>
                      <a:r>
                        <a:t/>
                      </a:r>
                      <a:endParaRPr>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Execute the end to end RBAC* regression  test plan to assess core CyberSIEM functionalities for threat detection, incident response, and security information management. Document and prioritize l defects impacting the posture, focusing on high-risk issues</a:t>
                      </a:r>
                      <a:endParaRPr>
                        <a:latin typeface="Archivo Medium"/>
                        <a:ea typeface="Archivo Medium"/>
                        <a:cs typeface="Archivo Medium"/>
                        <a:sym typeface="Archivo Medium"/>
                      </a:endParaRPr>
                    </a:p>
                  </a:txBody>
                  <a:tcPr marT="91425" marB="91425" marR="91425" marL="91425" anchor="ctr"/>
                </a:tc>
              </a:tr>
              <a:tr h="13803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a:t>
                      </a:r>
                      <a:r>
                        <a:rPr lang="en" sz="1000">
                          <a:latin typeface="Archivo Medium"/>
                          <a:ea typeface="Archivo Medium"/>
                          <a:cs typeface="Archivo Medium"/>
                          <a:sym typeface="Archivo Medium"/>
                        </a:rPr>
                        <a:t>.1.1</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1</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As a SOC Analyst, I want to ensure the strategic Threat Detection &amp; Incident Response functionality such as </a:t>
                      </a:r>
                      <a:r>
                        <a:rPr lang="en" sz="900">
                          <a:latin typeface="Archivo Medium"/>
                          <a:ea typeface="Archivo Medium"/>
                          <a:cs typeface="Archivo Medium"/>
                          <a:sym typeface="Archivo Medium"/>
                        </a:rPr>
                        <a:t>log analysis, alerting, data collection, </a:t>
                      </a:r>
                      <a:r>
                        <a:rPr lang="en" sz="900">
                          <a:solidFill>
                            <a:schemeClr val="hlink"/>
                          </a:solidFill>
                          <a:latin typeface="Archivo Medium"/>
                          <a:ea typeface="Archivo Medium"/>
                          <a:cs typeface="Archivo Medium"/>
                          <a:sym typeface="Archivo Medium"/>
                        </a:rPr>
                        <a:t>vulnerability assessments, rollbacks, strict access controls</a:t>
                      </a:r>
                      <a:r>
                        <a:rPr lang="en" sz="900">
                          <a:latin typeface="Archivo Medium"/>
                          <a:ea typeface="Archivo Medium"/>
                          <a:cs typeface="Archivo Medium"/>
                          <a:sym typeface="Archivo Medium"/>
                        </a:rPr>
                        <a:t>  is tested so that I can identify potential defects or limitations that could impact our ability to detect and respond to security incident</a:t>
                      </a:r>
                      <a:endParaRPr>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C</a:t>
                      </a:r>
                      <a:r>
                        <a:rPr lang="en" sz="900">
                          <a:latin typeface="Archivo Medium"/>
                          <a:ea typeface="Archivo Medium"/>
                          <a:cs typeface="Archivo Medium"/>
                          <a:sym typeface="Archivo Medium"/>
                        </a:rPr>
                        <a:t>ontinuous</a:t>
                      </a:r>
                      <a:r>
                        <a:rPr lang="en" sz="900">
                          <a:latin typeface="Archivo Medium"/>
                          <a:ea typeface="Archivo Medium"/>
                          <a:cs typeface="Archivo Medium"/>
                          <a:sym typeface="Archivo Medium"/>
                        </a:rPr>
                        <a:t> improvements to test plan to assess threat detection, incident response, and security information management functional capabilities (log analysis, alerting, data collection, </a:t>
                      </a:r>
                      <a:r>
                        <a:rPr lang="en" sz="900">
                          <a:solidFill>
                            <a:srgbClr val="191919"/>
                          </a:solidFill>
                          <a:latin typeface="Archivo Medium"/>
                          <a:ea typeface="Archivo Medium"/>
                          <a:cs typeface="Archivo Medium"/>
                          <a:sym typeface="Archivo Medium"/>
                        </a:rPr>
                        <a:t>vulnerability assessments, rollbacks, strict access controls, </a:t>
                      </a:r>
                      <a:r>
                        <a:rPr lang="en" sz="900">
                          <a:latin typeface="Archivo Medium"/>
                          <a:ea typeface="Archivo Medium"/>
                          <a:cs typeface="Archivo Medium"/>
                          <a:sym typeface="Archivo Medium"/>
                        </a:rPr>
                        <a:t>etc.). </a:t>
                      </a:r>
                      <a:endParaRPr>
                        <a:latin typeface="Archivo Medium"/>
                        <a:ea typeface="Archivo Medium"/>
                        <a:cs typeface="Archivo Medium"/>
                        <a:sym typeface="Archivo Medium"/>
                      </a:endParaRPr>
                    </a:p>
                  </a:txBody>
                  <a:tcPr marT="91425" marB="91425" marR="91425" marL="91425" anchor="ctr"/>
                </a:tc>
              </a:tr>
              <a:tr h="90735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a:t>
                      </a:r>
                      <a:r>
                        <a:rPr lang="en" sz="1000">
                          <a:latin typeface="Archivo Medium"/>
                          <a:ea typeface="Archivo Medium"/>
                          <a:cs typeface="Archivo Medium"/>
                          <a:sym typeface="Archivo Medium"/>
                        </a:rPr>
                        <a:t>.1.2</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Triage and  Reporting</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As a SOC Analyst, I want to analyse the logs and find any failures and triage them accordingly so that I can summarize the findings to communicate insights</a:t>
                      </a:r>
                      <a:endParaRPr>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0"/>
                        </a:spcBef>
                        <a:spcAft>
                          <a:spcPts val="0"/>
                        </a:spcAft>
                        <a:buNone/>
                      </a:pPr>
                      <a:r>
                        <a:rPr lang="en" sz="900">
                          <a:latin typeface="Archivo Medium"/>
                          <a:ea typeface="Archivo Medium"/>
                          <a:cs typeface="Archivo Medium"/>
                          <a:sym typeface="Archivo Medium"/>
                        </a:rPr>
                        <a:t>Document depicting the snippets triaging and analysis of  the failures of the both packet and log analysis</a:t>
                      </a:r>
                      <a:endParaRPr sz="900">
                        <a:solidFill>
                          <a:srgbClr val="FF0000"/>
                        </a:solidFill>
                      </a:endParaRPr>
                    </a:p>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 </a:t>
                      </a:r>
                      <a:endParaRPr>
                        <a:latin typeface="Archivo Medium"/>
                        <a:ea typeface="Archivo Medium"/>
                        <a:cs typeface="Archivo Medium"/>
                        <a:sym typeface="Archivo Medium"/>
                      </a:endParaRPr>
                    </a:p>
                  </a:txBody>
                  <a:tcPr marT="91425" marB="91425" marR="91425" marL="91425" anchor="ctr"/>
                </a:tc>
              </a:tr>
              <a:tr h="1050600">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J</a:t>
                      </a:r>
                      <a:r>
                        <a:rPr lang="en" sz="1000">
                          <a:latin typeface="Archivo Medium"/>
                          <a:ea typeface="Archivo Medium"/>
                          <a:cs typeface="Archivo Medium"/>
                          <a:sym typeface="Archivo Medium"/>
                        </a:rPr>
                        <a:t>.1.3</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000">
                          <a:latin typeface="Archivo Medium"/>
                          <a:ea typeface="Archivo Medium"/>
                          <a:cs typeface="Archivo Medium"/>
                          <a:sym typeface="Archivo Medium"/>
                        </a:rPr>
                        <a:t>User Story</a:t>
                      </a:r>
                      <a:endParaRPr sz="10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2</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1100">
                          <a:latin typeface="Archivo Medium"/>
                          <a:ea typeface="Archivo Medium"/>
                          <a:cs typeface="Archivo Medium"/>
                          <a:sym typeface="Archivo Medium"/>
                        </a:rPr>
                        <a:t>3</a:t>
                      </a:r>
                      <a:endParaRPr sz="11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As an SOC Analyst, I want to navigate through various severity levels of aggregated incidents (Critical - Low) so that I can  analyze the logs and packets that contribute to the triggered incident.</a:t>
                      </a:r>
                      <a:endParaRPr>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0"/>
                        </a:spcBef>
                        <a:spcAft>
                          <a:spcPts val="0"/>
                        </a:spcAft>
                        <a:buNone/>
                      </a:pPr>
                      <a:r>
                        <a:rPr lang="en" sz="900">
                          <a:latin typeface="Archivo Medium"/>
                          <a:ea typeface="Archivo Medium"/>
                          <a:cs typeface="Archivo Medium"/>
                          <a:sym typeface="Archivo Medium"/>
                        </a:rPr>
                        <a:t>Test workflows and trigger conditions </a:t>
                      </a:r>
                      <a:r>
                        <a:rPr lang="en" sz="900">
                          <a:latin typeface="Archivo Medium"/>
                          <a:ea typeface="Archivo Medium"/>
                          <a:cs typeface="Archivo Medium"/>
                          <a:sym typeface="Archivo Medium"/>
                        </a:rPr>
                        <a:t>of Incident </a:t>
                      </a:r>
                      <a:r>
                        <a:rPr lang="en" sz="900">
                          <a:latin typeface="Archivo Medium"/>
                          <a:ea typeface="Archivo Medium"/>
                          <a:cs typeface="Archivo Medium"/>
                          <a:sym typeface="Archivo Medium"/>
                        </a:rPr>
                        <a:t>Severity Navigation, Incident Details View, Incident Details View, Alert correlation are being moderated to </a:t>
                      </a:r>
                      <a:r>
                        <a:rPr lang="en" sz="900">
                          <a:latin typeface="Archivo Medium"/>
                          <a:ea typeface="Archivo Medium"/>
                          <a:cs typeface="Archivo Medium"/>
                          <a:sym typeface="Archivo Medium"/>
                        </a:rPr>
                        <a:t>97%</a:t>
                      </a:r>
                      <a:r>
                        <a:rPr lang="en" sz="900">
                          <a:latin typeface="Archivo Medium"/>
                          <a:ea typeface="Archivo Medium"/>
                          <a:cs typeface="Archivo Medium"/>
                          <a:sym typeface="Archivo Medium"/>
                        </a:rPr>
                        <a:t> true positives</a:t>
                      </a:r>
                      <a:endParaRPr>
                        <a:latin typeface="Archivo Medium"/>
                        <a:ea typeface="Archivo Medium"/>
                        <a:cs typeface="Archivo Medium"/>
                        <a:sym typeface="Archivo Medium"/>
                      </a:endParaRPr>
                    </a:p>
                  </a:txBody>
                  <a:tcPr marT="91425" marB="91425" marR="91425" marL="91425" anchor="ctr"/>
                </a:tc>
              </a:tr>
            </a:tbl>
          </a:graphicData>
        </a:graphic>
      </p:graphicFrame>
      <p:sp>
        <p:nvSpPr>
          <p:cNvPr id="810" name="Google Shape;810;p76"/>
          <p:cNvSpPr txBox="1"/>
          <p:nvPr/>
        </p:nvSpPr>
        <p:spPr>
          <a:xfrm>
            <a:off x="0" y="4917600"/>
            <a:ext cx="27690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dk1"/>
              </a:solidFill>
              <a:latin typeface="Archivo"/>
              <a:ea typeface="Archivo"/>
              <a:cs typeface="Archivo"/>
              <a:sym typeface="Archivo"/>
            </a:endParaRPr>
          </a:p>
        </p:txBody>
      </p:sp>
      <p:sp>
        <p:nvSpPr>
          <p:cNvPr id="811" name="Google Shape;811;p76"/>
          <p:cNvSpPr txBox="1"/>
          <p:nvPr/>
        </p:nvSpPr>
        <p:spPr>
          <a:xfrm>
            <a:off x="8355250" y="4900325"/>
            <a:ext cx="7887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
        <p:nvSpPr>
          <p:cNvPr id="812" name="Google Shape;812;p76"/>
          <p:cNvSpPr txBox="1"/>
          <p:nvPr/>
        </p:nvSpPr>
        <p:spPr>
          <a:xfrm>
            <a:off x="257225" y="4900325"/>
            <a:ext cx="1987200" cy="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*Role Based Access Control</a:t>
            </a:r>
            <a:endParaRPr sz="700">
              <a:solidFill>
                <a:schemeClr val="dk1"/>
              </a:solidFill>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Manager -Alex Hart </a:t>
            </a:r>
            <a:endParaRPr/>
          </a:p>
        </p:txBody>
      </p:sp>
      <p:grpSp>
        <p:nvGrpSpPr>
          <p:cNvPr id="818" name="Google Shape;818;p77"/>
          <p:cNvGrpSpPr/>
          <p:nvPr/>
        </p:nvGrpSpPr>
        <p:grpSpPr>
          <a:xfrm>
            <a:off x="7797137" y="1983651"/>
            <a:ext cx="1120781" cy="2433991"/>
            <a:chOff x="5941975" y="3232250"/>
            <a:chExt cx="623800" cy="1687225"/>
          </a:xfrm>
        </p:grpSpPr>
        <p:sp>
          <p:nvSpPr>
            <p:cNvPr id="819" name="Google Shape;819;p77"/>
            <p:cNvSpPr/>
            <p:nvPr/>
          </p:nvSpPr>
          <p:spPr>
            <a:xfrm>
              <a:off x="5945300" y="4794375"/>
              <a:ext cx="186825" cy="125100"/>
            </a:xfrm>
            <a:custGeom>
              <a:rect b="b" l="l" r="r" t="t"/>
              <a:pathLst>
                <a:path extrusionOk="0" h="5004" w="7473">
                  <a:moveTo>
                    <a:pt x="3503" y="0"/>
                  </a:moveTo>
                  <a:lnTo>
                    <a:pt x="3536" y="2602"/>
                  </a:lnTo>
                  <a:lnTo>
                    <a:pt x="0" y="4570"/>
                  </a:lnTo>
                  <a:lnTo>
                    <a:pt x="7472" y="5004"/>
                  </a:lnTo>
                  <a:lnTo>
                    <a:pt x="7339" y="767"/>
                  </a:lnTo>
                  <a:lnTo>
                    <a:pt x="3503" y="0"/>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7"/>
            <p:cNvSpPr/>
            <p:nvPr/>
          </p:nvSpPr>
          <p:spPr>
            <a:xfrm>
              <a:off x="6021175" y="3866200"/>
              <a:ext cx="278575" cy="987400"/>
            </a:xfrm>
            <a:custGeom>
              <a:rect b="b" l="l" r="r" t="t"/>
              <a:pathLst>
                <a:path extrusionOk="0" h="39496" w="11143">
                  <a:moveTo>
                    <a:pt x="3637" y="1"/>
                  </a:moveTo>
                  <a:cubicBezTo>
                    <a:pt x="635" y="14178"/>
                    <a:pt x="1" y="38395"/>
                    <a:pt x="1" y="38395"/>
                  </a:cubicBezTo>
                  <a:lnTo>
                    <a:pt x="4671" y="39496"/>
                  </a:lnTo>
                  <a:cubicBezTo>
                    <a:pt x="7773" y="23684"/>
                    <a:pt x="11142" y="2436"/>
                    <a:pt x="11142" y="2436"/>
                  </a:cubicBezTo>
                  <a:lnTo>
                    <a:pt x="3637"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7"/>
            <p:cNvSpPr/>
            <p:nvPr/>
          </p:nvSpPr>
          <p:spPr>
            <a:xfrm>
              <a:off x="6125425" y="4232300"/>
              <a:ext cx="94250" cy="589750"/>
            </a:xfrm>
            <a:custGeom>
              <a:rect b="b" l="l" r="r" t="t"/>
              <a:pathLst>
                <a:path extrusionOk="0" h="23590" w="3770">
                  <a:moveTo>
                    <a:pt x="3770" y="1"/>
                  </a:moveTo>
                  <a:lnTo>
                    <a:pt x="3770" y="1"/>
                  </a:lnTo>
                  <a:cubicBezTo>
                    <a:pt x="3770" y="1"/>
                    <a:pt x="3770" y="2"/>
                    <a:pt x="3770" y="3"/>
                  </a:cubicBezTo>
                  <a:lnTo>
                    <a:pt x="3770" y="3"/>
                  </a:lnTo>
                  <a:cubicBezTo>
                    <a:pt x="3770" y="3"/>
                    <a:pt x="3770" y="2"/>
                    <a:pt x="3770" y="1"/>
                  </a:cubicBezTo>
                  <a:close/>
                  <a:moveTo>
                    <a:pt x="3770" y="3"/>
                  </a:moveTo>
                  <a:cubicBezTo>
                    <a:pt x="3766" y="34"/>
                    <a:pt x="3703" y="34"/>
                    <a:pt x="3703" y="34"/>
                  </a:cubicBezTo>
                  <a:cubicBezTo>
                    <a:pt x="2836" y="10908"/>
                    <a:pt x="1869" y="12810"/>
                    <a:pt x="1" y="23551"/>
                  </a:cubicBezTo>
                  <a:cubicBezTo>
                    <a:pt x="1" y="23570"/>
                    <a:pt x="34" y="23589"/>
                    <a:pt x="62" y="23589"/>
                  </a:cubicBezTo>
                  <a:cubicBezTo>
                    <a:pt x="83" y="23589"/>
                    <a:pt x="101" y="23579"/>
                    <a:pt x="101" y="23551"/>
                  </a:cubicBezTo>
                  <a:cubicBezTo>
                    <a:pt x="1768" y="12744"/>
                    <a:pt x="3103" y="10909"/>
                    <a:pt x="3770" y="3"/>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7"/>
            <p:cNvSpPr/>
            <p:nvPr/>
          </p:nvSpPr>
          <p:spPr>
            <a:xfrm>
              <a:off x="6123750" y="4229800"/>
              <a:ext cx="98425" cy="595450"/>
            </a:xfrm>
            <a:custGeom>
              <a:rect b="b" l="l" r="r" t="t"/>
              <a:pathLst>
                <a:path extrusionOk="0" h="23818" w="3937">
                  <a:moveTo>
                    <a:pt x="3837" y="0"/>
                  </a:moveTo>
                  <a:cubicBezTo>
                    <a:pt x="3770" y="0"/>
                    <a:pt x="3704" y="34"/>
                    <a:pt x="3704" y="134"/>
                  </a:cubicBezTo>
                  <a:cubicBezTo>
                    <a:pt x="3070" y="7606"/>
                    <a:pt x="2436" y="10775"/>
                    <a:pt x="1502" y="15612"/>
                  </a:cubicBezTo>
                  <a:cubicBezTo>
                    <a:pt x="1068" y="17813"/>
                    <a:pt x="568" y="20282"/>
                    <a:pt x="1" y="23651"/>
                  </a:cubicBezTo>
                  <a:cubicBezTo>
                    <a:pt x="1" y="23684"/>
                    <a:pt x="1" y="23717"/>
                    <a:pt x="34" y="23784"/>
                  </a:cubicBezTo>
                  <a:cubicBezTo>
                    <a:pt x="34" y="23817"/>
                    <a:pt x="68" y="23817"/>
                    <a:pt x="101" y="23817"/>
                  </a:cubicBezTo>
                  <a:lnTo>
                    <a:pt x="201" y="23817"/>
                  </a:lnTo>
                  <a:cubicBezTo>
                    <a:pt x="234" y="23784"/>
                    <a:pt x="268" y="23717"/>
                    <a:pt x="268" y="23684"/>
                  </a:cubicBezTo>
                  <a:cubicBezTo>
                    <a:pt x="902" y="19648"/>
                    <a:pt x="1502" y="16812"/>
                    <a:pt x="2002" y="14344"/>
                  </a:cubicBezTo>
                  <a:cubicBezTo>
                    <a:pt x="2870" y="10174"/>
                    <a:pt x="3537" y="6939"/>
                    <a:pt x="3937" y="134"/>
                  </a:cubicBezTo>
                  <a:cubicBezTo>
                    <a:pt x="3937" y="101"/>
                    <a:pt x="3904" y="0"/>
                    <a:pt x="383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7"/>
            <p:cNvSpPr/>
            <p:nvPr/>
          </p:nvSpPr>
          <p:spPr>
            <a:xfrm>
              <a:off x="6020350" y="4861925"/>
              <a:ext cx="49225" cy="9200"/>
            </a:xfrm>
            <a:custGeom>
              <a:rect b="b" l="l" r="r" t="t"/>
              <a:pathLst>
                <a:path extrusionOk="0" h="368" w="1969">
                  <a:moveTo>
                    <a:pt x="67" y="0"/>
                  </a:moveTo>
                  <a:cubicBezTo>
                    <a:pt x="34" y="0"/>
                    <a:pt x="1" y="67"/>
                    <a:pt x="34" y="67"/>
                  </a:cubicBezTo>
                  <a:cubicBezTo>
                    <a:pt x="634" y="234"/>
                    <a:pt x="1235" y="300"/>
                    <a:pt x="1869" y="367"/>
                  </a:cubicBezTo>
                  <a:cubicBezTo>
                    <a:pt x="1969" y="367"/>
                    <a:pt x="1969" y="300"/>
                    <a:pt x="1902" y="300"/>
                  </a:cubicBezTo>
                  <a:cubicBezTo>
                    <a:pt x="1335" y="167"/>
                    <a:pt x="701"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7"/>
            <p:cNvSpPr/>
            <p:nvPr/>
          </p:nvSpPr>
          <p:spPr>
            <a:xfrm>
              <a:off x="6017025" y="4867750"/>
              <a:ext cx="45775" cy="14375"/>
            </a:xfrm>
            <a:custGeom>
              <a:rect b="b" l="l" r="r" t="t"/>
              <a:pathLst>
                <a:path extrusionOk="0" h="575" w="1831">
                  <a:moveTo>
                    <a:pt x="100" y="1"/>
                  </a:moveTo>
                  <a:cubicBezTo>
                    <a:pt x="34" y="1"/>
                    <a:pt x="0" y="101"/>
                    <a:pt x="34" y="101"/>
                  </a:cubicBezTo>
                  <a:cubicBezTo>
                    <a:pt x="634" y="268"/>
                    <a:pt x="1168" y="434"/>
                    <a:pt x="1768" y="568"/>
                  </a:cubicBezTo>
                  <a:cubicBezTo>
                    <a:pt x="1773" y="573"/>
                    <a:pt x="1778" y="575"/>
                    <a:pt x="1782" y="575"/>
                  </a:cubicBezTo>
                  <a:cubicBezTo>
                    <a:pt x="1810" y="575"/>
                    <a:pt x="1830" y="501"/>
                    <a:pt x="1801" y="501"/>
                  </a:cubicBezTo>
                  <a:cubicBezTo>
                    <a:pt x="1201" y="334"/>
                    <a:pt x="667" y="167"/>
                    <a:pt x="10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7"/>
            <p:cNvSpPr/>
            <p:nvPr/>
          </p:nvSpPr>
          <p:spPr>
            <a:xfrm>
              <a:off x="5996000" y="4828550"/>
              <a:ext cx="57725" cy="41400"/>
            </a:xfrm>
            <a:custGeom>
              <a:rect b="b" l="l" r="r" t="t"/>
              <a:pathLst>
                <a:path extrusionOk="0" h="1656" w="2309">
                  <a:moveTo>
                    <a:pt x="1929" y="320"/>
                  </a:moveTo>
                  <a:cubicBezTo>
                    <a:pt x="2004" y="320"/>
                    <a:pt x="2027" y="390"/>
                    <a:pt x="2009" y="501"/>
                  </a:cubicBezTo>
                  <a:cubicBezTo>
                    <a:pt x="2031" y="841"/>
                    <a:pt x="1716" y="1104"/>
                    <a:pt x="1386" y="1196"/>
                  </a:cubicBezTo>
                  <a:lnTo>
                    <a:pt x="1386" y="1196"/>
                  </a:lnTo>
                  <a:cubicBezTo>
                    <a:pt x="1410" y="1109"/>
                    <a:pt x="1438" y="1022"/>
                    <a:pt x="1475" y="935"/>
                  </a:cubicBezTo>
                  <a:cubicBezTo>
                    <a:pt x="1508" y="835"/>
                    <a:pt x="1508" y="668"/>
                    <a:pt x="1608" y="535"/>
                  </a:cubicBezTo>
                  <a:cubicBezTo>
                    <a:pt x="1608" y="501"/>
                    <a:pt x="1642" y="468"/>
                    <a:pt x="1642" y="468"/>
                  </a:cubicBezTo>
                  <a:cubicBezTo>
                    <a:pt x="1775" y="364"/>
                    <a:pt x="1869" y="320"/>
                    <a:pt x="1929" y="320"/>
                  </a:cubicBezTo>
                  <a:close/>
                  <a:moveTo>
                    <a:pt x="361" y="163"/>
                  </a:moveTo>
                  <a:cubicBezTo>
                    <a:pt x="510" y="163"/>
                    <a:pt x="876" y="803"/>
                    <a:pt x="908" y="835"/>
                  </a:cubicBezTo>
                  <a:cubicBezTo>
                    <a:pt x="994" y="963"/>
                    <a:pt x="1038" y="1092"/>
                    <a:pt x="1085" y="1229"/>
                  </a:cubicBezTo>
                  <a:lnTo>
                    <a:pt x="1085" y="1229"/>
                  </a:lnTo>
                  <a:cubicBezTo>
                    <a:pt x="1035" y="1226"/>
                    <a:pt x="986" y="1217"/>
                    <a:pt x="941" y="1202"/>
                  </a:cubicBezTo>
                  <a:cubicBezTo>
                    <a:pt x="674" y="1168"/>
                    <a:pt x="508" y="935"/>
                    <a:pt x="374" y="735"/>
                  </a:cubicBezTo>
                  <a:cubicBezTo>
                    <a:pt x="341" y="668"/>
                    <a:pt x="174" y="201"/>
                    <a:pt x="341" y="168"/>
                  </a:cubicBezTo>
                  <a:cubicBezTo>
                    <a:pt x="347" y="165"/>
                    <a:pt x="353" y="163"/>
                    <a:pt x="361" y="163"/>
                  </a:cubicBezTo>
                  <a:close/>
                  <a:moveTo>
                    <a:pt x="1238" y="1334"/>
                  </a:moveTo>
                  <a:lnTo>
                    <a:pt x="1238" y="1334"/>
                  </a:lnTo>
                  <a:cubicBezTo>
                    <a:pt x="1237" y="1340"/>
                    <a:pt x="1236" y="1347"/>
                    <a:pt x="1235" y="1353"/>
                  </a:cubicBezTo>
                  <a:lnTo>
                    <a:pt x="1235" y="1353"/>
                  </a:lnTo>
                  <a:cubicBezTo>
                    <a:pt x="1234" y="1347"/>
                    <a:pt x="1233" y="1341"/>
                    <a:pt x="1232" y="1334"/>
                  </a:cubicBezTo>
                  <a:lnTo>
                    <a:pt x="1232" y="1334"/>
                  </a:lnTo>
                  <a:cubicBezTo>
                    <a:pt x="1234" y="1334"/>
                    <a:pt x="1236" y="1334"/>
                    <a:pt x="1238" y="1334"/>
                  </a:cubicBezTo>
                  <a:close/>
                  <a:moveTo>
                    <a:pt x="307" y="1"/>
                  </a:moveTo>
                  <a:cubicBezTo>
                    <a:pt x="241" y="1"/>
                    <a:pt x="207" y="1"/>
                    <a:pt x="207" y="34"/>
                  </a:cubicBezTo>
                  <a:cubicBezTo>
                    <a:pt x="0" y="725"/>
                    <a:pt x="539" y="1320"/>
                    <a:pt x="1123" y="1338"/>
                  </a:cubicBezTo>
                  <a:lnTo>
                    <a:pt x="1123" y="1338"/>
                  </a:lnTo>
                  <a:cubicBezTo>
                    <a:pt x="1139" y="1380"/>
                    <a:pt x="1156" y="1424"/>
                    <a:pt x="1175" y="1469"/>
                  </a:cubicBezTo>
                  <a:cubicBezTo>
                    <a:pt x="1175" y="1481"/>
                    <a:pt x="1184" y="1489"/>
                    <a:pt x="1195" y="1489"/>
                  </a:cubicBezTo>
                  <a:cubicBezTo>
                    <a:pt x="1202" y="1489"/>
                    <a:pt x="1210" y="1486"/>
                    <a:pt x="1218" y="1479"/>
                  </a:cubicBezTo>
                  <a:lnTo>
                    <a:pt x="1218" y="1479"/>
                  </a:lnTo>
                  <a:cubicBezTo>
                    <a:pt x="1214" y="1509"/>
                    <a:pt x="1211" y="1539"/>
                    <a:pt x="1208" y="1569"/>
                  </a:cubicBezTo>
                  <a:cubicBezTo>
                    <a:pt x="1208" y="1632"/>
                    <a:pt x="1235" y="1655"/>
                    <a:pt x="1255" y="1655"/>
                  </a:cubicBezTo>
                  <a:cubicBezTo>
                    <a:pt x="1266" y="1655"/>
                    <a:pt x="1275" y="1648"/>
                    <a:pt x="1275" y="1635"/>
                  </a:cubicBezTo>
                  <a:cubicBezTo>
                    <a:pt x="1305" y="1528"/>
                    <a:pt x="1329" y="1421"/>
                    <a:pt x="1355" y="1314"/>
                  </a:cubicBezTo>
                  <a:lnTo>
                    <a:pt x="1355" y="1314"/>
                  </a:lnTo>
                  <a:cubicBezTo>
                    <a:pt x="1541" y="1268"/>
                    <a:pt x="1722" y="1158"/>
                    <a:pt x="1875" y="968"/>
                  </a:cubicBezTo>
                  <a:cubicBezTo>
                    <a:pt x="2042" y="801"/>
                    <a:pt x="2309" y="134"/>
                    <a:pt x="1842" y="134"/>
                  </a:cubicBezTo>
                  <a:cubicBezTo>
                    <a:pt x="1675" y="134"/>
                    <a:pt x="1542" y="301"/>
                    <a:pt x="1508" y="401"/>
                  </a:cubicBezTo>
                  <a:cubicBezTo>
                    <a:pt x="1393" y="679"/>
                    <a:pt x="1309" y="956"/>
                    <a:pt x="1258" y="1223"/>
                  </a:cubicBezTo>
                  <a:lnTo>
                    <a:pt x="1258" y="1223"/>
                  </a:lnTo>
                  <a:cubicBezTo>
                    <a:pt x="1241" y="1225"/>
                    <a:pt x="1225" y="1227"/>
                    <a:pt x="1209" y="1228"/>
                  </a:cubicBezTo>
                  <a:lnTo>
                    <a:pt x="1209" y="1228"/>
                  </a:lnTo>
                  <a:cubicBezTo>
                    <a:pt x="1085" y="733"/>
                    <a:pt x="696" y="300"/>
                    <a:pt x="30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7"/>
            <p:cNvSpPr/>
            <p:nvPr/>
          </p:nvSpPr>
          <p:spPr>
            <a:xfrm>
              <a:off x="5953650" y="4904200"/>
              <a:ext cx="176800" cy="9450"/>
            </a:xfrm>
            <a:custGeom>
              <a:rect b="b" l="l" r="r" t="t"/>
              <a:pathLst>
                <a:path extrusionOk="0" h="378" w="7072">
                  <a:moveTo>
                    <a:pt x="1393" y="0"/>
                  </a:moveTo>
                  <a:cubicBezTo>
                    <a:pt x="939" y="0"/>
                    <a:pt x="486" y="4"/>
                    <a:pt x="33" y="10"/>
                  </a:cubicBezTo>
                  <a:cubicBezTo>
                    <a:pt x="0" y="10"/>
                    <a:pt x="0" y="44"/>
                    <a:pt x="33" y="44"/>
                  </a:cubicBezTo>
                  <a:cubicBezTo>
                    <a:pt x="208" y="41"/>
                    <a:pt x="382" y="40"/>
                    <a:pt x="556" y="40"/>
                  </a:cubicBezTo>
                  <a:cubicBezTo>
                    <a:pt x="2717" y="40"/>
                    <a:pt x="4878" y="223"/>
                    <a:pt x="7038" y="377"/>
                  </a:cubicBezTo>
                  <a:cubicBezTo>
                    <a:pt x="7072" y="377"/>
                    <a:pt x="7072" y="344"/>
                    <a:pt x="7038" y="311"/>
                  </a:cubicBezTo>
                  <a:cubicBezTo>
                    <a:pt x="5183" y="69"/>
                    <a:pt x="3283" y="0"/>
                    <a:pt x="139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7"/>
            <p:cNvSpPr/>
            <p:nvPr/>
          </p:nvSpPr>
          <p:spPr>
            <a:xfrm>
              <a:off x="6378950" y="4784350"/>
              <a:ext cx="186825" cy="125125"/>
            </a:xfrm>
            <a:custGeom>
              <a:rect b="b" l="l" r="r" t="t"/>
              <a:pathLst>
                <a:path extrusionOk="0" h="5005" w="7473">
                  <a:moveTo>
                    <a:pt x="4003" y="1"/>
                  </a:moveTo>
                  <a:lnTo>
                    <a:pt x="167" y="802"/>
                  </a:lnTo>
                  <a:lnTo>
                    <a:pt x="0" y="5005"/>
                  </a:lnTo>
                  <a:lnTo>
                    <a:pt x="7472" y="4638"/>
                  </a:lnTo>
                  <a:lnTo>
                    <a:pt x="3903" y="2670"/>
                  </a:lnTo>
                  <a:lnTo>
                    <a:pt x="4003"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7"/>
            <p:cNvSpPr/>
            <p:nvPr/>
          </p:nvSpPr>
          <p:spPr>
            <a:xfrm>
              <a:off x="6211325" y="3903725"/>
              <a:ext cx="277725" cy="941550"/>
            </a:xfrm>
            <a:custGeom>
              <a:rect b="b" l="l" r="r" t="t"/>
              <a:pathLst>
                <a:path extrusionOk="0" h="37662" w="11109">
                  <a:moveTo>
                    <a:pt x="6739" y="1"/>
                  </a:moveTo>
                  <a:lnTo>
                    <a:pt x="0" y="601"/>
                  </a:lnTo>
                  <a:cubicBezTo>
                    <a:pt x="0" y="601"/>
                    <a:pt x="3369" y="21850"/>
                    <a:pt x="6438" y="37661"/>
                  </a:cubicBezTo>
                  <a:lnTo>
                    <a:pt x="11108" y="36560"/>
                  </a:lnTo>
                  <a:lnTo>
                    <a:pt x="6739"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7"/>
            <p:cNvSpPr/>
            <p:nvPr/>
          </p:nvSpPr>
          <p:spPr>
            <a:xfrm>
              <a:off x="6300550" y="4232500"/>
              <a:ext cx="94250" cy="590675"/>
            </a:xfrm>
            <a:custGeom>
              <a:rect b="b" l="l" r="r" t="t"/>
              <a:pathLst>
                <a:path extrusionOk="0" h="23627" w="3770">
                  <a:moveTo>
                    <a:pt x="17" y="1"/>
                  </a:moveTo>
                  <a:cubicBezTo>
                    <a:pt x="9" y="1"/>
                    <a:pt x="1" y="9"/>
                    <a:pt x="1" y="26"/>
                  </a:cubicBezTo>
                  <a:cubicBezTo>
                    <a:pt x="433" y="7068"/>
                    <a:pt x="1158" y="10347"/>
                    <a:pt x="2060" y="14710"/>
                  </a:cubicBezTo>
                  <a:lnTo>
                    <a:pt x="2060" y="14710"/>
                  </a:lnTo>
                  <a:cubicBezTo>
                    <a:pt x="1183" y="10354"/>
                    <a:pt x="573" y="7060"/>
                    <a:pt x="34" y="26"/>
                  </a:cubicBezTo>
                  <a:cubicBezTo>
                    <a:pt x="34" y="9"/>
                    <a:pt x="26" y="1"/>
                    <a:pt x="17" y="1"/>
                  </a:cubicBezTo>
                  <a:close/>
                  <a:moveTo>
                    <a:pt x="2060" y="14710"/>
                  </a:moveTo>
                  <a:cubicBezTo>
                    <a:pt x="2231" y="15558"/>
                    <a:pt x="2412" y="16447"/>
                    <a:pt x="2605" y="17411"/>
                  </a:cubicBezTo>
                  <a:lnTo>
                    <a:pt x="2605" y="17411"/>
                  </a:lnTo>
                  <a:cubicBezTo>
                    <a:pt x="2417" y="16446"/>
                    <a:pt x="2235" y="15558"/>
                    <a:pt x="2060" y="14710"/>
                  </a:cubicBezTo>
                  <a:close/>
                  <a:moveTo>
                    <a:pt x="2605" y="17411"/>
                  </a:moveTo>
                  <a:cubicBezTo>
                    <a:pt x="2943" y="19149"/>
                    <a:pt x="3300" y="21135"/>
                    <a:pt x="3670" y="23576"/>
                  </a:cubicBezTo>
                  <a:cubicBezTo>
                    <a:pt x="3670" y="23609"/>
                    <a:pt x="3695" y="23626"/>
                    <a:pt x="3720" y="23626"/>
                  </a:cubicBezTo>
                  <a:cubicBezTo>
                    <a:pt x="3745" y="23626"/>
                    <a:pt x="3770" y="23609"/>
                    <a:pt x="3770" y="23576"/>
                  </a:cubicBezTo>
                  <a:cubicBezTo>
                    <a:pt x="3338" y="21136"/>
                    <a:pt x="2953" y="19150"/>
                    <a:pt x="2605" y="1741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7"/>
            <p:cNvSpPr/>
            <p:nvPr/>
          </p:nvSpPr>
          <p:spPr>
            <a:xfrm>
              <a:off x="6298875" y="4229800"/>
              <a:ext cx="98425" cy="595450"/>
            </a:xfrm>
            <a:custGeom>
              <a:rect b="b" l="l" r="r" t="t"/>
              <a:pathLst>
                <a:path extrusionOk="0" h="23818" w="3937">
                  <a:moveTo>
                    <a:pt x="101" y="0"/>
                  </a:moveTo>
                  <a:cubicBezTo>
                    <a:pt x="34" y="0"/>
                    <a:pt x="1" y="67"/>
                    <a:pt x="1" y="134"/>
                  </a:cubicBezTo>
                  <a:cubicBezTo>
                    <a:pt x="401" y="6939"/>
                    <a:pt x="1068" y="10241"/>
                    <a:pt x="1936" y="14344"/>
                  </a:cubicBezTo>
                  <a:cubicBezTo>
                    <a:pt x="2436" y="16812"/>
                    <a:pt x="3036" y="19648"/>
                    <a:pt x="3670" y="23684"/>
                  </a:cubicBezTo>
                  <a:cubicBezTo>
                    <a:pt x="3670" y="23784"/>
                    <a:pt x="3704" y="23817"/>
                    <a:pt x="3737" y="23817"/>
                  </a:cubicBezTo>
                  <a:lnTo>
                    <a:pt x="3770" y="23817"/>
                  </a:lnTo>
                  <a:cubicBezTo>
                    <a:pt x="3837" y="23817"/>
                    <a:pt x="3837" y="23817"/>
                    <a:pt x="3904" y="23784"/>
                  </a:cubicBezTo>
                  <a:cubicBezTo>
                    <a:pt x="3937" y="23751"/>
                    <a:pt x="3937" y="23684"/>
                    <a:pt x="3937" y="23651"/>
                  </a:cubicBezTo>
                  <a:cubicBezTo>
                    <a:pt x="3370" y="20282"/>
                    <a:pt x="2870" y="17813"/>
                    <a:pt x="2436" y="15612"/>
                  </a:cubicBezTo>
                  <a:cubicBezTo>
                    <a:pt x="1502" y="10808"/>
                    <a:pt x="835" y="7606"/>
                    <a:pt x="234" y="134"/>
                  </a:cubicBezTo>
                  <a:cubicBezTo>
                    <a:pt x="234" y="67"/>
                    <a:pt x="168" y="0"/>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7"/>
            <p:cNvSpPr/>
            <p:nvPr/>
          </p:nvSpPr>
          <p:spPr>
            <a:xfrm>
              <a:off x="6441475" y="4853575"/>
              <a:ext cx="49225" cy="9200"/>
            </a:xfrm>
            <a:custGeom>
              <a:rect b="b" l="l" r="r" t="t"/>
              <a:pathLst>
                <a:path extrusionOk="0" h="368" w="1969">
                  <a:moveTo>
                    <a:pt x="1869" y="1"/>
                  </a:moveTo>
                  <a:cubicBezTo>
                    <a:pt x="1235" y="1"/>
                    <a:pt x="635" y="167"/>
                    <a:pt x="34" y="301"/>
                  </a:cubicBezTo>
                  <a:cubicBezTo>
                    <a:pt x="1" y="301"/>
                    <a:pt x="1" y="368"/>
                    <a:pt x="34" y="368"/>
                  </a:cubicBezTo>
                  <a:cubicBezTo>
                    <a:pt x="668" y="301"/>
                    <a:pt x="1302" y="234"/>
                    <a:pt x="1869" y="67"/>
                  </a:cubicBezTo>
                  <a:cubicBezTo>
                    <a:pt x="1969" y="67"/>
                    <a:pt x="1902" y="1"/>
                    <a:pt x="186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7"/>
            <p:cNvSpPr/>
            <p:nvPr/>
          </p:nvSpPr>
          <p:spPr>
            <a:xfrm>
              <a:off x="6447325" y="4859425"/>
              <a:ext cx="45900" cy="14200"/>
            </a:xfrm>
            <a:custGeom>
              <a:rect b="b" l="l" r="r" t="t"/>
              <a:pathLst>
                <a:path extrusionOk="0" h="568" w="1836">
                  <a:moveTo>
                    <a:pt x="1768" y="0"/>
                  </a:moveTo>
                  <a:cubicBezTo>
                    <a:pt x="1168" y="167"/>
                    <a:pt x="634" y="334"/>
                    <a:pt x="67" y="500"/>
                  </a:cubicBezTo>
                  <a:cubicBezTo>
                    <a:pt x="0" y="500"/>
                    <a:pt x="67" y="567"/>
                    <a:pt x="101" y="567"/>
                  </a:cubicBezTo>
                  <a:cubicBezTo>
                    <a:pt x="668" y="434"/>
                    <a:pt x="1235" y="267"/>
                    <a:pt x="1802" y="100"/>
                  </a:cubicBezTo>
                  <a:cubicBezTo>
                    <a:pt x="1835" y="100"/>
                    <a:pt x="1802" y="0"/>
                    <a:pt x="17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7"/>
            <p:cNvSpPr/>
            <p:nvPr/>
          </p:nvSpPr>
          <p:spPr>
            <a:xfrm>
              <a:off x="6457325" y="4820225"/>
              <a:ext cx="56900" cy="40875"/>
            </a:xfrm>
            <a:custGeom>
              <a:rect b="b" l="l" r="r" t="t"/>
              <a:pathLst>
                <a:path extrusionOk="0" h="1635" w="2276">
                  <a:moveTo>
                    <a:pt x="361" y="319"/>
                  </a:moveTo>
                  <a:cubicBezTo>
                    <a:pt x="424" y="319"/>
                    <a:pt x="516" y="364"/>
                    <a:pt x="635" y="467"/>
                  </a:cubicBezTo>
                  <a:cubicBezTo>
                    <a:pt x="635" y="467"/>
                    <a:pt x="701" y="501"/>
                    <a:pt x="701" y="534"/>
                  </a:cubicBezTo>
                  <a:cubicBezTo>
                    <a:pt x="768" y="667"/>
                    <a:pt x="768" y="834"/>
                    <a:pt x="835" y="968"/>
                  </a:cubicBezTo>
                  <a:cubicBezTo>
                    <a:pt x="859" y="1039"/>
                    <a:pt x="878" y="1116"/>
                    <a:pt x="898" y="1194"/>
                  </a:cubicBezTo>
                  <a:lnTo>
                    <a:pt x="898" y="1194"/>
                  </a:lnTo>
                  <a:cubicBezTo>
                    <a:pt x="559" y="1102"/>
                    <a:pt x="245" y="839"/>
                    <a:pt x="268" y="501"/>
                  </a:cubicBezTo>
                  <a:cubicBezTo>
                    <a:pt x="249" y="389"/>
                    <a:pt x="282" y="319"/>
                    <a:pt x="361" y="319"/>
                  </a:cubicBezTo>
                  <a:close/>
                  <a:moveTo>
                    <a:pt x="1928" y="166"/>
                  </a:moveTo>
                  <a:cubicBezTo>
                    <a:pt x="1930" y="166"/>
                    <a:pt x="1933" y="166"/>
                    <a:pt x="1935" y="167"/>
                  </a:cubicBezTo>
                  <a:cubicBezTo>
                    <a:pt x="2102" y="200"/>
                    <a:pt x="1935" y="667"/>
                    <a:pt x="1902" y="734"/>
                  </a:cubicBezTo>
                  <a:cubicBezTo>
                    <a:pt x="1769" y="968"/>
                    <a:pt x="1602" y="1168"/>
                    <a:pt x="1368" y="1201"/>
                  </a:cubicBezTo>
                  <a:cubicBezTo>
                    <a:pt x="1313" y="1218"/>
                    <a:pt x="1253" y="1228"/>
                    <a:pt x="1190" y="1230"/>
                  </a:cubicBezTo>
                  <a:lnTo>
                    <a:pt x="1190" y="1230"/>
                  </a:lnTo>
                  <a:cubicBezTo>
                    <a:pt x="1238" y="1092"/>
                    <a:pt x="1282" y="963"/>
                    <a:pt x="1368" y="834"/>
                  </a:cubicBezTo>
                  <a:cubicBezTo>
                    <a:pt x="1401" y="802"/>
                    <a:pt x="1814" y="166"/>
                    <a:pt x="1928" y="166"/>
                  </a:cubicBezTo>
                  <a:close/>
                  <a:moveTo>
                    <a:pt x="1038" y="1333"/>
                  </a:moveTo>
                  <a:lnTo>
                    <a:pt x="1038" y="1333"/>
                  </a:lnTo>
                  <a:cubicBezTo>
                    <a:pt x="1040" y="1333"/>
                    <a:pt x="1042" y="1334"/>
                    <a:pt x="1045" y="1334"/>
                  </a:cubicBezTo>
                  <a:lnTo>
                    <a:pt x="1045" y="1334"/>
                  </a:lnTo>
                  <a:cubicBezTo>
                    <a:pt x="1043" y="1340"/>
                    <a:pt x="1042" y="1346"/>
                    <a:pt x="1041" y="1353"/>
                  </a:cubicBezTo>
                  <a:lnTo>
                    <a:pt x="1041" y="1353"/>
                  </a:lnTo>
                  <a:cubicBezTo>
                    <a:pt x="1040" y="1346"/>
                    <a:pt x="1039" y="1340"/>
                    <a:pt x="1038" y="1333"/>
                  </a:cubicBezTo>
                  <a:close/>
                  <a:moveTo>
                    <a:pt x="2002" y="0"/>
                  </a:moveTo>
                  <a:cubicBezTo>
                    <a:pt x="1584" y="299"/>
                    <a:pt x="1192" y="732"/>
                    <a:pt x="1067" y="1226"/>
                  </a:cubicBezTo>
                  <a:lnTo>
                    <a:pt x="1067" y="1226"/>
                  </a:lnTo>
                  <a:cubicBezTo>
                    <a:pt x="1051" y="1224"/>
                    <a:pt x="1035" y="1222"/>
                    <a:pt x="1018" y="1220"/>
                  </a:cubicBezTo>
                  <a:lnTo>
                    <a:pt x="1018" y="1220"/>
                  </a:lnTo>
                  <a:cubicBezTo>
                    <a:pt x="967" y="954"/>
                    <a:pt x="883" y="677"/>
                    <a:pt x="768" y="401"/>
                  </a:cubicBezTo>
                  <a:cubicBezTo>
                    <a:pt x="735" y="301"/>
                    <a:pt x="601" y="134"/>
                    <a:pt x="434" y="134"/>
                  </a:cubicBezTo>
                  <a:cubicBezTo>
                    <a:pt x="1" y="134"/>
                    <a:pt x="234" y="801"/>
                    <a:pt x="401" y="968"/>
                  </a:cubicBezTo>
                  <a:cubicBezTo>
                    <a:pt x="557" y="1161"/>
                    <a:pt x="741" y="1271"/>
                    <a:pt x="929" y="1315"/>
                  </a:cubicBezTo>
                  <a:lnTo>
                    <a:pt x="929" y="1315"/>
                  </a:lnTo>
                  <a:cubicBezTo>
                    <a:pt x="957" y="1419"/>
                    <a:pt x="989" y="1527"/>
                    <a:pt x="1035" y="1635"/>
                  </a:cubicBezTo>
                  <a:cubicBezTo>
                    <a:pt x="1035" y="1635"/>
                    <a:pt x="1102" y="1635"/>
                    <a:pt x="1068" y="1568"/>
                  </a:cubicBezTo>
                  <a:cubicBezTo>
                    <a:pt x="1065" y="1538"/>
                    <a:pt x="1062" y="1508"/>
                    <a:pt x="1059" y="1478"/>
                  </a:cubicBezTo>
                  <a:lnTo>
                    <a:pt x="1059" y="1478"/>
                  </a:lnTo>
                  <a:cubicBezTo>
                    <a:pt x="1066" y="1485"/>
                    <a:pt x="1074" y="1488"/>
                    <a:pt x="1081" y="1488"/>
                  </a:cubicBezTo>
                  <a:cubicBezTo>
                    <a:pt x="1093" y="1488"/>
                    <a:pt x="1102" y="1480"/>
                    <a:pt x="1102" y="1468"/>
                  </a:cubicBezTo>
                  <a:cubicBezTo>
                    <a:pt x="1121" y="1423"/>
                    <a:pt x="1137" y="1380"/>
                    <a:pt x="1153" y="1337"/>
                  </a:cubicBezTo>
                  <a:lnTo>
                    <a:pt x="1153" y="1337"/>
                  </a:lnTo>
                  <a:cubicBezTo>
                    <a:pt x="1737" y="1319"/>
                    <a:pt x="2276" y="724"/>
                    <a:pt x="2069" y="34"/>
                  </a:cubicBezTo>
                  <a:cubicBezTo>
                    <a:pt x="2069" y="0"/>
                    <a:pt x="2036" y="0"/>
                    <a:pt x="200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7"/>
            <p:cNvSpPr/>
            <p:nvPr/>
          </p:nvSpPr>
          <p:spPr>
            <a:xfrm>
              <a:off x="6379775" y="4895850"/>
              <a:ext cx="178475" cy="9450"/>
            </a:xfrm>
            <a:custGeom>
              <a:rect b="b" l="l" r="r" t="t"/>
              <a:pathLst>
                <a:path extrusionOk="0" h="378" w="7139">
                  <a:moveTo>
                    <a:pt x="5743" y="0"/>
                  </a:moveTo>
                  <a:cubicBezTo>
                    <a:pt x="3845" y="0"/>
                    <a:pt x="1929" y="69"/>
                    <a:pt x="101" y="311"/>
                  </a:cubicBezTo>
                  <a:cubicBezTo>
                    <a:pt x="1" y="311"/>
                    <a:pt x="34" y="378"/>
                    <a:pt x="101" y="378"/>
                  </a:cubicBezTo>
                  <a:cubicBezTo>
                    <a:pt x="2261" y="223"/>
                    <a:pt x="4422" y="41"/>
                    <a:pt x="6583" y="41"/>
                  </a:cubicBezTo>
                  <a:cubicBezTo>
                    <a:pt x="6757" y="41"/>
                    <a:pt x="6931" y="42"/>
                    <a:pt x="7106" y="44"/>
                  </a:cubicBezTo>
                  <a:cubicBezTo>
                    <a:pt x="7139" y="44"/>
                    <a:pt x="7139" y="11"/>
                    <a:pt x="7106" y="11"/>
                  </a:cubicBezTo>
                  <a:cubicBezTo>
                    <a:pt x="6653" y="4"/>
                    <a:pt x="6198" y="0"/>
                    <a:pt x="574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7"/>
            <p:cNvSpPr/>
            <p:nvPr/>
          </p:nvSpPr>
          <p:spPr>
            <a:xfrm>
              <a:off x="6070400" y="3529975"/>
              <a:ext cx="346925" cy="549750"/>
            </a:xfrm>
            <a:custGeom>
              <a:rect b="b" l="l" r="r" t="t"/>
              <a:pathLst>
                <a:path extrusionOk="0" h="21990" w="13877">
                  <a:moveTo>
                    <a:pt x="6738" y="0"/>
                  </a:moveTo>
                  <a:cubicBezTo>
                    <a:pt x="4237" y="0"/>
                    <a:pt x="1650" y="637"/>
                    <a:pt x="1334" y="4310"/>
                  </a:cubicBezTo>
                  <a:lnTo>
                    <a:pt x="0" y="20922"/>
                  </a:lnTo>
                  <a:lnTo>
                    <a:pt x="13810" y="21989"/>
                  </a:lnTo>
                  <a:cubicBezTo>
                    <a:pt x="13810" y="21989"/>
                    <a:pt x="13143" y="11648"/>
                    <a:pt x="13510" y="6144"/>
                  </a:cubicBezTo>
                  <a:cubicBezTo>
                    <a:pt x="13877" y="641"/>
                    <a:pt x="8206" y="73"/>
                    <a:pt x="8206" y="73"/>
                  </a:cubicBezTo>
                  <a:cubicBezTo>
                    <a:pt x="8139" y="40"/>
                    <a:pt x="8006" y="40"/>
                    <a:pt x="7939" y="40"/>
                  </a:cubicBezTo>
                  <a:cubicBezTo>
                    <a:pt x="7548" y="17"/>
                    <a:pt x="7144" y="0"/>
                    <a:pt x="6738"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7"/>
            <p:cNvSpPr/>
            <p:nvPr/>
          </p:nvSpPr>
          <p:spPr>
            <a:xfrm>
              <a:off x="6272200" y="3564325"/>
              <a:ext cx="279400" cy="472850"/>
            </a:xfrm>
            <a:custGeom>
              <a:rect b="b" l="l" r="r" t="t"/>
              <a:pathLst>
                <a:path extrusionOk="0" h="18914" w="11176">
                  <a:moveTo>
                    <a:pt x="3436" y="0"/>
                  </a:moveTo>
                  <a:lnTo>
                    <a:pt x="0" y="2269"/>
                  </a:lnTo>
                  <a:cubicBezTo>
                    <a:pt x="0" y="2269"/>
                    <a:pt x="6338" y="8373"/>
                    <a:pt x="6405" y="8807"/>
                  </a:cubicBezTo>
                  <a:cubicBezTo>
                    <a:pt x="6472" y="9807"/>
                    <a:pt x="3903" y="17646"/>
                    <a:pt x="3903" y="17646"/>
                  </a:cubicBezTo>
                  <a:lnTo>
                    <a:pt x="7239" y="18914"/>
                  </a:lnTo>
                  <a:cubicBezTo>
                    <a:pt x="7239" y="18914"/>
                    <a:pt x="11175" y="8573"/>
                    <a:pt x="10475" y="6872"/>
                  </a:cubicBezTo>
                  <a:cubicBezTo>
                    <a:pt x="9674" y="5037"/>
                    <a:pt x="3436" y="0"/>
                    <a:pt x="3436"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7"/>
            <p:cNvSpPr/>
            <p:nvPr/>
          </p:nvSpPr>
          <p:spPr>
            <a:xfrm>
              <a:off x="6392475" y="3589625"/>
              <a:ext cx="151600" cy="446725"/>
            </a:xfrm>
            <a:custGeom>
              <a:rect b="b" l="l" r="r" t="t"/>
              <a:pathLst>
                <a:path extrusionOk="0" h="17869" w="6064">
                  <a:moveTo>
                    <a:pt x="80" y="0"/>
                  </a:moveTo>
                  <a:cubicBezTo>
                    <a:pt x="33" y="0"/>
                    <a:pt x="1" y="64"/>
                    <a:pt x="26" y="89"/>
                  </a:cubicBezTo>
                  <a:cubicBezTo>
                    <a:pt x="1327" y="1290"/>
                    <a:pt x="2661" y="2524"/>
                    <a:pt x="3962" y="3725"/>
                  </a:cubicBezTo>
                  <a:cubicBezTo>
                    <a:pt x="4630" y="4359"/>
                    <a:pt x="5297" y="4959"/>
                    <a:pt x="5730" y="5760"/>
                  </a:cubicBezTo>
                  <a:cubicBezTo>
                    <a:pt x="5964" y="6093"/>
                    <a:pt x="5797" y="7461"/>
                    <a:pt x="5597" y="8362"/>
                  </a:cubicBezTo>
                  <a:cubicBezTo>
                    <a:pt x="4663" y="11664"/>
                    <a:pt x="3696" y="14433"/>
                    <a:pt x="2495" y="17869"/>
                  </a:cubicBezTo>
                  <a:cubicBezTo>
                    <a:pt x="3829" y="14233"/>
                    <a:pt x="5363" y="10897"/>
                    <a:pt x="5930" y="7027"/>
                  </a:cubicBezTo>
                  <a:cubicBezTo>
                    <a:pt x="6064" y="5660"/>
                    <a:pt x="5664" y="5260"/>
                    <a:pt x="4763" y="4326"/>
                  </a:cubicBezTo>
                  <a:cubicBezTo>
                    <a:pt x="3229" y="2791"/>
                    <a:pt x="1661" y="1390"/>
                    <a:pt x="126" y="22"/>
                  </a:cubicBezTo>
                  <a:cubicBezTo>
                    <a:pt x="110" y="6"/>
                    <a:pt x="94" y="0"/>
                    <a:pt x="8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7"/>
            <p:cNvSpPr/>
            <p:nvPr/>
          </p:nvSpPr>
          <p:spPr>
            <a:xfrm>
              <a:off x="6378100" y="4013800"/>
              <a:ext cx="60900" cy="80925"/>
            </a:xfrm>
            <a:custGeom>
              <a:rect b="b" l="l" r="r" t="t"/>
              <a:pathLst>
                <a:path extrusionOk="0" h="3237" w="2436">
                  <a:moveTo>
                    <a:pt x="601" y="1"/>
                  </a:moveTo>
                  <a:cubicBezTo>
                    <a:pt x="601" y="1"/>
                    <a:pt x="1" y="2970"/>
                    <a:pt x="1268" y="3237"/>
                  </a:cubicBezTo>
                  <a:lnTo>
                    <a:pt x="2436" y="2236"/>
                  </a:lnTo>
                  <a:lnTo>
                    <a:pt x="2336" y="635"/>
                  </a:lnTo>
                  <a:lnTo>
                    <a:pt x="601"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7"/>
            <p:cNvSpPr/>
            <p:nvPr/>
          </p:nvSpPr>
          <p:spPr>
            <a:xfrm>
              <a:off x="5941975" y="3564325"/>
              <a:ext cx="279375" cy="472850"/>
            </a:xfrm>
            <a:custGeom>
              <a:rect b="b" l="l" r="r" t="t"/>
              <a:pathLst>
                <a:path extrusionOk="0" h="18914" w="11175">
                  <a:moveTo>
                    <a:pt x="7772" y="0"/>
                  </a:moveTo>
                  <a:cubicBezTo>
                    <a:pt x="7772" y="0"/>
                    <a:pt x="1501" y="5037"/>
                    <a:pt x="701" y="6872"/>
                  </a:cubicBezTo>
                  <a:cubicBezTo>
                    <a:pt x="0" y="8573"/>
                    <a:pt x="3970" y="18914"/>
                    <a:pt x="3970" y="18914"/>
                  </a:cubicBezTo>
                  <a:lnTo>
                    <a:pt x="7305" y="17646"/>
                  </a:lnTo>
                  <a:cubicBezTo>
                    <a:pt x="7305" y="17646"/>
                    <a:pt x="4703" y="9807"/>
                    <a:pt x="4803" y="8807"/>
                  </a:cubicBezTo>
                  <a:cubicBezTo>
                    <a:pt x="4837" y="8373"/>
                    <a:pt x="11175" y="2269"/>
                    <a:pt x="11175" y="2269"/>
                  </a:cubicBezTo>
                  <a:lnTo>
                    <a:pt x="7772" y="0"/>
                  </a:lnTo>
                  <a:close/>
                </a:path>
              </a:pathLst>
            </a:custGeom>
            <a:solidFill>
              <a:srgbClr val="E9C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p:nvPr/>
          </p:nvSpPr>
          <p:spPr>
            <a:xfrm>
              <a:off x="5949475" y="3589625"/>
              <a:ext cx="151600" cy="446725"/>
            </a:xfrm>
            <a:custGeom>
              <a:rect b="b" l="l" r="r" t="t"/>
              <a:pathLst>
                <a:path extrusionOk="0" h="17869" w="6064">
                  <a:moveTo>
                    <a:pt x="5999" y="0"/>
                  </a:moveTo>
                  <a:cubicBezTo>
                    <a:pt x="5989" y="0"/>
                    <a:pt x="5979" y="6"/>
                    <a:pt x="5971" y="22"/>
                  </a:cubicBezTo>
                  <a:cubicBezTo>
                    <a:pt x="4403" y="1390"/>
                    <a:pt x="2836" y="2791"/>
                    <a:pt x="1335" y="4326"/>
                  </a:cubicBezTo>
                  <a:cubicBezTo>
                    <a:pt x="401" y="5260"/>
                    <a:pt x="0" y="5660"/>
                    <a:pt x="167" y="7027"/>
                  </a:cubicBezTo>
                  <a:cubicBezTo>
                    <a:pt x="701" y="10897"/>
                    <a:pt x="2235" y="14233"/>
                    <a:pt x="3569" y="17869"/>
                  </a:cubicBezTo>
                  <a:cubicBezTo>
                    <a:pt x="2369" y="14433"/>
                    <a:pt x="1401" y="11664"/>
                    <a:pt x="501" y="8362"/>
                  </a:cubicBezTo>
                  <a:cubicBezTo>
                    <a:pt x="300" y="7461"/>
                    <a:pt x="134" y="6093"/>
                    <a:pt x="334" y="5760"/>
                  </a:cubicBezTo>
                  <a:cubicBezTo>
                    <a:pt x="801" y="4959"/>
                    <a:pt x="1468" y="4359"/>
                    <a:pt x="2135" y="3725"/>
                  </a:cubicBezTo>
                  <a:cubicBezTo>
                    <a:pt x="3403" y="2524"/>
                    <a:pt x="4737" y="1290"/>
                    <a:pt x="6038" y="89"/>
                  </a:cubicBezTo>
                  <a:cubicBezTo>
                    <a:pt x="6063" y="64"/>
                    <a:pt x="6031" y="0"/>
                    <a:pt x="599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7"/>
            <p:cNvSpPr/>
            <p:nvPr/>
          </p:nvSpPr>
          <p:spPr>
            <a:xfrm>
              <a:off x="6054550" y="4013800"/>
              <a:ext cx="61725" cy="80925"/>
            </a:xfrm>
            <a:custGeom>
              <a:rect b="b" l="l" r="r" t="t"/>
              <a:pathLst>
                <a:path extrusionOk="0" h="3237" w="2469">
                  <a:moveTo>
                    <a:pt x="1835" y="1"/>
                  </a:moveTo>
                  <a:lnTo>
                    <a:pt x="134" y="635"/>
                  </a:lnTo>
                  <a:lnTo>
                    <a:pt x="0" y="2236"/>
                  </a:lnTo>
                  <a:lnTo>
                    <a:pt x="1168" y="3237"/>
                  </a:lnTo>
                  <a:cubicBezTo>
                    <a:pt x="2469" y="2970"/>
                    <a:pt x="1835" y="1"/>
                    <a:pt x="1835"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7"/>
            <p:cNvSpPr/>
            <p:nvPr/>
          </p:nvSpPr>
          <p:spPr>
            <a:xfrm>
              <a:off x="6212725" y="4091225"/>
              <a:ext cx="46150" cy="104850"/>
            </a:xfrm>
            <a:custGeom>
              <a:rect b="b" l="l" r="r" t="t"/>
              <a:pathLst>
                <a:path extrusionOk="0" h="4194" w="1846">
                  <a:moveTo>
                    <a:pt x="763" y="1"/>
                  </a:moveTo>
                  <a:cubicBezTo>
                    <a:pt x="735" y="1"/>
                    <a:pt x="712" y="11"/>
                    <a:pt x="712" y="40"/>
                  </a:cubicBezTo>
                  <a:cubicBezTo>
                    <a:pt x="648" y="935"/>
                    <a:pt x="1" y="4194"/>
                    <a:pt x="1567" y="4194"/>
                  </a:cubicBezTo>
                  <a:cubicBezTo>
                    <a:pt x="1633" y="4194"/>
                    <a:pt x="1704" y="4188"/>
                    <a:pt x="1779" y="4176"/>
                  </a:cubicBezTo>
                  <a:cubicBezTo>
                    <a:pt x="1846" y="4176"/>
                    <a:pt x="1846" y="4009"/>
                    <a:pt x="1779" y="4009"/>
                  </a:cubicBezTo>
                  <a:cubicBezTo>
                    <a:pt x="311" y="3976"/>
                    <a:pt x="878" y="1007"/>
                    <a:pt x="845" y="40"/>
                  </a:cubicBezTo>
                  <a:cubicBezTo>
                    <a:pt x="845" y="20"/>
                    <a:pt x="801" y="1"/>
                    <a:pt x="76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7"/>
            <p:cNvSpPr/>
            <p:nvPr/>
          </p:nvSpPr>
          <p:spPr>
            <a:xfrm>
              <a:off x="6088725" y="3530800"/>
              <a:ext cx="328600" cy="269550"/>
            </a:xfrm>
            <a:custGeom>
              <a:rect b="b" l="l" r="r" t="t"/>
              <a:pathLst>
                <a:path extrusionOk="0" h="10782" w="13144">
                  <a:moveTo>
                    <a:pt x="5961" y="0"/>
                  </a:moveTo>
                  <a:cubicBezTo>
                    <a:pt x="3446" y="0"/>
                    <a:pt x="884" y="637"/>
                    <a:pt x="568" y="4310"/>
                  </a:cubicBezTo>
                  <a:lnTo>
                    <a:pt x="1" y="10781"/>
                  </a:lnTo>
                  <a:lnTo>
                    <a:pt x="12643" y="10781"/>
                  </a:lnTo>
                  <a:cubicBezTo>
                    <a:pt x="12643" y="9080"/>
                    <a:pt x="12677" y="7446"/>
                    <a:pt x="12777" y="6111"/>
                  </a:cubicBezTo>
                  <a:cubicBezTo>
                    <a:pt x="13144" y="608"/>
                    <a:pt x="7473" y="40"/>
                    <a:pt x="7473" y="40"/>
                  </a:cubicBezTo>
                  <a:lnTo>
                    <a:pt x="7173" y="40"/>
                  </a:lnTo>
                  <a:cubicBezTo>
                    <a:pt x="6777" y="17"/>
                    <a:pt x="6369" y="0"/>
                    <a:pt x="5961"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7"/>
            <p:cNvSpPr/>
            <p:nvPr/>
          </p:nvSpPr>
          <p:spPr>
            <a:xfrm>
              <a:off x="6147950" y="3232250"/>
              <a:ext cx="175975" cy="161975"/>
            </a:xfrm>
            <a:custGeom>
              <a:rect b="b" l="l" r="r" t="t"/>
              <a:pathLst>
                <a:path extrusionOk="0" h="6479" w="7039">
                  <a:moveTo>
                    <a:pt x="4750" y="1"/>
                  </a:moveTo>
                  <a:cubicBezTo>
                    <a:pt x="4713" y="1"/>
                    <a:pt x="4676" y="3"/>
                    <a:pt x="4637" y="7"/>
                  </a:cubicBezTo>
                  <a:cubicBezTo>
                    <a:pt x="4370" y="7"/>
                    <a:pt x="4070" y="174"/>
                    <a:pt x="3970" y="408"/>
                  </a:cubicBezTo>
                  <a:cubicBezTo>
                    <a:pt x="3927" y="578"/>
                    <a:pt x="3966" y="790"/>
                    <a:pt x="4070" y="929"/>
                  </a:cubicBezTo>
                  <a:lnTo>
                    <a:pt x="4070" y="929"/>
                  </a:lnTo>
                  <a:cubicBezTo>
                    <a:pt x="3629" y="672"/>
                    <a:pt x="3144" y="487"/>
                    <a:pt x="2635" y="374"/>
                  </a:cubicBezTo>
                  <a:cubicBezTo>
                    <a:pt x="2538" y="350"/>
                    <a:pt x="2431" y="334"/>
                    <a:pt x="2327" y="334"/>
                  </a:cubicBezTo>
                  <a:cubicBezTo>
                    <a:pt x="2147" y="334"/>
                    <a:pt x="1974" y="381"/>
                    <a:pt x="1868" y="508"/>
                  </a:cubicBezTo>
                  <a:cubicBezTo>
                    <a:pt x="1735" y="674"/>
                    <a:pt x="1768" y="941"/>
                    <a:pt x="1868" y="1108"/>
                  </a:cubicBezTo>
                  <a:cubicBezTo>
                    <a:pt x="1935" y="1275"/>
                    <a:pt x="2102" y="1375"/>
                    <a:pt x="2269" y="1542"/>
                  </a:cubicBezTo>
                  <a:cubicBezTo>
                    <a:pt x="1960" y="1387"/>
                    <a:pt x="1623" y="1204"/>
                    <a:pt x="1283" y="1204"/>
                  </a:cubicBezTo>
                  <a:cubicBezTo>
                    <a:pt x="1256" y="1204"/>
                    <a:pt x="1228" y="1206"/>
                    <a:pt x="1201" y="1208"/>
                  </a:cubicBezTo>
                  <a:cubicBezTo>
                    <a:pt x="801" y="1241"/>
                    <a:pt x="434" y="1642"/>
                    <a:pt x="567" y="2009"/>
                  </a:cubicBezTo>
                  <a:cubicBezTo>
                    <a:pt x="634" y="2309"/>
                    <a:pt x="968" y="2442"/>
                    <a:pt x="1268" y="2509"/>
                  </a:cubicBezTo>
                  <a:cubicBezTo>
                    <a:pt x="1068" y="2509"/>
                    <a:pt x="801" y="2509"/>
                    <a:pt x="601" y="2576"/>
                  </a:cubicBezTo>
                  <a:cubicBezTo>
                    <a:pt x="401" y="2676"/>
                    <a:pt x="134" y="2743"/>
                    <a:pt x="67" y="3143"/>
                  </a:cubicBezTo>
                  <a:cubicBezTo>
                    <a:pt x="0" y="3376"/>
                    <a:pt x="134" y="3643"/>
                    <a:pt x="567" y="3843"/>
                  </a:cubicBezTo>
                  <a:cubicBezTo>
                    <a:pt x="1234" y="4210"/>
                    <a:pt x="767" y="5044"/>
                    <a:pt x="934" y="6412"/>
                  </a:cubicBezTo>
                  <a:lnTo>
                    <a:pt x="6638" y="6479"/>
                  </a:lnTo>
                  <a:cubicBezTo>
                    <a:pt x="6905" y="5378"/>
                    <a:pt x="7039" y="4244"/>
                    <a:pt x="6939" y="3143"/>
                  </a:cubicBezTo>
                  <a:cubicBezTo>
                    <a:pt x="6872" y="2009"/>
                    <a:pt x="6371" y="841"/>
                    <a:pt x="5437" y="241"/>
                  </a:cubicBezTo>
                  <a:cubicBezTo>
                    <a:pt x="5205" y="95"/>
                    <a:pt x="4998" y="1"/>
                    <a:pt x="4750"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7"/>
            <p:cNvSpPr/>
            <p:nvPr/>
          </p:nvSpPr>
          <p:spPr>
            <a:xfrm>
              <a:off x="6166375" y="3287325"/>
              <a:ext cx="150875" cy="220100"/>
            </a:xfrm>
            <a:custGeom>
              <a:rect b="b" l="l" r="r" t="t"/>
              <a:pathLst>
                <a:path extrusionOk="0" h="8804" w="6035">
                  <a:moveTo>
                    <a:pt x="2998" y="0"/>
                  </a:moveTo>
                  <a:cubicBezTo>
                    <a:pt x="2954" y="0"/>
                    <a:pt x="2910" y="2"/>
                    <a:pt x="2866" y="6"/>
                  </a:cubicBezTo>
                  <a:cubicBezTo>
                    <a:pt x="2832" y="6"/>
                    <a:pt x="2832" y="6"/>
                    <a:pt x="2732" y="73"/>
                  </a:cubicBezTo>
                  <a:cubicBezTo>
                    <a:pt x="231" y="273"/>
                    <a:pt x="197" y="2241"/>
                    <a:pt x="30" y="5310"/>
                  </a:cubicBezTo>
                  <a:cubicBezTo>
                    <a:pt x="1" y="6346"/>
                    <a:pt x="313" y="8804"/>
                    <a:pt x="2696" y="8804"/>
                  </a:cubicBezTo>
                  <a:cubicBezTo>
                    <a:pt x="2997" y="8804"/>
                    <a:pt x="3330" y="8765"/>
                    <a:pt x="3700" y="8679"/>
                  </a:cubicBezTo>
                  <a:cubicBezTo>
                    <a:pt x="6001" y="8178"/>
                    <a:pt x="6035" y="5977"/>
                    <a:pt x="5868" y="3842"/>
                  </a:cubicBezTo>
                  <a:cubicBezTo>
                    <a:pt x="5738" y="2284"/>
                    <a:pt x="4566" y="0"/>
                    <a:pt x="2998"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7"/>
            <p:cNvSpPr/>
            <p:nvPr/>
          </p:nvSpPr>
          <p:spPr>
            <a:xfrm>
              <a:off x="6190475" y="3373875"/>
              <a:ext cx="4825" cy="4500"/>
            </a:xfrm>
            <a:custGeom>
              <a:rect b="b" l="l" r="r" t="t"/>
              <a:pathLst>
                <a:path extrusionOk="0" h="180" w="193">
                  <a:moveTo>
                    <a:pt x="73" y="0"/>
                  </a:moveTo>
                  <a:cubicBezTo>
                    <a:pt x="57" y="0"/>
                    <a:pt x="42" y="5"/>
                    <a:pt x="34" y="13"/>
                  </a:cubicBezTo>
                  <a:cubicBezTo>
                    <a:pt x="34" y="13"/>
                    <a:pt x="34" y="46"/>
                    <a:pt x="0" y="46"/>
                  </a:cubicBezTo>
                  <a:cubicBezTo>
                    <a:pt x="34" y="146"/>
                    <a:pt x="67" y="180"/>
                    <a:pt x="101" y="180"/>
                  </a:cubicBezTo>
                  <a:cubicBezTo>
                    <a:pt x="167" y="180"/>
                    <a:pt x="167" y="146"/>
                    <a:pt x="167" y="113"/>
                  </a:cubicBezTo>
                  <a:cubicBezTo>
                    <a:pt x="192" y="38"/>
                    <a:pt x="123" y="0"/>
                    <a:pt x="7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7"/>
            <p:cNvSpPr/>
            <p:nvPr/>
          </p:nvSpPr>
          <p:spPr>
            <a:xfrm>
              <a:off x="6259000" y="3369000"/>
              <a:ext cx="5825" cy="4600"/>
            </a:xfrm>
            <a:custGeom>
              <a:rect b="b" l="l" r="r" t="t"/>
              <a:pathLst>
                <a:path extrusionOk="0" h="184" w="233">
                  <a:moveTo>
                    <a:pt x="95" y="0"/>
                  </a:moveTo>
                  <a:cubicBezTo>
                    <a:pt x="73" y="0"/>
                    <a:pt x="50" y="12"/>
                    <a:pt x="28" y="41"/>
                  </a:cubicBezTo>
                  <a:cubicBezTo>
                    <a:pt x="1" y="124"/>
                    <a:pt x="18" y="183"/>
                    <a:pt x="81" y="183"/>
                  </a:cubicBezTo>
                  <a:cubicBezTo>
                    <a:pt x="95" y="183"/>
                    <a:pt x="110" y="180"/>
                    <a:pt x="128" y="175"/>
                  </a:cubicBezTo>
                  <a:cubicBezTo>
                    <a:pt x="232" y="149"/>
                    <a:pt x="174" y="0"/>
                    <a:pt x="9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7"/>
            <p:cNvSpPr/>
            <p:nvPr/>
          </p:nvSpPr>
          <p:spPr>
            <a:xfrm>
              <a:off x="6205475" y="3483425"/>
              <a:ext cx="85925" cy="122725"/>
            </a:xfrm>
            <a:custGeom>
              <a:rect b="b" l="l" r="r" t="t"/>
              <a:pathLst>
                <a:path extrusionOk="0" h="4909" w="3437">
                  <a:moveTo>
                    <a:pt x="3437" y="1"/>
                  </a:moveTo>
                  <a:lnTo>
                    <a:pt x="1" y="67"/>
                  </a:lnTo>
                  <a:lnTo>
                    <a:pt x="68" y="3270"/>
                  </a:lnTo>
                  <a:cubicBezTo>
                    <a:pt x="68" y="4104"/>
                    <a:pt x="735" y="4804"/>
                    <a:pt x="1569" y="4904"/>
                  </a:cubicBezTo>
                  <a:cubicBezTo>
                    <a:pt x="1608" y="4907"/>
                    <a:pt x="1647" y="4908"/>
                    <a:pt x="1687" y="4908"/>
                  </a:cubicBezTo>
                  <a:cubicBezTo>
                    <a:pt x="2572" y="4908"/>
                    <a:pt x="3337" y="4196"/>
                    <a:pt x="3337" y="3270"/>
                  </a:cubicBezTo>
                  <a:lnTo>
                    <a:pt x="3437"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7"/>
            <p:cNvSpPr/>
            <p:nvPr/>
          </p:nvSpPr>
          <p:spPr>
            <a:xfrm>
              <a:off x="6202150" y="3414300"/>
              <a:ext cx="59225" cy="34200"/>
            </a:xfrm>
            <a:custGeom>
              <a:rect b="b" l="l" r="r" t="t"/>
              <a:pathLst>
                <a:path extrusionOk="0" h="1368" w="2369">
                  <a:moveTo>
                    <a:pt x="1996" y="1"/>
                  </a:moveTo>
                  <a:cubicBezTo>
                    <a:pt x="1857" y="1"/>
                    <a:pt x="1724" y="75"/>
                    <a:pt x="1635" y="164"/>
                  </a:cubicBezTo>
                  <a:cubicBezTo>
                    <a:pt x="1535" y="264"/>
                    <a:pt x="1435" y="431"/>
                    <a:pt x="1268" y="564"/>
                  </a:cubicBezTo>
                  <a:cubicBezTo>
                    <a:pt x="1155" y="639"/>
                    <a:pt x="1024" y="677"/>
                    <a:pt x="895" y="677"/>
                  </a:cubicBezTo>
                  <a:cubicBezTo>
                    <a:pt x="680" y="677"/>
                    <a:pt x="472" y="572"/>
                    <a:pt x="367" y="364"/>
                  </a:cubicBezTo>
                  <a:cubicBezTo>
                    <a:pt x="317" y="314"/>
                    <a:pt x="259" y="289"/>
                    <a:pt x="205" y="289"/>
                  </a:cubicBezTo>
                  <a:cubicBezTo>
                    <a:pt x="151" y="289"/>
                    <a:pt x="101" y="314"/>
                    <a:pt x="67" y="364"/>
                  </a:cubicBezTo>
                  <a:cubicBezTo>
                    <a:pt x="0" y="431"/>
                    <a:pt x="0" y="564"/>
                    <a:pt x="67" y="631"/>
                  </a:cubicBezTo>
                  <a:cubicBezTo>
                    <a:pt x="194" y="1074"/>
                    <a:pt x="591" y="1367"/>
                    <a:pt x="1031" y="1367"/>
                  </a:cubicBezTo>
                  <a:cubicBezTo>
                    <a:pt x="1054" y="1367"/>
                    <a:pt x="1078" y="1366"/>
                    <a:pt x="1101" y="1365"/>
                  </a:cubicBezTo>
                  <a:cubicBezTo>
                    <a:pt x="1568" y="1365"/>
                    <a:pt x="1969" y="1065"/>
                    <a:pt x="2202" y="631"/>
                  </a:cubicBezTo>
                  <a:cubicBezTo>
                    <a:pt x="2269" y="431"/>
                    <a:pt x="2369" y="197"/>
                    <a:pt x="2202" y="64"/>
                  </a:cubicBezTo>
                  <a:cubicBezTo>
                    <a:pt x="2135" y="19"/>
                    <a:pt x="2065" y="1"/>
                    <a:pt x="1996" y="1"/>
                  </a:cubicBezTo>
                  <a:close/>
                </a:path>
              </a:pathLst>
            </a:custGeom>
            <a:solidFill>
              <a:srgbClr val="F9E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7"/>
            <p:cNvSpPr/>
            <p:nvPr/>
          </p:nvSpPr>
          <p:spPr>
            <a:xfrm>
              <a:off x="6207150" y="3357725"/>
              <a:ext cx="24200" cy="52575"/>
            </a:xfrm>
            <a:custGeom>
              <a:rect b="b" l="l" r="r" t="t"/>
              <a:pathLst>
                <a:path extrusionOk="0" h="2103" w="968">
                  <a:moveTo>
                    <a:pt x="901" y="0"/>
                  </a:moveTo>
                  <a:cubicBezTo>
                    <a:pt x="885" y="0"/>
                    <a:pt x="868" y="8"/>
                    <a:pt x="868" y="25"/>
                  </a:cubicBezTo>
                  <a:cubicBezTo>
                    <a:pt x="868" y="559"/>
                    <a:pt x="868" y="1062"/>
                    <a:pt x="840" y="1564"/>
                  </a:cubicBezTo>
                  <a:lnTo>
                    <a:pt x="840" y="1564"/>
                  </a:lnTo>
                  <a:cubicBezTo>
                    <a:pt x="692" y="1464"/>
                    <a:pt x="476" y="1314"/>
                    <a:pt x="321" y="1314"/>
                  </a:cubicBezTo>
                  <a:cubicBezTo>
                    <a:pt x="274" y="1314"/>
                    <a:pt x="233" y="1327"/>
                    <a:pt x="201" y="1359"/>
                  </a:cubicBezTo>
                  <a:cubicBezTo>
                    <a:pt x="1" y="1560"/>
                    <a:pt x="501" y="1993"/>
                    <a:pt x="568" y="2060"/>
                  </a:cubicBezTo>
                  <a:cubicBezTo>
                    <a:pt x="578" y="2090"/>
                    <a:pt x="597" y="2102"/>
                    <a:pt x="618" y="2102"/>
                  </a:cubicBezTo>
                  <a:cubicBezTo>
                    <a:pt x="667" y="2102"/>
                    <a:pt x="724" y="2040"/>
                    <a:pt x="701" y="1993"/>
                  </a:cubicBezTo>
                  <a:cubicBezTo>
                    <a:pt x="601" y="1893"/>
                    <a:pt x="368" y="1693"/>
                    <a:pt x="501" y="1626"/>
                  </a:cubicBezTo>
                  <a:cubicBezTo>
                    <a:pt x="524" y="1604"/>
                    <a:pt x="550" y="1595"/>
                    <a:pt x="577" y="1595"/>
                  </a:cubicBezTo>
                  <a:cubicBezTo>
                    <a:pt x="673" y="1595"/>
                    <a:pt x="790" y="1701"/>
                    <a:pt x="868" y="1726"/>
                  </a:cubicBezTo>
                  <a:cubicBezTo>
                    <a:pt x="878" y="1747"/>
                    <a:pt x="892" y="1755"/>
                    <a:pt x="906" y="1755"/>
                  </a:cubicBezTo>
                  <a:cubicBezTo>
                    <a:pt x="936" y="1755"/>
                    <a:pt x="968" y="1716"/>
                    <a:pt x="968" y="1693"/>
                  </a:cubicBezTo>
                  <a:cubicBezTo>
                    <a:pt x="968" y="1159"/>
                    <a:pt x="935" y="626"/>
                    <a:pt x="935" y="25"/>
                  </a:cubicBezTo>
                  <a:cubicBezTo>
                    <a:pt x="935" y="8"/>
                    <a:pt x="918" y="0"/>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a:off x="6240500" y="3482600"/>
              <a:ext cx="52575" cy="22550"/>
            </a:xfrm>
            <a:custGeom>
              <a:rect b="b" l="l" r="r" t="t"/>
              <a:pathLst>
                <a:path extrusionOk="0" h="902" w="2103">
                  <a:moveTo>
                    <a:pt x="2036" y="0"/>
                  </a:moveTo>
                  <a:cubicBezTo>
                    <a:pt x="1435" y="467"/>
                    <a:pt x="735" y="768"/>
                    <a:pt x="34" y="834"/>
                  </a:cubicBezTo>
                  <a:cubicBezTo>
                    <a:pt x="1" y="834"/>
                    <a:pt x="1" y="901"/>
                    <a:pt x="34" y="901"/>
                  </a:cubicBezTo>
                  <a:cubicBezTo>
                    <a:pt x="835" y="868"/>
                    <a:pt x="1502" y="534"/>
                    <a:pt x="2069" y="34"/>
                  </a:cubicBezTo>
                  <a:cubicBezTo>
                    <a:pt x="2102" y="34"/>
                    <a:pt x="2069" y="0"/>
                    <a:pt x="2036"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7"/>
            <p:cNvSpPr/>
            <p:nvPr/>
          </p:nvSpPr>
          <p:spPr>
            <a:xfrm>
              <a:off x="6174625" y="3276575"/>
              <a:ext cx="141800" cy="128700"/>
            </a:xfrm>
            <a:custGeom>
              <a:rect b="b" l="l" r="r" t="t"/>
              <a:pathLst>
                <a:path extrusionOk="0" h="5148" w="5672">
                  <a:moveTo>
                    <a:pt x="2625" y="1"/>
                  </a:moveTo>
                  <a:cubicBezTo>
                    <a:pt x="2122" y="1"/>
                    <a:pt x="1629" y="72"/>
                    <a:pt x="1168" y="302"/>
                  </a:cubicBezTo>
                  <a:cubicBezTo>
                    <a:pt x="501" y="636"/>
                    <a:pt x="1" y="1370"/>
                    <a:pt x="67" y="2070"/>
                  </a:cubicBezTo>
                  <a:cubicBezTo>
                    <a:pt x="668" y="1703"/>
                    <a:pt x="1368" y="1570"/>
                    <a:pt x="2035" y="1570"/>
                  </a:cubicBezTo>
                  <a:cubicBezTo>
                    <a:pt x="2736" y="1570"/>
                    <a:pt x="3403" y="1737"/>
                    <a:pt x="4070" y="1870"/>
                  </a:cubicBezTo>
                  <a:cubicBezTo>
                    <a:pt x="4304" y="1904"/>
                    <a:pt x="4504" y="1970"/>
                    <a:pt x="4637" y="2104"/>
                  </a:cubicBezTo>
                  <a:cubicBezTo>
                    <a:pt x="4737" y="2270"/>
                    <a:pt x="4804" y="2537"/>
                    <a:pt x="4804" y="2737"/>
                  </a:cubicBezTo>
                  <a:cubicBezTo>
                    <a:pt x="4837" y="3538"/>
                    <a:pt x="4904" y="4272"/>
                    <a:pt x="4971" y="5072"/>
                  </a:cubicBezTo>
                  <a:cubicBezTo>
                    <a:pt x="5024" y="5125"/>
                    <a:pt x="5093" y="5148"/>
                    <a:pt x="5166" y="5148"/>
                  </a:cubicBezTo>
                  <a:cubicBezTo>
                    <a:pt x="5322" y="5148"/>
                    <a:pt x="5492" y="5042"/>
                    <a:pt x="5538" y="4906"/>
                  </a:cubicBezTo>
                  <a:cubicBezTo>
                    <a:pt x="5671" y="4706"/>
                    <a:pt x="5571" y="4439"/>
                    <a:pt x="5538" y="4205"/>
                  </a:cubicBezTo>
                  <a:cubicBezTo>
                    <a:pt x="5505" y="3505"/>
                    <a:pt x="5538" y="3071"/>
                    <a:pt x="5538" y="2371"/>
                  </a:cubicBezTo>
                  <a:cubicBezTo>
                    <a:pt x="5505" y="1737"/>
                    <a:pt x="5371" y="1070"/>
                    <a:pt x="4904" y="603"/>
                  </a:cubicBezTo>
                  <a:cubicBezTo>
                    <a:pt x="4504" y="202"/>
                    <a:pt x="3870" y="69"/>
                    <a:pt x="3303" y="36"/>
                  </a:cubicBezTo>
                  <a:cubicBezTo>
                    <a:pt x="3076" y="15"/>
                    <a:pt x="2849" y="1"/>
                    <a:pt x="2625"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p:nvPr/>
          </p:nvSpPr>
          <p:spPr>
            <a:xfrm>
              <a:off x="6303050" y="3379975"/>
              <a:ext cx="41300" cy="53350"/>
            </a:xfrm>
            <a:custGeom>
              <a:rect b="b" l="l" r="r" t="t"/>
              <a:pathLst>
                <a:path extrusionOk="0" h="2134" w="1652">
                  <a:moveTo>
                    <a:pt x="752" y="0"/>
                  </a:moveTo>
                  <a:cubicBezTo>
                    <a:pt x="735" y="0"/>
                    <a:pt x="718" y="1"/>
                    <a:pt x="701" y="2"/>
                  </a:cubicBezTo>
                  <a:cubicBezTo>
                    <a:pt x="434" y="69"/>
                    <a:pt x="1" y="269"/>
                    <a:pt x="67" y="570"/>
                  </a:cubicBezTo>
                  <a:lnTo>
                    <a:pt x="234" y="2104"/>
                  </a:lnTo>
                  <a:cubicBezTo>
                    <a:pt x="317" y="2124"/>
                    <a:pt x="397" y="2133"/>
                    <a:pt x="475" y="2133"/>
                  </a:cubicBezTo>
                  <a:cubicBezTo>
                    <a:pt x="1180" y="2133"/>
                    <a:pt x="1652" y="1364"/>
                    <a:pt x="1502" y="703"/>
                  </a:cubicBezTo>
                  <a:cubicBezTo>
                    <a:pt x="1406" y="352"/>
                    <a:pt x="1127" y="0"/>
                    <a:pt x="752"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7"/>
            <p:cNvSpPr/>
            <p:nvPr/>
          </p:nvSpPr>
          <p:spPr>
            <a:xfrm>
              <a:off x="6230500" y="3460375"/>
              <a:ext cx="5875" cy="17150"/>
            </a:xfrm>
            <a:custGeom>
              <a:rect b="b" l="l" r="r" t="t"/>
              <a:pathLst>
                <a:path extrusionOk="0" h="686" w="235">
                  <a:moveTo>
                    <a:pt x="70" y="0"/>
                  </a:moveTo>
                  <a:cubicBezTo>
                    <a:pt x="35" y="0"/>
                    <a:pt x="1" y="16"/>
                    <a:pt x="1" y="55"/>
                  </a:cubicBezTo>
                  <a:cubicBezTo>
                    <a:pt x="67" y="256"/>
                    <a:pt x="67" y="422"/>
                    <a:pt x="67" y="623"/>
                  </a:cubicBezTo>
                  <a:cubicBezTo>
                    <a:pt x="67" y="659"/>
                    <a:pt x="87" y="686"/>
                    <a:pt x="105" y="686"/>
                  </a:cubicBezTo>
                  <a:cubicBezTo>
                    <a:pt x="120" y="686"/>
                    <a:pt x="134" y="668"/>
                    <a:pt x="134" y="623"/>
                  </a:cubicBezTo>
                  <a:cubicBezTo>
                    <a:pt x="234" y="422"/>
                    <a:pt x="167" y="222"/>
                    <a:pt x="134" y="22"/>
                  </a:cubicBezTo>
                  <a:cubicBezTo>
                    <a:pt x="120" y="8"/>
                    <a:pt x="95" y="0"/>
                    <a:pt x="7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7"/>
            <p:cNvSpPr/>
            <p:nvPr/>
          </p:nvSpPr>
          <p:spPr>
            <a:xfrm>
              <a:off x="6225500" y="3461125"/>
              <a:ext cx="4200" cy="16075"/>
            </a:xfrm>
            <a:custGeom>
              <a:rect b="b" l="l" r="r" t="t"/>
              <a:pathLst>
                <a:path extrusionOk="0" h="643" w="168">
                  <a:moveTo>
                    <a:pt x="84" y="0"/>
                  </a:moveTo>
                  <a:cubicBezTo>
                    <a:pt x="59" y="0"/>
                    <a:pt x="34" y="9"/>
                    <a:pt x="34" y="25"/>
                  </a:cubicBezTo>
                  <a:lnTo>
                    <a:pt x="34" y="326"/>
                  </a:lnTo>
                  <a:cubicBezTo>
                    <a:pt x="34" y="392"/>
                    <a:pt x="0" y="526"/>
                    <a:pt x="0" y="593"/>
                  </a:cubicBezTo>
                  <a:cubicBezTo>
                    <a:pt x="0" y="626"/>
                    <a:pt x="25" y="643"/>
                    <a:pt x="50" y="643"/>
                  </a:cubicBezTo>
                  <a:cubicBezTo>
                    <a:pt x="75" y="643"/>
                    <a:pt x="101" y="626"/>
                    <a:pt x="101" y="593"/>
                  </a:cubicBezTo>
                  <a:cubicBezTo>
                    <a:pt x="167" y="426"/>
                    <a:pt x="167" y="192"/>
                    <a:pt x="134" y="25"/>
                  </a:cubicBezTo>
                  <a:cubicBezTo>
                    <a:pt x="134" y="9"/>
                    <a:pt x="109" y="0"/>
                    <a:pt x="8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7"/>
            <p:cNvSpPr/>
            <p:nvPr/>
          </p:nvSpPr>
          <p:spPr>
            <a:xfrm>
              <a:off x="6219650" y="3458425"/>
              <a:ext cx="5050" cy="18675"/>
            </a:xfrm>
            <a:custGeom>
              <a:rect b="b" l="l" r="r" t="t"/>
              <a:pathLst>
                <a:path extrusionOk="0" h="747" w="202">
                  <a:moveTo>
                    <a:pt x="168" y="0"/>
                  </a:moveTo>
                  <a:cubicBezTo>
                    <a:pt x="101" y="0"/>
                    <a:pt x="34" y="0"/>
                    <a:pt x="68" y="67"/>
                  </a:cubicBezTo>
                  <a:lnTo>
                    <a:pt x="68" y="400"/>
                  </a:lnTo>
                  <a:cubicBezTo>
                    <a:pt x="68" y="467"/>
                    <a:pt x="34" y="600"/>
                    <a:pt x="1" y="667"/>
                  </a:cubicBezTo>
                  <a:cubicBezTo>
                    <a:pt x="1" y="716"/>
                    <a:pt x="37" y="747"/>
                    <a:pt x="56" y="747"/>
                  </a:cubicBezTo>
                  <a:cubicBezTo>
                    <a:pt x="63" y="747"/>
                    <a:pt x="68" y="743"/>
                    <a:pt x="68" y="734"/>
                  </a:cubicBezTo>
                  <a:cubicBezTo>
                    <a:pt x="201" y="500"/>
                    <a:pt x="168" y="267"/>
                    <a:pt x="1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77"/>
          <p:cNvSpPr txBox="1"/>
          <p:nvPr/>
        </p:nvSpPr>
        <p:spPr>
          <a:xfrm>
            <a:off x="229650" y="1083450"/>
            <a:ext cx="7806300" cy="37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Archivo"/>
                <a:ea typeface="Archivo"/>
                <a:cs typeface="Archivo"/>
                <a:sym typeface="Archivo"/>
              </a:rPr>
              <a:t>DESCRIPTION</a:t>
            </a:r>
            <a:endParaRPr b="1" sz="12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lang="en" sz="1100">
                <a:solidFill>
                  <a:schemeClr val="dk1"/>
                </a:solidFill>
                <a:latin typeface="Archivo"/>
                <a:ea typeface="Archivo"/>
                <a:cs typeface="Archivo"/>
                <a:sym typeface="Archivo"/>
              </a:rPr>
              <a:t>Alex is a 43-year-old man who is passionate about cybersecurity, thrives in a fast-paced environment, problem-solver, strong sense of responsibility. Further, he has excellent leadership and communication skills, ability to motivate and mentor a team, decisive and analytical thinking, ability to work under pressure, strong work ethic. He is equipped with strong understanding of security concepts, experience with security tools and technologies (SIEM, IDS, EDR), incident response procedures.Alex’s primary responsibility as a Security manager of the internal SOC* (Security Operations Center) team is to supervise the team and ensure smooth functioning in turn continuously improving the effectiveness of the SOC's operations. Further, Alex also oversees the financial aspects of a SOC, supports security audits, and reports the findings to CIO.</a:t>
            </a:r>
            <a:endParaRPr sz="11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t/>
            </a:r>
            <a:endParaRPr sz="11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RESPONSIBILITIES</a:t>
            </a:r>
            <a:endParaRPr b="1" sz="12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Processes: </a:t>
            </a:r>
            <a:r>
              <a:rPr lang="en" sz="1100">
                <a:solidFill>
                  <a:schemeClr val="dk1"/>
                </a:solidFill>
                <a:latin typeface="Archivo"/>
                <a:ea typeface="Archivo"/>
                <a:cs typeface="Archivo"/>
                <a:sym typeface="Archivo"/>
              </a:rPr>
              <a:t>Creating processes; assessing incident reports; and developing and implementing necessary </a:t>
            </a:r>
            <a:endParaRPr sz="1100">
              <a:solidFill>
                <a:schemeClr val="dk1"/>
              </a:solidFill>
              <a:latin typeface="Archivo"/>
              <a:ea typeface="Archivo"/>
              <a:cs typeface="Archivo"/>
              <a:sym typeface="Archivo"/>
            </a:endParaRPr>
          </a:p>
          <a:p>
            <a:pPr indent="0" lvl="0" marL="457200" rtl="0" algn="just">
              <a:spcBef>
                <a:spcPts val="0"/>
              </a:spcBef>
              <a:spcAft>
                <a:spcPts val="0"/>
              </a:spcAft>
              <a:buNone/>
            </a:pPr>
            <a:r>
              <a:rPr lang="en" sz="1100">
                <a:solidFill>
                  <a:schemeClr val="dk1"/>
                </a:solidFill>
                <a:latin typeface="Archivo"/>
                <a:ea typeface="Archivo"/>
                <a:cs typeface="Archivo"/>
                <a:sym typeface="Archivo"/>
              </a:rPr>
              <a:t>crisis communication plans</a:t>
            </a:r>
            <a:endParaRPr sz="1100"/>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Collaborate with the SOC team to ensure a holistic approach to end-to-end validation</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Continuously improve the effectiveness of the SOC's operations</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t/>
            </a:r>
            <a:endParaRPr sz="11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PAIN POINTS / KEY NEEDS</a:t>
            </a:r>
            <a:endParaRPr b="1" sz="1200">
              <a:solidFill>
                <a:schemeClr val="dk1"/>
              </a:solidFill>
              <a:latin typeface="Archivo"/>
              <a:ea typeface="Archivo"/>
              <a:cs typeface="Archivo"/>
              <a:sym typeface="Archivo"/>
            </a:endParaRPr>
          </a:p>
          <a:p>
            <a:pPr indent="-298450" lvl="0" marL="457200" marR="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 Finding and retaining qualified SOC analysts in a competitive job market</a:t>
            </a:r>
            <a:endParaRPr sz="1100">
              <a:solidFill>
                <a:schemeClr val="dk1"/>
              </a:solidFill>
              <a:latin typeface="Archivo"/>
              <a:ea typeface="Archivo"/>
              <a:cs typeface="Archivo"/>
              <a:sym typeface="Archivo"/>
            </a:endParaRPr>
          </a:p>
          <a:p>
            <a:pPr indent="-298450" lvl="0" marL="457200" marR="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 Deal with manual validation leakage consequences with the stakeholders</a:t>
            </a:r>
            <a:endParaRPr sz="1100">
              <a:solidFill>
                <a:schemeClr val="dk1"/>
              </a:solidFill>
              <a:latin typeface="Archivo"/>
              <a:ea typeface="Archivo"/>
              <a:cs typeface="Archivo"/>
              <a:sym typeface="Archivo"/>
            </a:endParaRPr>
          </a:p>
          <a:p>
            <a:pPr indent="-298450" lvl="0" marL="457200" marR="0" rtl="0" algn="just">
              <a:lnSpc>
                <a:spcPct val="100000"/>
              </a:lnSpc>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 Balancing the need for robust controls with maintaining business continuity</a:t>
            </a:r>
            <a:endParaRPr sz="1100">
              <a:solidFill>
                <a:schemeClr val="dk1"/>
              </a:solidFill>
              <a:latin typeface="Archivo"/>
              <a:ea typeface="Archivo"/>
              <a:cs typeface="Archivo"/>
              <a:sym typeface="Archivo"/>
            </a:endParaRPr>
          </a:p>
        </p:txBody>
      </p:sp>
      <p:sp>
        <p:nvSpPr>
          <p:cNvPr id="858" name="Google Shape;858;p77"/>
          <p:cNvSpPr txBox="1"/>
          <p:nvPr/>
        </p:nvSpPr>
        <p:spPr>
          <a:xfrm>
            <a:off x="7513500" y="4363800"/>
            <a:ext cx="16305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Archivo Thin"/>
                <a:ea typeface="Archivo Thin"/>
                <a:cs typeface="Archivo Thin"/>
                <a:sym typeface="Archivo Thin"/>
              </a:rPr>
              <a:t>Persona Image:  Slidesgo. "People Pattern." Accessed April 19, 2024. https://slidesgo.com/theme/people-pattern.</a:t>
            </a:r>
            <a:endParaRPr sz="1200">
              <a:solidFill>
                <a:schemeClr val="dk1"/>
              </a:solidFill>
              <a:latin typeface="Archivo"/>
              <a:ea typeface="Archivo"/>
              <a:cs typeface="Archivo"/>
              <a:sym typeface="Archivo"/>
            </a:endParaRPr>
          </a:p>
        </p:txBody>
      </p:sp>
      <p:sp>
        <p:nvSpPr>
          <p:cNvPr id="859" name="Google Shape;859;p77"/>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aphicFrame>
        <p:nvGraphicFramePr>
          <p:cNvPr id="864" name="Google Shape;864;p78"/>
          <p:cNvGraphicFramePr/>
          <p:nvPr/>
        </p:nvGraphicFramePr>
        <p:xfrm>
          <a:off x="0" y="-167525"/>
          <a:ext cx="3000000" cy="3000000"/>
        </p:xfrm>
        <a:graphic>
          <a:graphicData uri="http://schemas.openxmlformats.org/drawingml/2006/table">
            <a:tbl>
              <a:tblPr>
                <a:noFill/>
                <a:tableStyleId>{F590E1AE-7563-4391-A512-6C2E64EDABAD}</a:tableStyleId>
              </a:tblPr>
              <a:tblGrid>
                <a:gridCol w="562350"/>
                <a:gridCol w="646675"/>
                <a:gridCol w="619400"/>
                <a:gridCol w="498375"/>
                <a:gridCol w="857050"/>
                <a:gridCol w="2776375"/>
                <a:gridCol w="3183775"/>
              </a:tblGrid>
              <a:tr h="567925">
                <a:tc>
                  <a:txBody>
                    <a:bodyPr/>
                    <a:lstStyle/>
                    <a:p>
                      <a:pPr indent="0" lvl="0" marL="0" rtl="0" algn="ctr">
                        <a:spcBef>
                          <a:spcPts val="0"/>
                        </a:spcBef>
                        <a:spcAft>
                          <a:spcPts val="0"/>
                        </a:spcAft>
                        <a:buNone/>
                      </a:pPr>
                      <a:r>
                        <a:rPr b="1" lang="en" sz="900">
                          <a:latin typeface="Poppins"/>
                          <a:ea typeface="Poppins"/>
                          <a:cs typeface="Poppins"/>
                          <a:sym typeface="Poppins"/>
                        </a:rPr>
                        <a:t>User Story ID</a:t>
                      </a:r>
                      <a:endParaRPr b="1" sz="900">
                        <a:latin typeface="Poppins"/>
                        <a:ea typeface="Poppins"/>
                        <a:cs typeface="Poppins"/>
                        <a:sym typeface="Poppins"/>
                      </a:endParaRPr>
                    </a:p>
                  </a:txBody>
                  <a:tcPr marT="91425" marB="91425" marR="91425" marL="91425" anchor="ctr">
                    <a:solidFill>
                      <a:srgbClr val="77BA39"/>
                    </a:solidFill>
                  </a:tcPr>
                </a:tc>
                <a:tc>
                  <a:txBody>
                    <a:bodyPr/>
                    <a:lstStyle/>
                    <a:p>
                      <a:pPr indent="0" lvl="0" marL="0" rtl="0" algn="ctr">
                        <a:spcBef>
                          <a:spcPts val="0"/>
                        </a:spcBef>
                        <a:spcAft>
                          <a:spcPts val="0"/>
                        </a:spcAft>
                        <a:buNone/>
                      </a:pPr>
                      <a:r>
                        <a:rPr b="1" lang="en" sz="900">
                          <a:latin typeface="Poppins"/>
                          <a:ea typeface="Poppins"/>
                          <a:cs typeface="Poppins"/>
                          <a:sym typeface="Poppins"/>
                        </a:rPr>
                        <a:t>User Story Type</a:t>
                      </a:r>
                      <a:endParaRPr b="1" sz="900">
                        <a:latin typeface="Poppins"/>
                        <a:ea typeface="Poppins"/>
                        <a:cs typeface="Poppins"/>
                        <a:sym typeface="Poppins"/>
                      </a:endParaRPr>
                    </a:p>
                  </a:txBody>
                  <a:tcPr marT="91425" marB="91425" marR="91425" marL="91425" anchor="ctr">
                    <a:solidFill>
                      <a:srgbClr val="68B745"/>
                    </a:solidFill>
                  </a:tcPr>
                </a:tc>
                <a:tc>
                  <a:txBody>
                    <a:bodyPr/>
                    <a:lstStyle/>
                    <a:p>
                      <a:pPr indent="0" lvl="0" marL="0" rtl="0" algn="ctr">
                        <a:spcBef>
                          <a:spcPts val="0"/>
                        </a:spcBef>
                        <a:spcAft>
                          <a:spcPts val="0"/>
                        </a:spcAft>
                        <a:buNone/>
                      </a:pPr>
                      <a:r>
                        <a:rPr b="1" lang="en" sz="900">
                          <a:latin typeface="Poppins"/>
                          <a:ea typeface="Poppins"/>
                          <a:cs typeface="Poppins"/>
                          <a:sym typeface="Poppins"/>
                        </a:rPr>
                        <a:t>Priority</a:t>
                      </a:r>
                      <a:endParaRPr b="1" sz="900">
                        <a:latin typeface="Poppins"/>
                        <a:ea typeface="Poppins"/>
                        <a:cs typeface="Poppins"/>
                        <a:sym typeface="Poppins"/>
                      </a:endParaRPr>
                    </a:p>
                  </a:txBody>
                  <a:tcPr marT="91425" marB="91425" marR="91425" marL="91425" anchor="ctr">
                    <a:solidFill>
                      <a:srgbClr val="5AB451"/>
                    </a:solidFill>
                  </a:tcPr>
                </a:tc>
                <a:tc>
                  <a:txBody>
                    <a:bodyPr/>
                    <a:lstStyle/>
                    <a:p>
                      <a:pPr indent="0" lvl="0" marL="0" rtl="0" algn="ctr">
                        <a:spcBef>
                          <a:spcPts val="0"/>
                        </a:spcBef>
                        <a:spcAft>
                          <a:spcPts val="0"/>
                        </a:spcAft>
                        <a:buNone/>
                      </a:pPr>
                      <a:r>
                        <a:rPr b="1" lang="en" sz="900">
                          <a:latin typeface="Poppins"/>
                          <a:ea typeface="Poppins"/>
                          <a:cs typeface="Poppins"/>
                          <a:sym typeface="Poppins"/>
                        </a:rPr>
                        <a:t>Story Point</a:t>
                      </a:r>
                      <a:endParaRPr b="1" sz="900">
                        <a:latin typeface="Poppins"/>
                        <a:ea typeface="Poppins"/>
                        <a:cs typeface="Poppins"/>
                        <a:sym typeface="Poppins"/>
                      </a:endParaRPr>
                    </a:p>
                  </a:txBody>
                  <a:tcPr marT="91425" marB="91425" marR="91425" marL="91425" anchor="ctr">
                    <a:solidFill>
                      <a:srgbClr val="56B354"/>
                    </a:solidFill>
                  </a:tcPr>
                </a:tc>
                <a:tc>
                  <a:txBody>
                    <a:bodyPr/>
                    <a:lstStyle/>
                    <a:p>
                      <a:pPr indent="0" lvl="0" marL="0" rtl="0" algn="ctr">
                        <a:spcBef>
                          <a:spcPts val="0"/>
                        </a:spcBef>
                        <a:spcAft>
                          <a:spcPts val="0"/>
                        </a:spcAft>
                        <a:buNone/>
                      </a:pPr>
                      <a:r>
                        <a:rPr b="1" lang="en" sz="900">
                          <a:latin typeface="Poppins"/>
                          <a:ea typeface="Poppins"/>
                          <a:cs typeface="Poppins"/>
                          <a:sym typeface="Poppins"/>
                        </a:rPr>
                        <a:t>Theme</a:t>
                      </a:r>
                      <a:endParaRPr b="1" sz="900">
                        <a:latin typeface="Poppins"/>
                        <a:ea typeface="Poppins"/>
                        <a:cs typeface="Poppins"/>
                        <a:sym typeface="Poppins"/>
                      </a:endParaRPr>
                    </a:p>
                  </a:txBody>
                  <a:tcPr marT="91425" marB="91425" marR="91425" marL="91425" anchor="ctr">
                    <a:solidFill>
                      <a:srgbClr val="3FAF66"/>
                    </a:solidFill>
                  </a:tcPr>
                </a:tc>
                <a:tc>
                  <a:txBody>
                    <a:bodyPr/>
                    <a:lstStyle/>
                    <a:p>
                      <a:pPr indent="0" lvl="0" marL="0" rtl="0" algn="ctr">
                        <a:spcBef>
                          <a:spcPts val="0"/>
                        </a:spcBef>
                        <a:spcAft>
                          <a:spcPts val="0"/>
                        </a:spcAft>
                        <a:buNone/>
                      </a:pPr>
                      <a:r>
                        <a:rPr b="1" lang="en" sz="900">
                          <a:latin typeface="Poppins"/>
                          <a:ea typeface="Poppins"/>
                          <a:cs typeface="Poppins"/>
                          <a:sym typeface="Poppins"/>
                        </a:rPr>
                        <a:t>User Story</a:t>
                      </a:r>
                      <a:endParaRPr b="1" sz="900">
                        <a:latin typeface="Poppins"/>
                        <a:ea typeface="Poppins"/>
                        <a:cs typeface="Poppins"/>
                        <a:sym typeface="Poppins"/>
                      </a:endParaRPr>
                    </a:p>
                  </a:txBody>
                  <a:tcPr marT="91425" marB="91425" marR="91425" marL="91425" anchor="ctr">
                    <a:solidFill>
                      <a:srgbClr val="34AC70"/>
                    </a:solidFill>
                  </a:tcPr>
                </a:tc>
                <a:tc>
                  <a:txBody>
                    <a:bodyPr/>
                    <a:lstStyle/>
                    <a:p>
                      <a:pPr indent="0" lvl="0" marL="0" rtl="0" algn="ctr">
                        <a:spcBef>
                          <a:spcPts val="0"/>
                        </a:spcBef>
                        <a:spcAft>
                          <a:spcPts val="0"/>
                        </a:spcAft>
                        <a:buNone/>
                      </a:pPr>
                      <a:r>
                        <a:rPr b="1" lang="en" sz="900">
                          <a:latin typeface="Poppins"/>
                          <a:ea typeface="Poppins"/>
                          <a:cs typeface="Poppins"/>
                          <a:sym typeface="Poppins"/>
                        </a:rPr>
                        <a:t>Acceptance Criteria</a:t>
                      </a:r>
                      <a:endParaRPr b="1" sz="900">
                        <a:latin typeface="Poppins"/>
                        <a:ea typeface="Poppins"/>
                        <a:cs typeface="Poppins"/>
                        <a:sym typeface="Poppins"/>
                      </a:endParaRPr>
                    </a:p>
                  </a:txBody>
                  <a:tcPr marT="91425" marB="91425" marR="91425" marL="91425" anchor="ctr">
                    <a:solidFill>
                      <a:srgbClr val="21A880"/>
                    </a:solidFill>
                  </a:tcPr>
                </a:tc>
              </a:tr>
              <a:tr h="12949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A.1.0</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Epic User Story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4</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8</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Operations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0"/>
                        </a:spcBef>
                        <a:spcAft>
                          <a:spcPts val="0"/>
                        </a:spcAft>
                        <a:buNone/>
                      </a:pPr>
                      <a:r>
                        <a:rPr lang="en" sz="900">
                          <a:latin typeface="Archivo Medium"/>
                          <a:ea typeface="Archivo Medium"/>
                          <a:cs typeface="Archivo Medium"/>
                          <a:sym typeface="Archivo Medium"/>
                        </a:rPr>
                        <a:t>As a Security Manager, I want to  focus on creating processes; assessing incident reports; and developing and implementing necessary crisis communication plans. Further, I want to oversee the financial aspects of a SOC, support security audits, so that I can report my findings to the CIO.</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0"/>
                        </a:spcBef>
                        <a:spcAft>
                          <a:spcPts val="0"/>
                        </a:spcAft>
                        <a:buNone/>
                      </a:pPr>
                      <a:r>
                        <a:rPr lang="en" sz="900">
                          <a:latin typeface="Archivo Medium"/>
                          <a:ea typeface="Archivo Medium"/>
                          <a:cs typeface="Archivo Medium"/>
                          <a:sym typeface="Archivo Medium"/>
                        </a:rPr>
                        <a:t>Ensure that the established &amp; documented processes (incident response, crisis communication, security audits) correlates with the CyberSIEM’s protocol dashboard and is reviewed by the </a:t>
                      </a:r>
                      <a:r>
                        <a:rPr lang="en" sz="900">
                          <a:latin typeface="Archivo Medium"/>
                          <a:ea typeface="Archivo Medium"/>
                          <a:cs typeface="Archivo Medium"/>
                          <a:sym typeface="Archivo Medium"/>
                        </a:rPr>
                        <a:t>principal</a:t>
                      </a:r>
                      <a:r>
                        <a:rPr lang="en" sz="900">
                          <a:latin typeface="Archivo Medium"/>
                          <a:ea typeface="Archivo Medium"/>
                          <a:cs typeface="Archivo Medium"/>
                          <a:sym typeface="Archivo Medium"/>
                        </a:rPr>
                        <a:t> product engineer per the RACI matrix and document the verification. Review incident reports, develop &amp; implement crisis communication. Further, ensure that the auditing for the </a:t>
                      </a:r>
                      <a:r>
                        <a:rPr lang="en" sz="900">
                          <a:latin typeface="Archivo Medium"/>
                          <a:ea typeface="Archivo Medium"/>
                          <a:cs typeface="Archivo Medium"/>
                          <a:sym typeface="Archivo Medium"/>
                        </a:rPr>
                        <a:t>external</a:t>
                      </a:r>
                      <a:r>
                        <a:rPr lang="en" sz="900">
                          <a:latin typeface="Archivo Medium"/>
                          <a:ea typeface="Archivo Medium"/>
                          <a:cs typeface="Archivo Medium"/>
                          <a:sym typeface="Archivo Medium"/>
                        </a:rPr>
                        <a:t> integration for licensing is done and documented.</a:t>
                      </a:r>
                      <a:endParaRPr sz="900">
                        <a:latin typeface="Archivo Medium"/>
                        <a:ea typeface="Archivo Medium"/>
                        <a:cs typeface="Archivo Medium"/>
                        <a:sym typeface="Archivo Medium"/>
                      </a:endParaRPr>
                    </a:p>
                  </a:txBody>
                  <a:tcPr marT="91425" marB="91425" marR="91425" marL="91425" anchor="ctr"/>
                </a:tc>
              </a:tr>
              <a:tr h="852100">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A.1.1</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User Story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1</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Performance</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900">
                          <a:latin typeface="Archivo Medium"/>
                          <a:ea typeface="Archivo Medium"/>
                          <a:cs typeface="Archivo Medium"/>
                          <a:sym typeface="Archivo Medium"/>
                        </a:rPr>
                        <a:t>As a Security Manager, I want to be able to easily track key performance indicators (KPIs) for the SOC team, so that I can identify areas for improvement and demonstrate the value of the SOC to stakeholders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900">
                          <a:latin typeface="Archivo Medium"/>
                          <a:ea typeface="Archivo Medium"/>
                          <a:cs typeface="Archivo Medium"/>
                          <a:sym typeface="Archivo Medium"/>
                        </a:rPr>
                        <a:t>Define and implement a set of relevant KPIs viz; analyst review rate, alert classification accuracy with clear dashboards for visualization.</a:t>
                      </a:r>
                      <a:endParaRPr sz="900">
                        <a:latin typeface="Archivo Medium"/>
                        <a:ea typeface="Archivo Medium"/>
                        <a:cs typeface="Archivo Medium"/>
                        <a:sym typeface="Archivo Medium"/>
                      </a:endParaRPr>
                    </a:p>
                  </a:txBody>
                  <a:tcPr marT="91425" marB="91425" marR="91425" marL="91425" anchor="ctr"/>
                </a:tc>
              </a:tr>
              <a:tr h="10102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A.1.2</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User Story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Operations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300"/>
                        </a:spcBef>
                        <a:spcAft>
                          <a:spcPts val="300"/>
                        </a:spcAft>
                        <a:buNone/>
                      </a:pPr>
                      <a:r>
                        <a:rPr lang="en" sz="900">
                          <a:latin typeface="Archivo Medium"/>
                          <a:ea typeface="Archivo Medium"/>
                          <a:cs typeface="Archivo Medium"/>
                          <a:sym typeface="Archivo Medium"/>
                        </a:rPr>
                        <a:t>As a Security Manager, I want to create crisis communication plans to address external and internal communication during security incidents, so that stakeholders are informed in a timely and coordinated manner, minimizing potential damage and reputational risks.</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00000"/>
                        </a:lnSpc>
                        <a:spcBef>
                          <a:spcPts val="1200"/>
                        </a:spcBef>
                        <a:spcAft>
                          <a:spcPts val="0"/>
                        </a:spcAft>
                        <a:buNone/>
                      </a:pPr>
                      <a:r>
                        <a:rPr lang="en" sz="900">
                          <a:latin typeface="Archivo Medium"/>
                          <a:ea typeface="Archivo Medium"/>
                          <a:cs typeface="Archivo Medium"/>
                          <a:sym typeface="Archivo Medium"/>
                        </a:rPr>
                        <a:t>Define different communication scenarios based on the severity and type of security incident</a:t>
                      </a:r>
                      <a:endParaRPr sz="900">
                        <a:latin typeface="Archivo Medium"/>
                        <a:ea typeface="Archivo Medium"/>
                        <a:cs typeface="Archivo Medium"/>
                        <a:sym typeface="Archivo Medium"/>
                      </a:endParaRPr>
                    </a:p>
                    <a:p>
                      <a:pPr indent="0" lvl="0" marL="0" rtl="0" algn="just">
                        <a:lnSpc>
                          <a:spcPct val="100000"/>
                        </a:lnSpc>
                        <a:spcBef>
                          <a:spcPts val="1200"/>
                        </a:spcBef>
                        <a:spcAft>
                          <a:spcPts val="1200"/>
                        </a:spcAft>
                        <a:buNone/>
                      </a:pPr>
                      <a:r>
                        <a:t/>
                      </a:r>
                      <a:endParaRPr sz="900">
                        <a:latin typeface="Archivo Medium"/>
                        <a:ea typeface="Archivo Medium"/>
                        <a:cs typeface="Archivo Medium"/>
                        <a:sym typeface="Archivo Medium"/>
                      </a:endParaRPr>
                    </a:p>
                  </a:txBody>
                  <a:tcPr marT="91425" marB="91425" marR="91425" marL="91425" anchor="ctr"/>
                </a:tc>
              </a:tr>
              <a:tr h="124272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A.1.3</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User Story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2</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2</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Efficiency</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1200"/>
                        </a:spcBef>
                        <a:spcAft>
                          <a:spcPts val="0"/>
                        </a:spcAft>
                        <a:buNone/>
                      </a:pPr>
                      <a:r>
                        <a:rPr lang="en" sz="900">
                          <a:latin typeface="Archivo Medium"/>
                          <a:ea typeface="Archivo Medium"/>
                          <a:cs typeface="Archivo Medium"/>
                          <a:sym typeface="Archivo Medium"/>
                        </a:rPr>
                        <a:t>As a Security Manager, I want to create a comprehensive training program for new SOC analysts, so they can quickly become proficient in essential security tools and procedures.</a:t>
                      </a:r>
                      <a:endParaRPr sz="900">
                        <a:latin typeface="Archivo Medium"/>
                        <a:ea typeface="Archivo Medium"/>
                        <a:cs typeface="Archivo Medium"/>
                        <a:sym typeface="Archivo Medium"/>
                      </a:endParaRPr>
                    </a:p>
                    <a:p>
                      <a:pPr indent="0" lvl="0" marL="0" rtl="0" algn="just">
                        <a:lnSpc>
                          <a:spcPct val="100000"/>
                        </a:lnSpc>
                        <a:spcBef>
                          <a:spcPts val="1200"/>
                        </a:spcBef>
                        <a:spcAft>
                          <a:spcPts val="1200"/>
                        </a:spcAft>
                        <a:buNone/>
                      </a:pPr>
                      <a:r>
                        <a:t/>
                      </a:r>
                      <a:endParaRPr sz="900">
                        <a:latin typeface="Archivo Medium"/>
                        <a:ea typeface="Archivo Medium"/>
                        <a:cs typeface="Archivo Medium"/>
                        <a:sym typeface="Archivo Medium"/>
                      </a:endParaRPr>
                    </a:p>
                  </a:txBody>
                  <a:tcPr marT="91425" marB="91425" marR="91425" marL="91425" anchor="ctr"/>
                </a:tc>
                <a:tc>
                  <a:txBody>
                    <a:bodyPr/>
                    <a:lstStyle/>
                    <a:p>
                      <a:pPr indent="0" lvl="0" marL="0" rtl="0" algn="just">
                        <a:lnSpc>
                          <a:spcPct val="115000"/>
                        </a:lnSpc>
                        <a:spcBef>
                          <a:spcPts val="1200"/>
                        </a:spcBef>
                        <a:spcAft>
                          <a:spcPts val="1200"/>
                        </a:spcAft>
                        <a:buNone/>
                      </a:pPr>
                      <a:r>
                        <a:rPr lang="en" sz="900">
                          <a:latin typeface="Archivo Medium"/>
                          <a:ea typeface="Archivo Medium"/>
                          <a:cs typeface="Archivo Medium"/>
                          <a:sym typeface="Archivo Medium"/>
                        </a:rPr>
                        <a:t>Develop a training program covering core security concepts, SIEM/IDS/EDR tools, and incident response procedures to prepare for software disasters.Ensure that test framework access is limited to only the Product/Dev/Test/Engineering teams.</a:t>
                      </a:r>
                      <a:endParaRPr sz="900">
                        <a:latin typeface="Archivo Medium"/>
                        <a:ea typeface="Archivo Medium"/>
                        <a:cs typeface="Archivo Medium"/>
                        <a:sym typeface="Archivo Medium"/>
                      </a:endParaRPr>
                    </a:p>
                  </a:txBody>
                  <a:tcPr marT="91425" marB="91425" marR="91425" marL="91425"/>
                </a:tc>
              </a:tr>
            </a:tbl>
          </a:graphicData>
        </a:graphic>
      </p:graphicFrame>
      <p:sp>
        <p:nvSpPr>
          <p:cNvPr id="865" name="Google Shape;865;p78"/>
          <p:cNvSpPr txBox="1"/>
          <p:nvPr/>
        </p:nvSpPr>
        <p:spPr>
          <a:xfrm>
            <a:off x="0" y="4917600"/>
            <a:ext cx="27690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dk1"/>
              </a:solidFill>
              <a:latin typeface="Archivo"/>
              <a:ea typeface="Archivo"/>
              <a:cs typeface="Archivo"/>
              <a:sym typeface="Archivo"/>
            </a:endParaRPr>
          </a:p>
        </p:txBody>
      </p:sp>
      <p:sp>
        <p:nvSpPr>
          <p:cNvPr id="866" name="Google Shape;866;p78"/>
          <p:cNvSpPr txBox="1"/>
          <p:nvPr/>
        </p:nvSpPr>
        <p:spPr>
          <a:xfrm>
            <a:off x="8433775" y="4900325"/>
            <a:ext cx="7101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9"/>
          <p:cNvSpPr txBox="1"/>
          <p:nvPr>
            <p:ph type="title"/>
          </p:nvPr>
        </p:nvSpPr>
        <p:spPr>
          <a:xfrm>
            <a:off x="3033650" y="1915875"/>
            <a:ext cx="4866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SDLC Model</a:t>
            </a:r>
            <a:endParaRPr>
              <a:solidFill>
                <a:schemeClr val="accent1"/>
              </a:solidFill>
            </a:endParaRPr>
          </a:p>
        </p:txBody>
      </p:sp>
      <p:pic>
        <p:nvPicPr>
          <p:cNvPr id="872" name="Google Shape;872;p79"/>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873" name="Google Shape;873;p79"/>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9"/>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0" y="-72500"/>
            <a:ext cx="4385700" cy="67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1"/>
                </a:solidFill>
              </a:rPr>
              <a:t>Table of Contents</a:t>
            </a:r>
            <a:endParaRPr sz="2500">
              <a:solidFill>
                <a:schemeClr val="accent1"/>
              </a:solidFill>
            </a:endParaRPr>
          </a:p>
        </p:txBody>
      </p:sp>
      <p:sp>
        <p:nvSpPr>
          <p:cNvPr id="332" name="Google Shape;332;p53"/>
          <p:cNvSpPr txBox="1"/>
          <p:nvPr>
            <p:ph idx="4" type="title"/>
          </p:nvPr>
        </p:nvSpPr>
        <p:spPr>
          <a:xfrm>
            <a:off x="218175" y="47292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01</a:t>
            </a:r>
            <a:endParaRPr sz="2000">
              <a:solidFill>
                <a:schemeClr val="accent1"/>
              </a:solidFill>
            </a:endParaRPr>
          </a:p>
        </p:txBody>
      </p:sp>
      <p:sp>
        <p:nvSpPr>
          <p:cNvPr id="333" name="Google Shape;333;p53"/>
          <p:cNvSpPr txBox="1"/>
          <p:nvPr>
            <p:ph idx="5" type="subTitle"/>
          </p:nvPr>
        </p:nvSpPr>
        <p:spPr>
          <a:xfrm>
            <a:off x="218175" y="842914"/>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Company Overview</a:t>
            </a:r>
            <a:endParaRPr b="1" sz="1200"/>
          </a:p>
        </p:txBody>
      </p:sp>
      <p:sp>
        <p:nvSpPr>
          <p:cNvPr id="334" name="Google Shape;334;p53"/>
          <p:cNvSpPr txBox="1"/>
          <p:nvPr>
            <p:ph idx="4" type="title"/>
          </p:nvPr>
        </p:nvSpPr>
        <p:spPr>
          <a:xfrm>
            <a:off x="218175" y="114621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02</a:t>
            </a:r>
            <a:endParaRPr sz="2000">
              <a:solidFill>
                <a:schemeClr val="accent1"/>
              </a:solidFill>
            </a:endParaRPr>
          </a:p>
        </p:txBody>
      </p:sp>
      <p:sp>
        <p:nvSpPr>
          <p:cNvPr id="335" name="Google Shape;335;p53"/>
          <p:cNvSpPr txBox="1"/>
          <p:nvPr>
            <p:ph idx="5" type="subTitle"/>
          </p:nvPr>
        </p:nvSpPr>
        <p:spPr>
          <a:xfrm>
            <a:off x="218175" y="1516204"/>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Challenges</a:t>
            </a:r>
            <a:endParaRPr b="1" sz="1200"/>
          </a:p>
        </p:txBody>
      </p:sp>
      <p:sp>
        <p:nvSpPr>
          <p:cNvPr id="336" name="Google Shape;336;p53"/>
          <p:cNvSpPr txBox="1"/>
          <p:nvPr>
            <p:ph idx="4" type="title"/>
          </p:nvPr>
        </p:nvSpPr>
        <p:spPr>
          <a:xfrm>
            <a:off x="218175" y="181950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03</a:t>
            </a:r>
            <a:endParaRPr sz="2000">
              <a:solidFill>
                <a:schemeClr val="accent1"/>
              </a:solidFill>
            </a:endParaRPr>
          </a:p>
        </p:txBody>
      </p:sp>
      <p:sp>
        <p:nvSpPr>
          <p:cNvPr id="337" name="Google Shape;337;p53"/>
          <p:cNvSpPr txBox="1"/>
          <p:nvPr>
            <p:ph idx="5" type="subTitle"/>
          </p:nvPr>
        </p:nvSpPr>
        <p:spPr>
          <a:xfrm>
            <a:off x="218175" y="2189493"/>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Business Objectives</a:t>
            </a:r>
            <a:endParaRPr b="1" sz="1200"/>
          </a:p>
        </p:txBody>
      </p:sp>
      <p:sp>
        <p:nvSpPr>
          <p:cNvPr id="338" name="Google Shape;338;p53"/>
          <p:cNvSpPr txBox="1"/>
          <p:nvPr>
            <p:ph idx="4" type="title"/>
          </p:nvPr>
        </p:nvSpPr>
        <p:spPr>
          <a:xfrm>
            <a:off x="218175" y="2522717"/>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04</a:t>
            </a:r>
            <a:endParaRPr sz="2000">
              <a:solidFill>
                <a:schemeClr val="accent1"/>
              </a:solidFill>
            </a:endParaRPr>
          </a:p>
        </p:txBody>
      </p:sp>
      <p:sp>
        <p:nvSpPr>
          <p:cNvPr id="339" name="Google Shape;339;p53"/>
          <p:cNvSpPr txBox="1"/>
          <p:nvPr>
            <p:ph idx="5" type="subTitle"/>
          </p:nvPr>
        </p:nvSpPr>
        <p:spPr>
          <a:xfrm>
            <a:off x="218175" y="2892706"/>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Market Research</a:t>
            </a:r>
            <a:endParaRPr b="1" sz="1200"/>
          </a:p>
        </p:txBody>
      </p:sp>
      <p:sp>
        <p:nvSpPr>
          <p:cNvPr id="340" name="Google Shape;340;p53"/>
          <p:cNvSpPr txBox="1"/>
          <p:nvPr>
            <p:ph idx="4" type="title"/>
          </p:nvPr>
        </p:nvSpPr>
        <p:spPr>
          <a:xfrm>
            <a:off x="218175" y="322592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05</a:t>
            </a:r>
            <a:endParaRPr sz="2000">
              <a:solidFill>
                <a:schemeClr val="accent1"/>
              </a:solidFill>
            </a:endParaRPr>
          </a:p>
        </p:txBody>
      </p:sp>
      <p:sp>
        <p:nvSpPr>
          <p:cNvPr id="341" name="Google Shape;341;p53"/>
          <p:cNvSpPr txBox="1"/>
          <p:nvPr>
            <p:ph idx="5" type="subTitle"/>
          </p:nvPr>
        </p:nvSpPr>
        <p:spPr>
          <a:xfrm>
            <a:off x="218175" y="3595918"/>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OSS </a:t>
            </a:r>
            <a:r>
              <a:rPr b="1" lang="en" sz="1200"/>
              <a:t>Research</a:t>
            </a:r>
            <a:endParaRPr b="1" sz="1200"/>
          </a:p>
        </p:txBody>
      </p:sp>
      <p:sp>
        <p:nvSpPr>
          <p:cNvPr id="342" name="Google Shape;342;p53"/>
          <p:cNvSpPr txBox="1"/>
          <p:nvPr>
            <p:ph idx="4" type="title"/>
          </p:nvPr>
        </p:nvSpPr>
        <p:spPr>
          <a:xfrm>
            <a:off x="218175" y="389921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06</a:t>
            </a:r>
            <a:endParaRPr sz="2000">
              <a:solidFill>
                <a:schemeClr val="accent1"/>
              </a:solidFill>
            </a:endParaRPr>
          </a:p>
        </p:txBody>
      </p:sp>
      <p:sp>
        <p:nvSpPr>
          <p:cNvPr id="343" name="Google Shape;343;p53"/>
          <p:cNvSpPr txBox="1"/>
          <p:nvPr>
            <p:ph idx="5" type="subTitle"/>
          </p:nvPr>
        </p:nvSpPr>
        <p:spPr>
          <a:xfrm>
            <a:off x="218175" y="4269198"/>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Personas and User Stories</a:t>
            </a:r>
            <a:endParaRPr b="1" sz="1200"/>
          </a:p>
        </p:txBody>
      </p:sp>
      <p:sp>
        <p:nvSpPr>
          <p:cNvPr id="344" name="Google Shape;344;p53"/>
          <p:cNvSpPr txBox="1"/>
          <p:nvPr>
            <p:ph idx="4" type="title"/>
          </p:nvPr>
        </p:nvSpPr>
        <p:spPr>
          <a:xfrm>
            <a:off x="2488315" y="47292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07</a:t>
            </a:r>
            <a:endParaRPr sz="2000">
              <a:solidFill>
                <a:schemeClr val="accent1"/>
              </a:solidFill>
            </a:endParaRPr>
          </a:p>
        </p:txBody>
      </p:sp>
      <p:sp>
        <p:nvSpPr>
          <p:cNvPr id="345" name="Google Shape;345;p53"/>
          <p:cNvSpPr txBox="1"/>
          <p:nvPr>
            <p:ph idx="5" type="subTitle"/>
          </p:nvPr>
        </p:nvSpPr>
        <p:spPr>
          <a:xfrm>
            <a:off x="2488315" y="842914"/>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SDLC Model</a:t>
            </a:r>
            <a:endParaRPr b="1" sz="1200"/>
          </a:p>
        </p:txBody>
      </p:sp>
      <p:sp>
        <p:nvSpPr>
          <p:cNvPr id="346" name="Google Shape;346;p53"/>
          <p:cNvSpPr txBox="1"/>
          <p:nvPr>
            <p:ph idx="4" type="title"/>
          </p:nvPr>
        </p:nvSpPr>
        <p:spPr>
          <a:xfrm>
            <a:off x="2488315" y="114621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08</a:t>
            </a:r>
            <a:endParaRPr sz="2000">
              <a:solidFill>
                <a:schemeClr val="accent1"/>
              </a:solidFill>
            </a:endParaRPr>
          </a:p>
        </p:txBody>
      </p:sp>
      <p:sp>
        <p:nvSpPr>
          <p:cNvPr id="347" name="Google Shape;347;p53"/>
          <p:cNvSpPr txBox="1"/>
          <p:nvPr>
            <p:ph idx="5" type="subTitle"/>
          </p:nvPr>
        </p:nvSpPr>
        <p:spPr>
          <a:xfrm>
            <a:off x="2488315" y="1516204"/>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Product Roadmap</a:t>
            </a:r>
            <a:endParaRPr b="1" sz="1200"/>
          </a:p>
        </p:txBody>
      </p:sp>
      <p:sp>
        <p:nvSpPr>
          <p:cNvPr id="348" name="Google Shape;348;p53"/>
          <p:cNvSpPr txBox="1"/>
          <p:nvPr>
            <p:ph idx="4" type="title"/>
          </p:nvPr>
        </p:nvSpPr>
        <p:spPr>
          <a:xfrm>
            <a:off x="2488315" y="1819505"/>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09</a:t>
            </a:r>
            <a:endParaRPr sz="2000">
              <a:solidFill>
                <a:schemeClr val="accent1"/>
              </a:solidFill>
            </a:endParaRPr>
          </a:p>
        </p:txBody>
      </p:sp>
      <p:sp>
        <p:nvSpPr>
          <p:cNvPr id="349" name="Google Shape;349;p53"/>
          <p:cNvSpPr txBox="1"/>
          <p:nvPr>
            <p:ph idx="5" type="subTitle"/>
          </p:nvPr>
        </p:nvSpPr>
        <p:spPr>
          <a:xfrm>
            <a:off x="2488315" y="2189493"/>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Sprint Planning</a:t>
            </a:r>
            <a:endParaRPr b="1" sz="1200"/>
          </a:p>
        </p:txBody>
      </p:sp>
      <p:sp>
        <p:nvSpPr>
          <p:cNvPr id="350" name="Google Shape;350;p53"/>
          <p:cNvSpPr txBox="1"/>
          <p:nvPr>
            <p:ph idx="4" type="title"/>
          </p:nvPr>
        </p:nvSpPr>
        <p:spPr>
          <a:xfrm>
            <a:off x="2488315" y="2522717"/>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10</a:t>
            </a:r>
            <a:endParaRPr sz="2000">
              <a:solidFill>
                <a:schemeClr val="accent1"/>
              </a:solidFill>
            </a:endParaRPr>
          </a:p>
        </p:txBody>
      </p:sp>
      <p:sp>
        <p:nvSpPr>
          <p:cNvPr id="351" name="Google Shape;351;p53"/>
          <p:cNvSpPr txBox="1"/>
          <p:nvPr>
            <p:ph idx="5" type="subTitle"/>
          </p:nvPr>
        </p:nvSpPr>
        <p:spPr>
          <a:xfrm>
            <a:off x="2488325" y="2892625"/>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ROI &amp; ROV</a:t>
            </a:r>
            <a:endParaRPr b="1" sz="1200"/>
          </a:p>
        </p:txBody>
      </p:sp>
      <p:sp>
        <p:nvSpPr>
          <p:cNvPr id="352" name="Google Shape;352;p53"/>
          <p:cNvSpPr txBox="1"/>
          <p:nvPr>
            <p:ph idx="4" type="title"/>
          </p:nvPr>
        </p:nvSpPr>
        <p:spPr>
          <a:xfrm>
            <a:off x="2488315" y="328062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11</a:t>
            </a:r>
            <a:endParaRPr sz="2000">
              <a:solidFill>
                <a:schemeClr val="accent1"/>
              </a:solidFill>
            </a:endParaRPr>
          </a:p>
        </p:txBody>
      </p:sp>
      <p:sp>
        <p:nvSpPr>
          <p:cNvPr id="353" name="Google Shape;353;p53"/>
          <p:cNvSpPr txBox="1"/>
          <p:nvPr>
            <p:ph idx="5" type="subTitle"/>
          </p:nvPr>
        </p:nvSpPr>
        <p:spPr>
          <a:xfrm>
            <a:off x="2488325" y="3588475"/>
            <a:ext cx="2008500" cy="4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Risk Analysis &amp; Software Disasters</a:t>
            </a:r>
            <a:endParaRPr b="1" sz="1200"/>
          </a:p>
        </p:txBody>
      </p:sp>
      <p:sp>
        <p:nvSpPr>
          <p:cNvPr id="354" name="Google Shape;354;p53"/>
          <p:cNvSpPr txBox="1"/>
          <p:nvPr>
            <p:ph idx="4" type="title"/>
          </p:nvPr>
        </p:nvSpPr>
        <p:spPr>
          <a:xfrm>
            <a:off x="2488315" y="4102507"/>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12</a:t>
            </a:r>
            <a:endParaRPr sz="2000">
              <a:solidFill>
                <a:schemeClr val="accent1"/>
              </a:solidFill>
            </a:endParaRPr>
          </a:p>
        </p:txBody>
      </p:sp>
      <p:sp>
        <p:nvSpPr>
          <p:cNvPr id="355" name="Google Shape;355;p53"/>
          <p:cNvSpPr txBox="1"/>
          <p:nvPr>
            <p:ph idx="5" type="subTitle"/>
          </p:nvPr>
        </p:nvSpPr>
        <p:spPr>
          <a:xfrm>
            <a:off x="2488315" y="4434320"/>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Risk Management</a:t>
            </a:r>
            <a:endParaRPr b="1" sz="1200"/>
          </a:p>
        </p:txBody>
      </p:sp>
      <p:sp>
        <p:nvSpPr>
          <p:cNvPr id="356" name="Google Shape;356;p53"/>
          <p:cNvSpPr txBox="1"/>
          <p:nvPr>
            <p:ph idx="4" type="title"/>
          </p:nvPr>
        </p:nvSpPr>
        <p:spPr>
          <a:xfrm>
            <a:off x="4844116" y="47291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13</a:t>
            </a:r>
            <a:endParaRPr sz="2000">
              <a:solidFill>
                <a:schemeClr val="accent1"/>
              </a:solidFill>
            </a:endParaRPr>
          </a:p>
        </p:txBody>
      </p:sp>
      <p:sp>
        <p:nvSpPr>
          <p:cNvPr id="357" name="Google Shape;357;p53"/>
          <p:cNvSpPr txBox="1"/>
          <p:nvPr>
            <p:ph idx="5" type="subTitle"/>
          </p:nvPr>
        </p:nvSpPr>
        <p:spPr>
          <a:xfrm>
            <a:off x="4844116" y="842908"/>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Architecture and Design</a:t>
            </a:r>
            <a:endParaRPr b="1" sz="1200"/>
          </a:p>
        </p:txBody>
      </p:sp>
      <p:sp>
        <p:nvSpPr>
          <p:cNvPr id="358" name="Google Shape;358;p53"/>
          <p:cNvSpPr txBox="1"/>
          <p:nvPr>
            <p:ph idx="4" type="title"/>
          </p:nvPr>
        </p:nvSpPr>
        <p:spPr>
          <a:xfrm>
            <a:off x="4844116" y="114620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14</a:t>
            </a:r>
            <a:endParaRPr sz="2000">
              <a:solidFill>
                <a:schemeClr val="accent1"/>
              </a:solidFill>
            </a:endParaRPr>
          </a:p>
        </p:txBody>
      </p:sp>
      <p:sp>
        <p:nvSpPr>
          <p:cNvPr id="359" name="Google Shape;359;p53"/>
          <p:cNvSpPr txBox="1"/>
          <p:nvPr>
            <p:ph idx="5" type="subTitle"/>
          </p:nvPr>
        </p:nvSpPr>
        <p:spPr>
          <a:xfrm>
            <a:off x="4844116" y="1516198"/>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Testing</a:t>
            </a:r>
            <a:endParaRPr b="1" sz="1200"/>
          </a:p>
        </p:txBody>
      </p:sp>
      <p:sp>
        <p:nvSpPr>
          <p:cNvPr id="360" name="Google Shape;360;p53"/>
          <p:cNvSpPr txBox="1"/>
          <p:nvPr>
            <p:ph idx="4" type="title"/>
          </p:nvPr>
        </p:nvSpPr>
        <p:spPr>
          <a:xfrm>
            <a:off x="4844116" y="1819499"/>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15</a:t>
            </a:r>
            <a:endParaRPr sz="2000">
              <a:solidFill>
                <a:schemeClr val="accent1"/>
              </a:solidFill>
            </a:endParaRPr>
          </a:p>
        </p:txBody>
      </p:sp>
      <p:sp>
        <p:nvSpPr>
          <p:cNvPr id="361" name="Google Shape;361;p53"/>
          <p:cNvSpPr txBox="1"/>
          <p:nvPr>
            <p:ph idx="5" type="subTitle"/>
          </p:nvPr>
        </p:nvSpPr>
        <p:spPr>
          <a:xfrm>
            <a:off x="4844116" y="2189488"/>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Bug Management</a:t>
            </a:r>
            <a:endParaRPr b="1" sz="1200"/>
          </a:p>
        </p:txBody>
      </p:sp>
      <p:sp>
        <p:nvSpPr>
          <p:cNvPr id="362" name="Google Shape;362;p53"/>
          <p:cNvSpPr txBox="1"/>
          <p:nvPr>
            <p:ph idx="4" type="title"/>
          </p:nvPr>
        </p:nvSpPr>
        <p:spPr>
          <a:xfrm>
            <a:off x="4844116" y="2522711"/>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16</a:t>
            </a:r>
            <a:endParaRPr sz="2000">
              <a:solidFill>
                <a:schemeClr val="accent1"/>
              </a:solidFill>
            </a:endParaRPr>
          </a:p>
        </p:txBody>
      </p:sp>
      <p:sp>
        <p:nvSpPr>
          <p:cNvPr id="363" name="Google Shape;363;p53"/>
          <p:cNvSpPr txBox="1"/>
          <p:nvPr>
            <p:ph idx="5" type="subTitle"/>
          </p:nvPr>
        </p:nvSpPr>
        <p:spPr>
          <a:xfrm>
            <a:off x="4844116" y="2892700"/>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Release </a:t>
            </a:r>
            <a:r>
              <a:rPr b="1" lang="en" sz="1200"/>
              <a:t>Management</a:t>
            </a:r>
            <a:endParaRPr b="1" sz="1200"/>
          </a:p>
        </p:txBody>
      </p:sp>
      <p:sp>
        <p:nvSpPr>
          <p:cNvPr id="364" name="Google Shape;364;p53"/>
          <p:cNvSpPr txBox="1"/>
          <p:nvPr>
            <p:ph idx="4" type="title"/>
          </p:nvPr>
        </p:nvSpPr>
        <p:spPr>
          <a:xfrm>
            <a:off x="4844116" y="3225924"/>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17</a:t>
            </a:r>
            <a:endParaRPr sz="2000">
              <a:solidFill>
                <a:schemeClr val="accent1"/>
              </a:solidFill>
            </a:endParaRPr>
          </a:p>
        </p:txBody>
      </p:sp>
      <p:sp>
        <p:nvSpPr>
          <p:cNvPr id="365" name="Google Shape;365;p53"/>
          <p:cNvSpPr txBox="1"/>
          <p:nvPr>
            <p:ph idx="5" type="subTitle"/>
          </p:nvPr>
        </p:nvSpPr>
        <p:spPr>
          <a:xfrm>
            <a:off x="4844116" y="3595912"/>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Change </a:t>
            </a:r>
            <a:r>
              <a:rPr b="1" lang="en" sz="1200"/>
              <a:t>Management</a:t>
            </a:r>
            <a:endParaRPr b="1" sz="1200"/>
          </a:p>
        </p:txBody>
      </p:sp>
      <p:sp>
        <p:nvSpPr>
          <p:cNvPr id="366" name="Google Shape;366;p53"/>
          <p:cNvSpPr txBox="1"/>
          <p:nvPr>
            <p:ph idx="4" type="title"/>
          </p:nvPr>
        </p:nvSpPr>
        <p:spPr>
          <a:xfrm>
            <a:off x="4844116" y="3899214"/>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18</a:t>
            </a:r>
            <a:endParaRPr sz="2000">
              <a:solidFill>
                <a:schemeClr val="accent1"/>
              </a:solidFill>
            </a:endParaRPr>
          </a:p>
        </p:txBody>
      </p:sp>
      <p:sp>
        <p:nvSpPr>
          <p:cNvPr id="367" name="Google Shape;367;p53"/>
          <p:cNvSpPr txBox="1"/>
          <p:nvPr>
            <p:ph idx="5" type="subTitle"/>
          </p:nvPr>
        </p:nvSpPr>
        <p:spPr>
          <a:xfrm>
            <a:off x="4844116" y="4269202"/>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Project Plan</a:t>
            </a:r>
            <a:endParaRPr b="1" sz="1200"/>
          </a:p>
        </p:txBody>
      </p:sp>
      <p:sp>
        <p:nvSpPr>
          <p:cNvPr id="368" name="Google Shape;368;p53"/>
          <p:cNvSpPr txBox="1"/>
          <p:nvPr>
            <p:ph idx="4" type="title"/>
          </p:nvPr>
        </p:nvSpPr>
        <p:spPr>
          <a:xfrm>
            <a:off x="7020691" y="472914"/>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19</a:t>
            </a:r>
            <a:endParaRPr sz="2000">
              <a:solidFill>
                <a:schemeClr val="accent1"/>
              </a:solidFill>
            </a:endParaRPr>
          </a:p>
        </p:txBody>
      </p:sp>
      <p:sp>
        <p:nvSpPr>
          <p:cNvPr id="369" name="Google Shape;369;p53"/>
          <p:cNvSpPr txBox="1"/>
          <p:nvPr>
            <p:ph idx="5" type="subTitle"/>
          </p:nvPr>
        </p:nvSpPr>
        <p:spPr>
          <a:xfrm>
            <a:off x="7020691" y="842902"/>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Appendix</a:t>
            </a:r>
            <a:endParaRPr b="1" sz="1200"/>
          </a:p>
        </p:txBody>
      </p:sp>
      <p:sp>
        <p:nvSpPr>
          <p:cNvPr id="370" name="Google Shape;370;p53"/>
          <p:cNvSpPr txBox="1"/>
          <p:nvPr/>
        </p:nvSpPr>
        <p:spPr>
          <a:xfrm>
            <a:off x="8366225" y="4825225"/>
            <a:ext cx="541500" cy="1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
        <p:nvSpPr>
          <p:cNvPr id="371" name="Google Shape;371;p53"/>
          <p:cNvSpPr txBox="1"/>
          <p:nvPr>
            <p:ph idx="4" type="title"/>
          </p:nvPr>
        </p:nvSpPr>
        <p:spPr>
          <a:xfrm>
            <a:off x="7020691" y="1183701"/>
            <a:ext cx="2008500" cy="30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20</a:t>
            </a:r>
            <a:endParaRPr sz="2000">
              <a:solidFill>
                <a:schemeClr val="accent1"/>
              </a:solidFill>
            </a:endParaRPr>
          </a:p>
        </p:txBody>
      </p:sp>
      <p:sp>
        <p:nvSpPr>
          <p:cNvPr id="372" name="Google Shape;372;p53"/>
          <p:cNvSpPr txBox="1"/>
          <p:nvPr>
            <p:ph idx="5" type="subTitle"/>
          </p:nvPr>
        </p:nvSpPr>
        <p:spPr>
          <a:xfrm>
            <a:off x="7020691" y="1553690"/>
            <a:ext cx="20085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Artifacts</a:t>
            </a:r>
            <a:endParaRPr b="1"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0"/>
          <p:cNvSpPr txBox="1"/>
          <p:nvPr>
            <p:ph type="title"/>
          </p:nvPr>
        </p:nvSpPr>
        <p:spPr>
          <a:xfrm>
            <a:off x="720000" y="278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r>
              <a:rPr lang="en">
                <a:solidFill>
                  <a:schemeClr val="accent1"/>
                </a:solidFill>
              </a:rPr>
              <a:t> </a:t>
            </a:r>
            <a:r>
              <a:rPr lang="en">
                <a:solidFill>
                  <a:schemeClr val="accent1"/>
                </a:solidFill>
              </a:rPr>
              <a:t>Incremental with SCRUM?</a:t>
            </a:r>
            <a:endParaRPr>
              <a:solidFill>
                <a:schemeClr val="accent1"/>
              </a:solidFill>
            </a:endParaRPr>
          </a:p>
        </p:txBody>
      </p:sp>
      <p:sp>
        <p:nvSpPr>
          <p:cNvPr id="880" name="Google Shape;880;p80"/>
          <p:cNvSpPr txBox="1"/>
          <p:nvPr/>
        </p:nvSpPr>
        <p:spPr>
          <a:xfrm>
            <a:off x="2368225" y="4335850"/>
            <a:ext cx="66582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Archivo"/>
                <a:ea typeface="Archivo"/>
                <a:cs typeface="Archivo"/>
                <a:sym typeface="Archivo"/>
              </a:rPr>
              <a:t>[1] ScrumStudy. Scrum and Quality. Retrieved April 22, 2024 from https://www.scrumstudy.com/whyscrum/scrum-quality</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[2] Built In. Iterative vs. Incremental. Retrieved April 22, 2024 from https://builtin.com/software-engineering-perspectives/iterative-vs-incremental</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[3] LinkedIn. Best Practices for Combining Extreme Programming. Retrieved April 22, 2024 from https://www.linkedin.com/advice/0/what-best-practices-combining-extreme-programming-19htc</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[4] ScrumStudy. Scrum and Change. Retrieved April 22, 2024 from https://www.scrumstudy.com/whyscrum/scrum-change</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p:txBody>
      </p:sp>
      <p:sp>
        <p:nvSpPr>
          <p:cNvPr id="881" name="Google Shape;881;p80"/>
          <p:cNvSpPr txBox="1"/>
          <p:nvPr/>
        </p:nvSpPr>
        <p:spPr>
          <a:xfrm>
            <a:off x="589500" y="851050"/>
            <a:ext cx="7965000" cy="34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Archivo"/>
                <a:ea typeface="Archivo"/>
                <a:cs typeface="Archivo"/>
                <a:sym typeface="Archivo"/>
              </a:rPr>
              <a:t>Our development model is made up of three distinct increments, each comprising two 4-week sprints. This structure allows us to progressively develop and deliver usable features of the end product, while being responsive to changing requirements and diverse stakeholder feedback. </a:t>
            </a:r>
            <a:endParaRPr sz="12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t/>
            </a:r>
            <a:endParaRPr sz="10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Project Requirements:</a:t>
            </a:r>
            <a:endParaRPr b="1"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Quality:</a:t>
            </a:r>
            <a:r>
              <a:rPr lang="en" sz="1200">
                <a:solidFill>
                  <a:schemeClr val="dk1"/>
                </a:solidFill>
                <a:latin typeface="Archivo"/>
                <a:ea typeface="Archivo"/>
                <a:cs typeface="Archivo"/>
                <a:sym typeface="Archivo"/>
              </a:rPr>
              <a:t> High repercussions require each feature to be rigorously tested</a:t>
            </a:r>
            <a:endParaRPr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Flexibility:</a:t>
            </a:r>
            <a:r>
              <a:rPr lang="en" sz="1200">
                <a:solidFill>
                  <a:schemeClr val="dk1"/>
                </a:solidFill>
                <a:latin typeface="Archivo"/>
                <a:ea typeface="Archivo"/>
                <a:cs typeface="Archivo"/>
                <a:sym typeface="Archivo"/>
              </a:rPr>
              <a:t> Clear core requirements, but diverse stakeholders come with changing needs </a:t>
            </a:r>
            <a:endParaRPr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Early Delivery: </a:t>
            </a:r>
            <a:r>
              <a:rPr lang="en" sz="1200">
                <a:solidFill>
                  <a:schemeClr val="dk1"/>
                </a:solidFill>
                <a:latin typeface="Archivo"/>
                <a:ea typeface="Archivo"/>
                <a:cs typeface="Archivo"/>
                <a:sym typeface="Archivo"/>
              </a:rPr>
              <a:t>User feedback </a:t>
            </a:r>
            <a:r>
              <a:rPr lang="en" sz="1200">
                <a:solidFill>
                  <a:schemeClr val="dk1"/>
                </a:solidFill>
                <a:latin typeface="Archivo"/>
                <a:ea typeface="Archivo"/>
                <a:cs typeface="Archivo"/>
                <a:sym typeface="Archivo"/>
              </a:rPr>
              <a:t>requirement</a:t>
            </a:r>
            <a:r>
              <a:rPr lang="en" sz="1200">
                <a:solidFill>
                  <a:schemeClr val="dk1"/>
                </a:solidFill>
                <a:latin typeface="Archivo"/>
                <a:ea typeface="Archivo"/>
                <a:cs typeface="Archivo"/>
                <a:sym typeface="Archivo"/>
              </a:rPr>
              <a:t>, and high Selenium learning curve requires incremental feature familiarity</a:t>
            </a:r>
            <a:endParaRPr sz="12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t/>
            </a:r>
            <a:endParaRPr sz="10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rPr b="1" lang="en" sz="1200">
                <a:solidFill>
                  <a:schemeClr val="dk1"/>
                </a:solidFill>
                <a:latin typeface="Archivo"/>
                <a:ea typeface="Archivo"/>
                <a:cs typeface="Archivo"/>
                <a:sym typeface="Archivo"/>
              </a:rPr>
              <a:t>Blend Benefits:</a:t>
            </a:r>
            <a:endParaRPr b="1"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Each increment delivers deployable,</a:t>
            </a:r>
            <a:r>
              <a:rPr b="1" lang="en" sz="1200">
                <a:solidFill>
                  <a:schemeClr val="dk1"/>
                </a:solidFill>
                <a:latin typeface="Archivo"/>
                <a:ea typeface="Archivo"/>
                <a:cs typeface="Archivo"/>
                <a:sym typeface="Archivo"/>
              </a:rPr>
              <a:t> testable</a:t>
            </a:r>
            <a:r>
              <a:rPr lang="en" sz="1200">
                <a:solidFill>
                  <a:schemeClr val="dk1"/>
                </a:solidFill>
                <a:latin typeface="Archivo"/>
                <a:ea typeface="Archivo"/>
                <a:cs typeface="Archivo"/>
                <a:sym typeface="Archivo"/>
              </a:rPr>
              <a:t> software features, promptly enabling </a:t>
            </a:r>
            <a:r>
              <a:rPr b="1" lang="en" sz="1200">
                <a:solidFill>
                  <a:schemeClr val="dk1"/>
                </a:solidFill>
                <a:latin typeface="Archivo"/>
                <a:ea typeface="Archivo"/>
                <a:cs typeface="Archivo"/>
                <a:sym typeface="Archivo"/>
              </a:rPr>
              <a:t>learning</a:t>
            </a:r>
            <a:r>
              <a:rPr lang="en" sz="1200">
                <a:solidFill>
                  <a:schemeClr val="dk1"/>
                </a:solidFill>
                <a:latin typeface="Archivo"/>
                <a:ea typeface="Archivo"/>
                <a:cs typeface="Archivo"/>
                <a:sym typeface="Archivo"/>
              </a:rPr>
              <a:t> and stakeholder </a:t>
            </a:r>
            <a:r>
              <a:rPr b="1" lang="en" sz="1200">
                <a:solidFill>
                  <a:schemeClr val="dk1"/>
                </a:solidFill>
                <a:latin typeface="Archivo"/>
                <a:ea typeface="Archivo"/>
                <a:cs typeface="Archivo"/>
                <a:sym typeface="Archivo"/>
              </a:rPr>
              <a:t>feedback. </a:t>
            </a:r>
            <a:r>
              <a:rPr lang="en" sz="1000"/>
              <a:t>[2]</a:t>
            </a:r>
            <a:endParaRPr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Early issue identification</a:t>
            </a:r>
            <a:r>
              <a:rPr lang="en" sz="1200">
                <a:solidFill>
                  <a:schemeClr val="dk1"/>
                </a:solidFill>
                <a:latin typeface="Archivo"/>
                <a:ea typeface="Archivo"/>
                <a:cs typeface="Archivo"/>
                <a:sym typeface="Archivo"/>
              </a:rPr>
              <a:t> and resolution to focus resources effectively. [2]</a:t>
            </a:r>
            <a:endParaRPr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Scrum encourages </a:t>
            </a:r>
            <a:r>
              <a:rPr b="1" lang="en" sz="1200">
                <a:solidFill>
                  <a:schemeClr val="dk1"/>
                </a:solidFill>
                <a:latin typeface="Archivo"/>
                <a:ea typeface="Archivo"/>
                <a:cs typeface="Archivo"/>
                <a:sym typeface="Archivo"/>
              </a:rPr>
              <a:t>cross-department collaboration</a:t>
            </a:r>
            <a:r>
              <a:rPr lang="en" sz="1200">
                <a:solidFill>
                  <a:schemeClr val="dk1"/>
                </a:solidFill>
                <a:latin typeface="Archivo"/>
                <a:ea typeface="Archivo"/>
                <a:cs typeface="Archivo"/>
                <a:sym typeface="Archivo"/>
              </a:rPr>
              <a:t> and minimum viable product delivery</a:t>
            </a:r>
            <a:endParaRPr sz="1200">
              <a:solidFill>
                <a:schemeClr val="dk1"/>
              </a:solidFill>
              <a:latin typeface="Archivo"/>
              <a:ea typeface="Archivo"/>
              <a:cs typeface="Archivo"/>
              <a:sym typeface="Archivo"/>
            </a:endParaRPr>
          </a:p>
          <a:p>
            <a:pPr indent="-304800" lvl="0" marL="457200" rtl="0" algn="just">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Flexible Scrum practices within each increment allow for </a:t>
            </a:r>
            <a:r>
              <a:rPr b="1" lang="en" sz="1200">
                <a:solidFill>
                  <a:schemeClr val="dk1"/>
                </a:solidFill>
                <a:latin typeface="Archivo"/>
                <a:ea typeface="Archivo"/>
                <a:cs typeface="Archivo"/>
                <a:sym typeface="Archivo"/>
              </a:rPr>
              <a:t>adaptation to changes. </a:t>
            </a:r>
            <a:r>
              <a:rPr lang="en" sz="1200">
                <a:solidFill>
                  <a:schemeClr val="dk1"/>
                </a:solidFill>
                <a:latin typeface="Archivo"/>
                <a:ea typeface="Archivo"/>
                <a:cs typeface="Archivo"/>
                <a:sym typeface="Archivo"/>
              </a:rPr>
              <a:t>[3]</a:t>
            </a:r>
            <a:endParaRPr sz="1200">
              <a:solidFill>
                <a:schemeClr val="dk1"/>
              </a:solidFill>
              <a:latin typeface="Archivo"/>
              <a:ea typeface="Archivo"/>
              <a:cs typeface="Archivo"/>
              <a:sym typeface="Archivo"/>
            </a:endParaRPr>
          </a:p>
          <a:p>
            <a:pPr indent="0" lvl="0" marL="0" rtl="0" algn="just">
              <a:lnSpc>
                <a:spcPct val="115000"/>
              </a:lnSpc>
              <a:spcBef>
                <a:spcPts val="0"/>
              </a:spcBef>
              <a:spcAft>
                <a:spcPts val="0"/>
              </a:spcAft>
              <a:buNone/>
            </a:pPr>
            <a:r>
              <a:t/>
            </a:r>
            <a:endParaRPr sz="1200">
              <a:solidFill>
                <a:schemeClr val="dk1"/>
              </a:solidFill>
              <a:latin typeface="Archivo"/>
              <a:ea typeface="Archivo"/>
              <a:cs typeface="Archivo"/>
              <a:sym typeface="Archivo"/>
            </a:endParaRPr>
          </a:p>
        </p:txBody>
      </p:sp>
      <p:sp>
        <p:nvSpPr>
          <p:cNvPr id="882" name="Google Shape;882;p80"/>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1"/>
          <p:cNvSpPr txBox="1"/>
          <p:nvPr>
            <p:ph type="title"/>
          </p:nvPr>
        </p:nvSpPr>
        <p:spPr>
          <a:xfrm>
            <a:off x="720000" y="278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SDLC Ingredients</a:t>
            </a:r>
            <a:endParaRPr>
              <a:solidFill>
                <a:schemeClr val="accent1"/>
              </a:solidFill>
            </a:endParaRPr>
          </a:p>
        </p:txBody>
      </p:sp>
      <p:graphicFrame>
        <p:nvGraphicFramePr>
          <p:cNvPr id="888" name="Google Shape;888;p81"/>
          <p:cNvGraphicFramePr/>
          <p:nvPr/>
        </p:nvGraphicFramePr>
        <p:xfrm>
          <a:off x="-12" y="916025"/>
          <a:ext cx="3000000" cy="3000000"/>
        </p:xfrm>
        <a:graphic>
          <a:graphicData uri="http://schemas.openxmlformats.org/drawingml/2006/table">
            <a:tbl>
              <a:tblPr>
                <a:noFill/>
                <a:tableStyleId>{B215E681-6D8F-432D-AEA8-22DAB8BEE2FF}</a:tableStyleId>
              </a:tblPr>
              <a:tblGrid>
                <a:gridCol w="1602775"/>
                <a:gridCol w="2445250"/>
                <a:gridCol w="2291125"/>
                <a:gridCol w="2804850"/>
              </a:tblGrid>
              <a:tr h="331725">
                <a:tc>
                  <a:txBody>
                    <a:bodyPr/>
                    <a:lstStyle/>
                    <a:p>
                      <a:pPr indent="0" lvl="0" marL="0" rtl="0" algn="ctr">
                        <a:lnSpc>
                          <a:spcPct val="115000"/>
                        </a:lnSpc>
                        <a:spcBef>
                          <a:spcPts val="0"/>
                        </a:spcBef>
                        <a:spcAft>
                          <a:spcPts val="0"/>
                        </a:spcAft>
                        <a:buNone/>
                      </a:pPr>
                      <a:r>
                        <a:rPr b="1" lang="en" sz="1200"/>
                        <a:t>Project Requirements</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BC34A"/>
                    </a:solidFill>
                  </a:tcPr>
                </a:tc>
                <a:tc>
                  <a:txBody>
                    <a:bodyPr/>
                    <a:lstStyle/>
                    <a:p>
                      <a:pPr indent="0" lvl="0" marL="0" rtl="0" algn="ctr">
                        <a:lnSpc>
                          <a:spcPct val="115000"/>
                        </a:lnSpc>
                        <a:spcBef>
                          <a:spcPts val="0"/>
                        </a:spcBef>
                        <a:spcAft>
                          <a:spcPts val="0"/>
                        </a:spcAft>
                        <a:buNone/>
                      </a:pPr>
                      <a:r>
                        <a:rPr b="1" lang="en" sz="1200"/>
                        <a:t>Incremental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BC34A"/>
                    </a:solidFill>
                  </a:tcPr>
                </a:tc>
                <a:tc>
                  <a:txBody>
                    <a:bodyPr/>
                    <a:lstStyle/>
                    <a:p>
                      <a:pPr indent="0" lvl="0" marL="0" rtl="0" algn="ctr">
                        <a:lnSpc>
                          <a:spcPct val="115000"/>
                        </a:lnSpc>
                        <a:spcBef>
                          <a:spcPts val="0"/>
                        </a:spcBef>
                        <a:spcAft>
                          <a:spcPts val="0"/>
                        </a:spcAft>
                        <a:buNone/>
                      </a:pPr>
                      <a:r>
                        <a:rPr b="1" lang="en" sz="1200"/>
                        <a:t>SCRUM</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BC34A"/>
                    </a:solidFill>
                  </a:tcPr>
                </a:tc>
                <a:tc>
                  <a:txBody>
                    <a:bodyPr/>
                    <a:lstStyle/>
                    <a:p>
                      <a:pPr indent="0" lvl="0" marL="0" rtl="0" algn="ctr">
                        <a:lnSpc>
                          <a:spcPct val="115000"/>
                        </a:lnSpc>
                        <a:spcBef>
                          <a:spcPts val="0"/>
                        </a:spcBef>
                        <a:spcAft>
                          <a:spcPts val="0"/>
                        </a:spcAft>
                        <a:buNone/>
                      </a:pPr>
                      <a:r>
                        <a:rPr b="1" lang="en" sz="1200"/>
                        <a:t>Other </a:t>
                      </a:r>
                      <a:r>
                        <a:rPr b="1" lang="en" sz="1200"/>
                        <a:t>Principles</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BC34A"/>
                    </a:solidFill>
                  </a:tcPr>
                </a:tc>
              </a:tr>
              <a:tr h="822375">
                <a:tc>
                  <a:txBody>
                    <a:bodyPr/>
                    <a:lstStyle/>
                    <a:p>
                      <a:pPr indent="0" lvl="0" marL="0" rtl="0" algn="ctr">
                        <a:lnSpc>
                          <a:spcPct val="115000"/>
                        </a:lnSpc>
                        <a:spcBef>
                          <a:spcPts val="0"/>
                        </a:spcBef>
                        <a:spcAft>
                          <a:spcPts val="0"/>
                        </a:spcAft>
                        <a:buNone/>
                      </a:pPr>
                      <a:r>
                        <a:rPr b="1" lang="en" sz="1200"/>
                        <a:t>High Quality</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Validation:</a:t>
                      </a:r>
                      <a:r>
                        <a:rPr lang="en" sz="1000">
                          <a:latin typeface="Archivo Medium"/>
                          <a:ea typeface="Archivo Medium"/>
                          <a:cs typeface="Archivo Medium"/>
                          <a:sym typeface="Archivo Medium"/>
                        </a:rPr>
                        <a:t> At the end of each increment, a testable feature is added, allowing for validation of requirements. [2]</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Continuous Improvement:</a:t>
                      </a:r>
                      <a:r>
                        <a:rPr lang="en" sz="1000">
                          <a:latin typeface="Archivo Medium"/>
                          <a:ea typeface="Archivo Medium"/>
                          <a:cs typeface="Archivo Medium"/>
                          <a:sym typeface="Archivo Medium"/>
                        </a:rPr>
                        <a:t> Requirements are re-evaluated at the end of each sprint. [1] Regular in-person meetings with stakeholders ensure correct project direction.</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Pair Programming: </a:t>
                      </a:r>
                      <a:r>
                        <a:rPr lang="en" sz="1000">
                          <a:latin typeface="Archivo Medium"/>
                          <a:ea typeface="Archivo Medium"/>
                          <a:cs typeface="Archivo Medium"/>
                          <a:sym typeface="Archivo Medium"/>
                        </a:rPr>
                        <a:t>Ensures that interdepartmental tasks are high quality, efficient, and result in knowledge sharing. [3] Testing: Tests are developed to accompany user stories for these tasks. These tests further reduce ambiguities.</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774000">
                <a:tc>
                  <a:txBody>
                    <a:bodyPr/>
                    <a:lstStyle/>
                    <a:p>
                      <a:pPr indent="0" lvl="0" marL="0" rtl="0" algn="ctr">
                        <a:lnSpc>
                          <a:spcPct val="115000"/>
                        </a:lnSpc>
                        <a:spcBef>
                          <a:spcPts val="0"/>
                        </a:spcBef>
                        <a:spcAft>
                          <a:spcPts val="0"/>
                        </a:spcAft>
                        <a:buNone/>
                      </a:pPr>
                      <a:r>
                        <a:rPr b="1" lang="en" sz="1200"/>
                        <a:t>Change </a:t>
                      </a:r>
                      <a:r>
                        <a:rPr b="1" lang="en" sz="1200"/>
                        <a:t>Accommodation</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Flexible:</a:t>
                      </a:r>
                      <a:r>
                        <a:rPr lang="en" sz="1000">
                          <a:latin typeface="Archivo Medium"/>
                          <a:ea typeface="Archivo Medium"/>
                          <a:cs typeface="Archivo Medium"/>
                          <a:sym typeface="Archivo Medium"/>
                        </a:rPr>
                        <a:t> Each increment is split into 2 Sprints. Increment-level requirements can change with Sprint-level requirement churn. [2]</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b="1" lang="en" sz="1000">
                          <a:latin typeface="Archivo"/>
                          <a:ea typeface="Archivo"/>
                          <a:cs typeface="Archivo"/>
                          <a:sym typeface="Archivo"/>
                        </a:rPr>
                        <a:t>Sprint Planning &amp; Retrospective:</a:t>
                      </a:r>
                      <a:r>
                        <a:rPr lang="en" sz="1000">
                          <a:latin typeface="Archivo Medium"/>
                          <a:ea typeface="Archivo Medium"/>
                          <a:cs typeface="Archivo Medium"/>
                          <a:sym typeface="Archivo Medium"/>
                        </a:rPr>
                        <a:t> Short feedback loop (4 week Sprint) between project team and customer ensures </a:t>
                      </a:r>
                      <a:r>
                        <a:rPr lang="en" sz="1000">
                          <a:latin typeface="Archivo Medium"/>
                          <a:ea typeface="Archivo Medium"/>
                          <a:cs typeface="Archivo Medium"/>
                          <a:sym typeface="Archivo Medium"/>
                        </a:rPr>
                        <a:t>accommodation</a:t>
                      </a:r>
                      <a:r>
                        <a:rPr lang="en" sz="1000">
                          <a:latin typeface="Archivo Medium"/>
                          <a:ea typeface="Archivo Medium"/>
                          <a:cs typeface="Archivo Medium"/>
                          <a:sym typeface="Archivo Medium"/>
                        </a:rPr>
                        <a:t> of changing stakeholder requirements. [4]</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latin typeface="Archivo Medium"/>
                        <a:ea typeface="Archivo Medium"/>
                        <a:cs typeface="Archivo Medium"/>
                        <a:sym typeface="Archivo Medium"/>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974300">
                <a:tc>
                  <a:txBody>
                    <a:bodyPr/>
                    <a:lstStyle/>
                    <a:p>
                      <a:pPr indent="0" lvl="0" marL="0" rtl="0" algn="ctr">
                        <a:lnSpc>
                          <a:spcPct val="115000"/>
                        </a:lnSpc>
                        <a:spcBef>
                          <a:spcPts val="0"/>
                        </a:spcBef>
                        <a:spcAft>
                          <a:spcPts val="0"/>
                        </a:spcAft>
                        <a:buNone/>
                      </a:pPr>
                      <a:r>
                        <a:rPr b="1" lang="en" sz="1200"/>
                        <a:t>Early Delivery </a:t>
                      </a:r>
                      <a:endParaRPr b="1" sz="12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Deployable:</a:t>
                      </a:r>
                      <a:r>
                        <a:rPr lang="en" sz="1000">
                          <a:latin typeface="Archivo Medium"/>
                          <a:ea typeface="Archivo Medium"/>
                          <a:cs typeface="Archivo Medium"/>
                          <a:sym typeface="Archivo Medium"/>
                        </a:rPr>
                        <a:t> Each increment is expected result in an updated product, building upon the last increments' features. [2] This gives stakeholders time to learn how to use Selenium, as more features/tests are added.</a:t>
                      </a:r>
                      <a:endParaRPr sz="1000">
                        <a:latin typeface="Archivo Medium"/>
                        <a:ea typeface="Archivo Medium"/>
                        <a:cs typeface="Archivo Medium"/>
                        <a:sym typeface="Archivo Medium"/>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latin typeface="Archivo Medium"/>
                        <a:ea typeface="Archivo Medium"/>
                        <a:cs typeface="Archivo Medium"/>
                        <a:sym typeface="Archivo Medium"/>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latin typeface="Archivo"/>
                          <a:ea typeface="Archivo"/>
                          <a:cs typeface="Archivo"/>
                          <a:sym typeface="Archivo"/>
                        </a:rPr>
                        <a:t>Simplicity:</a:t>
                      </a:r>
                      <a:r>
                        <a:rPr lang="en" sz="1000">
                          <a:latin typeface="Archivo Medium"/>
                          <a:ea typeface="Archivo Medium"/>
                          <a:cs typeface="Archivo Medium"/>
                          <a:sym typeface="Archivo Medium"/>
                        </a:rPr>
                        <a:t> The team will focus on delivering the minimum functional solution first, then work on increasingly complex functionalities [3]</a:t>
                      </a:r>
                      <a:endParaRPr sz="1000">
                        <a:latin typeface="Archivo Medium"/>
                        <a:ea typeface="Archivo Medium"/>
                        <a:cs typeface="Archivo Medium"/>
                        <a:sym typeface="Archivo Medium"/>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889" name="Google Shape;889;p81"/>
          <p:cNvSpPr txBox="1"/>
          <p:nvPr/>
        </p:nvSpPr>
        <p:spPr>
          <a:xfrm>
            <a:off x="2359200" y="4402175"/>
            <a:ext cx="66582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Archivo"/>
                <a:ea typeface="Archivo"/>
                <a:cs typeface="Archivo"/>
                <a:sym typeface="Archivo"/>
              </a:rPr>
              <a:t>[1] ScrumStudy. Scrum and Quality. Retrieved April 22, 2024 from https://www.scrumstudy.com/whyscrum/scrum-quality</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[2] Built In. Iterative vs. Incremental. Retrieved April 22, 2024 from https://builtin.com/software-engineering-perspectives/iterative-vs-incremental</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[3] LinkedIn. Best Practices for Combining Extreme Programming. Retrieved April 22, 2024 from https://www.linkedin.com/advice/0/what-best-practices-combining-extreme-programming-19htc</a:t>
            </a:r>
            <a:endParaRPr sz="800">
              <a:solidFill>
                <a:schemeClr val="lt1"/>
              </a:solidFill>
              <a:latin typeface="Archivo"/>
              <a:ea typeface="Archivo"/>
              <a:cs typeface="Archivo"/>
              <a:sym typeface="Archivo"/>
            </a:endParaRPr>
          </a:p>
          <a:p>
            <a:pPr indent="0" lvl="0" marL="0" rtl="0" algn="l">
              <a:spcBef>
                <a:spcPts val="0"/>
              </a:spcBef>
              <a:spcAft>
                <a:spcPts val="0"/>
              </a:spcAft>
              <a:buNone/>
            </a:pPr>
            <a:r>
              <a:rPr lang="en" sz="800">
                <a:solidFill>
                  <a:schemeClr val="lt1"/>
                </a:solidFill>
                <a:latin typeface="Archivo"/>
                <a:ea typeface="Archivo"/>
                <a:cs typeface="Archivo"/>
                <a:sym typeface="Archivo"/>
              </a:rPr>
              <a:t>[4] ScrumStudy. Scrum and Change. Retrieved April 22, 2024 from https://www.scrumstudy.com/whyscrum/scrum-change</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p:txBody>
      </p:sp>
      <p:sp>
        <p:nvSpPr>
          <p:cNvPr id="890" name="Google Shape;890;p81"/>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82"/>
          <p:cNvPicPr preferRelativeResize="0"/>
          <p:nvPr/>
        </p:nvPicPr>
        <p:blipFill>
          <a:blip r:embed="rId3">
            <a:alphaModFix/>
          </a:blip>
          <a:stretch>
            <a:fillRect/>
          </a:stretch>
        </p:blipFill>
        <p:spPr>
          <a:xfrm>
            <a:off x="604963" y="152400"/>
            <a:ext cx="7934075" cy="4838701"/>
          </a:xfrm>
          <a:prstGeom prst="rect">
            <a:avLst/>
          </a:prstGeom>
          <a:noFill/>
          <a:ln>
            <a:noFill/>
          </a:ln>
        </p:spPr>
      </p:pic>
      <p:sp>
        <p:nvSpPr>
          <p:cNvPr id="896" name="Google Shape;896;p82"/>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3"/>
          <p:cNvSpPr txBox="1"/>
          <p:nvPr>
            <p:ph type="title"/>
          </p:nvPr>
        </p:nvSpPr>
        <p:spPr>
          <a:xfrm>
            <a:off x="2825750" y="1906850"/>
            <a:ext cx="61104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Roadmap</a:t>
            </a:r>
            <a:endParaRPr>
              <a:solidFill>
                <a:schemeClr val="accent1"/>
              </a:solidFill>
            </a:endParaRPr>
          </a:p>
        </p:txBody>
      </p:sp>
      <p:pic>
        <p:nvPicPr>
          <p:cNvPr id="902" name="Google Shape;902;p83"/>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903" name="Google Shape;903;p83"/>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3"/>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4"/>
          <p:cNvSpPr txBox="1"/>
          <p:nvPr>
            <p:ph idx="4294967295" type="title"/>
          </p:nvPr>
        </p:nvSpPr>
        <p:spPr>
          <a:xfrm>
            <a:off x="479375" y="121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a:t>
            </a:r>
            <a:r>
              <a:rPr lang="en"/>
              <a:t> Roadmap</a:t>
            </a:r>
            <a:r>
              <a:rPr lang="en"/>
              <a:t> </a:t>
            </a:r>
            <a:endParaRPr>
              <a:solidFill>
                <a:srgbClr val="FF0000"/>
              </a:solidFill>
            </a:endParaRPr>
          </a:p>
        </p:txBody>
      </p:sp>
      <p:pic>
        <p:nvPicPr>
          <p:cNvPr id="910" name="Google Shape;910;p84"/>
          <p:cNvPicPr preferRelativeResize="0"/>
          <p:nvPr/>
        </p:nvPicPr>
        <p:blipFill>
          <a:blip r:embed="rId3">
            <a:alphaModFix/>
          </a:blip>
          <a:stretch>
            <a:fillRect/>
          </a:stretch>
        </p:blipFill>
        <p:spPr>
          <a:xfrm>
            <a:off x="557925" y="693800"/>
            <a:ext cx="7742351" cy="4381826"/>
          </a:xfrm>
          <a:prstGeom prst="rect">
            <a:avLst/>
          </a:prstGeom>
          <a:noFill/>
          <a:ln>
            <a:noFill/>
          </a:ln>
        </p:spPr>
      </p:pic>
      <p:sp>
        <p:nvSpPr>
          <p:cNvPr id="911" name="Google Shape;911;p84"/>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5"/>
          <p:cNvSpPr txBox="1"/>
          <p:nvPr>
            <p:ph type="title"/>
          </p:nvPr>
        </p:nvSpPr>
        <p:spPr>
          <a:xfrm>
            <a:off x="3033650" y="1915875"/>
            <a:ext cx="5430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Planning</a:t>
            </a:r>
            <a:endParaRPr>
              <a:solidFill>
                <a:schemeClr val="accent1"/>
              </a:solidFill>
            </a:endParaRPr>
          </a:p>
        </p:txBody>
      </p:sp>
      <p:pic>
        <p:nvPicPr>
          <p:cNvPr id="917" name="Google Shape;917;p85"/>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918" name="Google Shape;918;p85"/>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5"/>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6"/>
          <p:cNvSpPr txBox="1"/>
          <p:nvPr/>
        </p:nvSpPr>
        <p:spPr>
          <a:xfrm>
            <a:off x="451075" y="253225"/>
            <a:ext cx="4375800" cy="646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Poppins"/>
                <a:ea typeface="Poppins"/>
                <a:cs typeface="Poppins"/>
                <a:sym typeface="Poppins"/>
              </a:rPr>
              <a:t>Sprint 1</a:t>
            </a:r>
            <a:endParaRPr b="1" sz="3000">
              <a:solidFill>
                <a:schemeClr val="dk1"/>
              </a:solidFill>
              <a:latin typeface="Poppins"/>
              <a:ea typeface="Poppins"/>
              <a:cs typeface="Poppins"/>
              <a:sym typeface="Poppins"/>
            </a:endParaRPr>
          </a:p>
        </p:txBody>
      </p:sp>
      <p:sp>
        <p:nvSpPr>
          <p:cNvPr id="925" name="Google Shape;925;p86"/>
          <p:cNvSpPr txBox="1"/>
          <p:nvPr/>
        </p:nvSpPr>
        <p:spPr>
          <a:xfrm>
            <a:off x="315700" y="833450"/>
            <a:ext cx="7990800" cy="5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rchivo Medium"/>
                <a:ea typeface="Archivo Medium"/>
                <a:cs typeface="Archivo Medium"/>
                <a:sym typeface="Archivo Medium"/>
              </a:rPr>
              <a:t>Sprint 1 Goal: </a:t>
            </a:r>
            <a:r>
              <a:rPr lang="en" sz="1100">
                <a:solidFill>
                  <a:schemeClr val="dk1"/>
                </a:solidFill>
                <a:latin typeface="Archivo Medium"/>
                <a:ea typeface="Archivo Medium"/>
                <a:cs typeface="Archivo Medium"/>
                <a:sym typeface="Archivo Medium"/>
              </a:rPr>
              <a:t>Setup environment for Selenium implementation;  Initial integration of the Selenium script prototype into IT CI/CD to validate stability.</a:t>
            </a:r>
            <a:endParaRPr sz="1100">
              <a:solidFill>
                <a:schemeClr val="dk1"/>
              </a:solidFill>
              <a:latin typeface="Archivo Medium"/>
              <a:ea typeface="Archivo Medium"/>
              <a:cs typeface="Archivo Medium"/>
              <a:sym typeface="Archivo Medium"/>
            </a:endParaRPr>
          </a:p>
          <a:p>
            <a:pPr indent="0" lvl="0" marL="0" rtl="0" algn="l">
              <a:spcBef>
                <a:spcPts val="0"/>
              </a:spcBef>
              <a:spcAft>
                <a:spcPts val="0"/>
              </a:spcAft>
              <a:buNone/>
            </a:pPr>
            <a:r>
              <a:t/>
            </a:r>
            <a:endParaRPr sz="1100">
              <a:solidFill>
                <a:schemeClr val="dk1"/>
              </a:solidFill>
              <a:latin typeface="Archivo Medium"/>
              <a:ea typeface="Archivo Medium"/>
              <a:cs typeface="Archivo Medium"/>
              <a:sym typeface="Archivo Medium"/>
            </a:endParaRPr>
          </a:p>
        </p:txBody>
      </p:sp>
      <p:graphicFrame>
        <p:nvGraphicFramePr>
          <p:cNvPr id="926" name="Google Shape;926;p86"/>
          <p:cNvGraphicFramePr/>
          <p:nvPr/>
        </p:nvGraphicFramePr>
        <p:xfrm>
          <a:off x="5092975" y="1341925"/>
          <a:ext cx="3000000" cy="3000000"/>
        </p:xfrm>
        <a:graphic>
          <a:graphicData uri="http://schemas.openxmlformats.org/drawingml/2006/table">
            <a:tbl>
              <a:tblPr>
                <a:noFill/>
                <a:tableStyleId>{F590E1AE-7563-4391-A512-6C2E64EDABAD}</a:tableStyleId>
              </a:tblPr>
              <a:tblGrid>
                <a:gridCol w="691575"/>
                <a:gridCol w="1331075"/>
                <a:gridCol w="1288425"/>
                <a:gridCol w="535250"/>
              </a:tblGrid>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Story ID</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solidFill>
                      <a:srgbClr val="21A880"/>
                    </a:solidFill>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User Story</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solidFill>
                      <a:srgbClr val="3FAF66"/>
                    </a:solidFill>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Owner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solidFill>
                      <a:srgbClr val="68B745"/>
                    </a:solidFill>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Story Points</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solidFill>
                      <a:srgbClr val="8BC34A"/>
                    </a:solidFill>
                  </a:tcPr>
                </a:tc>
              </a:tr>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J.1.1</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Integrate Selenium Webdrivers and Grid</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DevOps Engineer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5</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J.1.2</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Regression tests optimization</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DevOps Engineer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B.1.1</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 environment setup</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DevTester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5</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B.1.2</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Testing performance monitoring</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DevTester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r h="519775">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B.1.4</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Automation time reduction</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DevTester</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Archivo Medium"/>
                          <a:ea typeface="Archivo Medium"/>
                          <a:cs typeface="Archivo Medium"/>
                          <a:sym typeface="Archivo Medium"/>
                        </a:rPr>
                        <a:t>3</a:t>
                      </a:r>
                      <a:endParaRPr sz="900">
                        <a:latin typeface="Archivo Medium"/>
                        <a:ea typeface="Archivo Medium"/>
                        <a:cs typeface="Archivo Medium"/>
                        <a:sym typeface="Archivo Medium"/>
                      </a:endParaRPr>
                    </a:p>
                  </a:txBody>
                  <a:tcPr marT="91425" marB="91425" marR="91425" marL="91425" anchor="ctr">
                    <a:lnL cap="flat" cmpd="sng" w="19050">
                      <a:solidFill>
                        <a:srgbClr val="191919"/>
                      </a:solidFill>
                      <a:prstDash val="solid"/>
                      <a:round/>
                      <a:headEnd len="sm" w="sm" type="none"/>
                      <a:tailEnd len="sm" w="sm" type="none"/>
                    </a:lnL>
                    <a:lnR cap="flat" cmpd="sng" w="19050">
                      <a:solidFill>
                        <a:srgbClr val="191919"/>
                      </a:solidFill>
                      <a:prstDash val="solid"/>
                      <a:round/>
                      <a:headEnd len="sm" w="sm" type="none"/>
                      <a:tailEnd len="sm" w="sm" type="none"/>
                    </a:lnR>
                    <a:lnT cap="flat" cmpd="sng" w="19050">
                      <a:solidFill>
                        <a:srgbClr val="191919"/>
                      </a:solidFill>
                      <a:prstDash val="solid"/>
                      <a:round/>
                      <a:headEnd len="sm" w="sm" type="none"/>
                      <a:tailEnd len="sm" w="sm" type="none"/>
                    </a:lnT>
                    <a:lnB cap="flat" cmpd="sng" w="19050">
                      <a:solidFill>
                        <a:srgbClr val="191919"/>
                      </a:solidFill>
                      <a:prstDash val="solid"/>
                      <a:round/>
                      <a:headEnd len="sm" w="sm" type="none"/>
                      <a:tailEnd len="sm" w="sm" type="none"/>
                    </a:lnB>
                  </a:tcPr>
                </a:tc>
              </a:tr>
            </a:tbl>
          </a:graphicData>
        </a:graphic>
      </p:graphicFrame>
      <p:pic>
        <p:nvPicPr>
          <p:cNvPr id="927" name="Google Shape;927;p86"/>
          <p:cNvPicPr preferRelativeResize="0"/>
          <p:nvPr/>
        </p:nvPicPr>
        <p:blipFill rotWithShape="1">
          <a:blip r:embed="rId3">
            <a:alphaModFix/>
          </a:blip>
          <a:srcRect b="4415" l="2603" r="2375" t="3605"/>
          <a:stretch/>
        </p:blipFill>
        <p:spPr>
          <a:xfrm>
            <a:off x="185600" y="1341925"/>
            <a:ext cx="4833649" cy="3118651"/>
          </a:xfrm>
          <a:prstGeom prst="rect">
            <a:avLst/>
          </a:prstGeom>
          <a:noFill/>
          <a:ln>
            <a:noFill/>
          </a:ln>
        </p:spPr>
      </p:pic>
      <p:sp>
        <p:nvSpPr>
          <p:cNvPr id="928" name="Google Shape;928;p86"/>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7"/>
          <p:cNvSpPr txBox="1"/>
          <p:nvPr>
            <p:ph type="title"/>
          </p:nvPr>
        </p:nvSpPr>
        <p:spPr>
          <a:xfrm>
            <a:off x="430750" y="75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Burnup Chart</a:t>
            </a:r>
            <a:endParaRPr/>
          </a:p>
        </p:txBody>
      </p:sp>
      <p:sp>
        <p:nvSpPr>
          <p:cNvPr id="934" name="Google Shape;934;p87"/>
          <p:cNvSpPr txBox="1"/>
          <p:nvPr/>
        </p:nvSpPr>
        <p:spPr>
          <a:xfrm>
            <a:off x="274375" y="724025"/>
            <a:ext cx="1723800" cy="1118100"/>
          </a:xfrm>
          <a:prstGeom prst="rect">
            <a:avLst/>
          </a:prstGeom>
          <a:noFill/>
          <a:ln cap="flat" cmpd="sng" w="9525">
            <a:solidFill>
              <a:srgbClr val="5AB45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u="sng">
                <a:solidFill>
                  <a:schemeClr val="dk1"/>
                </a:solidFill>
                <a:latin typeface="Archivo"/>
                <a:ea typeface="Archivo"/>
                <a:cs typeface="Archivo"/>
                <a:sym typeface="Archivo"/>
              </a:rPr>
              <a:t>Milestone #1</a:t>
            </a:r>
            <a:r>
              <a:rPr lang="en" sz="900">
                <a:solidFill>
                  <a:schemeClr val="dk1"/>
                </a:solidFill>
                <a:latin typeface="Archivo"/>
                <a:ea typeface="Archivo"/>
                <a:cs typeface="Archivo"/>
                <a:sym typeface="Archivo"/>
              </a:rPr>
              <a:t>:   </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lang="en" sz="900">
                <a:solidFill>
                  <a:schemeClr val="dk1"/>
                </a:solidFill>
                <a:latin typeface="Archivo"/>
                <a:ea typeface="Archivo"/>
                <a:cs typeface="Archivo"/>
                <a:sym typeface="Archivo"/>
              </a:rPr>
              <a:t>Execute and automate 40% of planned test cases within the CI pipeline and successfully deploy dashboard prototype.</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u="sng">
                <a:solidFill>
                  <a:schemeClr val="dk1"/>
                </a:solidFill>
                <a:latin typeface="Archivo"/>
                <a:ea typeface="Archivo"/>
                <a:cs typeface="Archivo"/>
                <a:sym typeface="Archivo"/>
              </a:rPr>
              <a:t>User Stories</a:t>
            </a:r>
            <a:r>
              <a:rPr b="1" lang="en" sz="900">
                <a:solidFill>
                  <a:schemeClr val="dk1"/>
                </a:solidFill>
                <a:latin typeface="Archivo"/>
                <a:ea typeface="Archivo"/>
                <a:cs typeface="Archivo"/>
                <a:sym typeface="Archivo"/>
              </a:rPr>
              <a:t>: </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a:solidFill>
                  <a:schemeClr val="dk1"/>
                </a:solidFill>
                <a:latin typeface="Archivo"/>
                <a:ea typeface="Archivo"/>
                <a:cs typeface="Archivo"/>
                <a:sym typeface="Archivo"/>
              </a:rPr>
              <a:t>B.1.1., B.1.2, B.1.4, J.1.1</a:t>
            </a:r>
            <a:endParaRPr b="1" sz="900">
              <a:solidFill>
                <a:schemeClr val="dk1"/>
              </a:solidFill>
              <a:latin typeface="Archivo"/>
              <a:ea typeface="Archivo"/>
              <a:cs typeface="Archivo"/>
              <a:sym typeface="Archivo"/>
            </a:endParaRPr>
          </a:p>
          <a:p>
            <a:pPr indent="0" lvl="0" marL="0" rtl="0" algn="ctr">
              <a:spcBef>
                <a:spcPts val="0"/>
              </a:spcBef>
              <a:spcAft>
                <a:spcPts val="0"/>
              </a:spcAft>
              <a:buNone/>
            </a:pPr>
            <a:r>
              <a:t/>
            </a:r>
            <a:endParaRPr sz="900">
              <a:solidFill>
                <a:schemeClr val="dk1"/>
              </a:solidFill>
              <a:latin typeface="Archivo"/>
              <a:ea typeface="Archivo"/>
              <a:cs typeface="Archivo"/>
              <a:sym typeface="Archivo"/>
            </a:endParaRPr>
          </a:p>
        </p:txBody>
      </p:sp>
      <p:sp>
        <p:nvSpPr>
          <p:cNvPr id="935" name="Google Shape;935;p87"/>
          <p:cNvSpPr txBox="1"/>
          <p:nvPr/>
        </p:nvSpPr>
        <p:spPr>
          <a:xfrm>
            <a:off x="274375" y="1953825"/>
            <a:ext cx="1723800" cy="1642500"/>
          </a:xfrm>
          <a:prstGeom prst="rect">
            <a:avLst/>
          </a:prstGeom>
          <a:noFill/>
          <a:ln cap="flat" cmpd="sng" w="9525">
            <a:solidFill>
              <a:srgbClr val="5AB45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u="sng">
                <a:solidFill>
                  <a:schemeClr val="dk1"/>
                </a:solidFill>
                <a:latin typeface="Archivo"/>
                <a:ea typeface="Archivo"/>
                <a:cs typeface="Archivo"/>
                <a:sym typeface="Archivo"/>
              </a:rPr>
              <a:t>Milestone #2</a:t>
            </a:r>
            <a:r>
              <a:rPr lang="en" sz="900">
                <a:solidFill>
                  <a:schemeClr val="dk1"/>
                </a:solidFill>
                <a:latin typeface="Archivo"/>
                <a:ea typeface="Archivo"/>
                <a:cs typeface="Archivo"/>
                <a:sym typeface="Archivo"/>
              </a:rPr>
              <a:t>: </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lang="en" sz="900">
                <a:solidFill>
                  <a:schemeClr val="dk1"/>
                </a:solidFill>
                <a:latin typeface="Archivo"/>
                <a:ea typeface="Archivo"/>
                <a:cs typeface="Archivo"/>
                <a:sym typeface="Archivo"/>
              </a:rPr>
              <a:t>Achieve 70% of automation coverage and achieve real-time monitoring and reporting of all test results.</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lang="en" sz="900">
                <a:solidFill>
                  <a:schemeClr val="dk1"/>
                </a:solidFill>
                <a:latin typeface="Archivo"/>
                <a:ea typeface="Archivo"/>
                <a:cs typeface="Archivo"/>
                <a:sym typeface="Archivo"/>
              </a:rPr>
              <a:t> Alpha Testing with 60% resolution rate for verified issues in alpha</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u="sng">
                <a:solidFill>
                  <a:schemeClr val="dk1"/>
                </a:solidFill>
                <a:latin typeface="Archivo"/>
                <a:ea typeface="Archivo"/>
                <a:cs typeface="Archivo"/>
                <a:sym typeface="Archivo"/>
              </a:rPr>
              <a:t>User Stories</a:t>
            </a:r>
            <a:r>
              <a:rPr b="1" lang="en" sz="900">
                <a:solidFill>
                  <a:schemeClr val="dk1"/>
                </a:solidFill>
                <a:latin typeface="Archivo"/>
                <a:ea typeface="Archivo"/>
                <a:cs typeface="Archivo"/>
                <a:sym typeface="Archivo"/>
              </a:rPr>
              <a:t>:</a:t>
            </a:r>
            <a:endParaRPr b="1"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a:solidFill>
                  <a:schemeClr val="dk1"/>
                </a:solidFill>
                <a:latin typeface="Archivo"/>
                <a:ea typeface="Archivo"/>
                <a:cs typeface="Archivo"/>
                <a:sym typeface="Archivo"/>
              </a:rPr>
              <a:t>J.1.2, J.1.3, B.1.3, K.1.1, K.1.2, K.1.3</a:t>
            </a:r>
            <a:endParaRPr b="1" sz="900">
              <a:solidFill>
                <a:schemeClr val="dk1"/>
              </a:solidFill>
              <a:latin typeface="Archivo"/>
              <a:ea typeface="Archivo"/>
              <a:cs typeface="Archivo"/>
              <a:sym typeface="Archivo"/>
            </a:endParaRPr>
          </a:p>
        </p:txBody>
      </p:sp>
      <p:sp>
        <p:nvSpPr>
          <p:cNvPr id="936" name="Google Shape;936;p87"/>
          <p:cNvSpPr txBox="1"/>
          <p:nvPr/>
        </p:nvSpPr>
        <p:spPr>
          <a:xfrm>
            <a:off x="274375" y="3708025"/>
            <a:ext cx="1723800" cy="1072200"/>
          </a:xfrm>
          <a:prstGeom prst="rect">
            <a:avLst/>
          </a:prstGeom>
          <a:noFill/>
          <a:ln cap="flat" cmpd="sng" w="9525">
            <a:solidFill>
              <a:srgbClr val="5AB45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900" u="sng">
                <a:solidFill>
                  <a:schemeClr val="dk1"/>
                </a:solidFill>
                <a:latin typeface="Archivo"/>
                <a:ea typeface="Archivo"/>
                <a:cs typeface="Archivo"/>
                <a:sym typeface="Archivo"/>
              </a:rPr>
              <a:t>Milestone #3</a:t>
            </a:r>
            <a:r>
              <a:rPr lang="en" sz="900">
                <a:solidFill>
                  <a:schemeClr val="dk1"/>
                </a:solidFill>
                <a:latin typeface="Archivo"/>
                <a:ea typeface="Archivo"/>
                <a:cs typeface="Archivo"/>
                <a:sym typeface="Archivo"/>
              </a:rPr>
              <a:t>: </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lang="en" sz="900">
                <a:solidFill>
                  <a:schemeClr val="dk1"/>
                </a:solidFill>
                <a:latin typeface="Archivo"/>
                <a:ea typeface="Archivo"/>
                <a:cs typeface="Archivo"/>
                <a:sym typeface="Archivo"/>
              </a:rPr>
              <a:t>Full deployment of the Selenium test suite, with functioning scripts and infrastructure.</a:t>
            </a:r>
            <a:endParaRPr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u="sng">
                <a:solidFill>
                  <a:schemeClr val="dk1"/>
                </a:solidFill>
                <a:latin typeface="Archivo"/>
                <a:ea typeface="Archivo"/>
                <a:cs typeface="Archivo"/>
                <a:sym typeface="Archivo"/>
              </a:rPr>
              <a:t>User Stories</a:t>
            </a:r>
            <a:r>
              <a:rPr b="1" lang="en" sz="900">
                <a:solidFill>
                  <a:schemeClr val="dk1"/>
                </a:solidFill>
                <a:latin typeface="Archivo"/>
                <a:ea typeface="Archivo"/>
                <a:cs typeface="Archivo"/>
                <a:sym typeface="Archivo"/>
              </a:rPr>
              <a:t>:</a:t>
            </a:r>
            <a:endParaRPr b="1" sz="900">
              <a:solidFill>
                <a:schemeClr val="dk1"/>
              </a:solidFill>
              <a:latin typeface="Archivo"/>
              <a:ea typeface="Archivo"/>
              <a:cs typeface="Archivo"/>
              <a:sym typeface="Archivo"/>
            </a:endParaRPr>
          </a:p>
          <a:p>
            <a:pPr indent="0" lvl="0" marL="0" rtl="0" algn="ctr">
              <a:spcBef>
                <a:spcPts val="0"/>
              </a:spcBef>
              <a:spcAft>
                <a:spcPts val="0"/>
              </a:spcAft>
              <a:buNone/>
            </a:pPr>
            <a:r>
              <a:rPr b="1" lang="en" sz="900">
                <a:solidFill>
                  <a:schemeClr val="dk1"/>
                </a:solidFill>
                <a:latin typeface="Archivo"/>
                <a:ea typeface="Archivo"/>
                <a:cs typeface="Archivo"/>
                <a:sym typeface="Archivo"/>
              </a:rPr>
              <a:t>J.1.1, A.1.1, A.1.2, A.1.3</a:t>
            </a:r>
            <a:endParaRPr b="1" sz="900">
              <a:solidFill>
                <a:schemeClr val="dk1"/>
              </a:solidFill>
              <a:latin typeface="Archivo"/>
              <a:ea typeface="Archivo"/>
              <a:cs typeface="Archivo"/>
              <a:sym typeface="Archivo"/>
            </a:endParaRPr>
          </a:p>
          <a:p>
            <a:pPr indent="0" lvl="0" marL="0" rtl="0" algn="ctr">
              <a:spcBef>
                <a:spcPts val="0"/>
              </a:spcBef>
              <a:spcAft>
                <a:spcPts val="0"/>
              </a:spcAft>
              <a:buNone/>
            </a:pPr>
            <a:r>
              <a:t/>
            </a:r>
            <a:endParaRPr sz="900">
              <a:solidFill>
                <a:schemeClr val="dk1"/>
              </a:solidFill>
              <a:latin typeface="Archivo"/>
              <a:ea typeface="Archivo"/>
              <a:cs typeface="Archivo"/>
              <a:sym typeface="Archivo"/>
            </a:endParaRPr>
          </a:p>
          <a:p>
            <a:pPr indent="0" lvl="0" marL="0" rtl="0" algn="ctr">
              <a:spcBef>
                <a:spcPts val="0"/>
              </a:spcBef>
              <a:spcAft>
                <a:spcPts val="0"/>
              </a:spcAft>
              <a:buNone/>
            </a:pPr>
            <a:r>
              <a:t/>
            </a:r>
            <a:endParaRPr sz="900">
              <a:solidFill>
                <a:schemeClr val="dk1"/>
              </a:solidFill>
              <a:latin typeface="Archivo"/>
              <a:ea typeface="Archivo"/>
              <a:cs typeface="Archivo"/>
              <a:sym typeface="Archivo"/>
            </a:endParaRPr>
          </a:p>
        </p:txBody>
      </p:sp>
      <p:sp>
        <p:nvSpPr>
          <p:cNvPr id="937" name="Google Shape;937;p87"/>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pic>
        <p:nvPicPr>
          <p:cNvPr id="938" name="Google Shape;938;p87"/>
          <p:cNvPicPr preferRelativeResize="0"/>
          <p:nvPr/>
        </p:nvPicPr>
        <p:blipFill>
          <a:blip r:embed="rId3">
            <a:alphaModFix/>
          </a:blip>
          <a:stretch>
            <a:fillRect/>
          </a:stretch>
        </p:blipFill>
        <p:spPr>
          <a:xfrm>
            <a:off x="2150575" y="577100"/>
            <a:ext cx="6740823" cy="4245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8"/>
          <p:cNvSpPr txBox="1"/>
          <p:nvPr>
            <p:ph type="title"/>
          </p:nvPr>
        </p:nvSpPr>
        <p:spPr>
          <a:xfrm>
            <a:off x="3033650" y="1915875"/>
            <a:ext cx="4866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&amp;</a:t>
            </a:r>
            <a:r>
              <a:rPr lang="en"/>
              <a:t> ROV</a:t>
            </a:r>
            <a:endParaRPr>
              <a:solidFill>
                <a:schemeClr val="accent1"/>
              </a:solidFill>
            </a:endParaRPr>
          </a:p>
        </p:txBody>
      </p:sp>
      <p:pic>
        <p:nvPicPr>
          <p:cNvPr id="944" name="Google Shape;944;p88"/>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945" name="Google Shape;945;p88"/>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8"/>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89"/>
          <p:cNvPicPr preferRelativeResize="0"/>
          <p:nvPr/>
        </p:nvPicPr>
        <p:blipFill>
          <a:blip r:embed="rId3">
            <a:alphaModFix/>
          </a:blip>
          <a:stretch>
            <a:fillRect/>
          </a:stretch>
        </p:blipFill>
        <p:spPr>
          <a:xfrm>
            <a:off x="1531975" y="466725"/>
            <a:ext cx="7149527" cy="4524300"/>
          </a:xfrm>
          <a:prstGeom prst="rect">
            <a:avLst/>
          </a:prstGeom>
          <a:noFill/>
          <a:ln>
            <a:noFill/>
          </a:ln>
        </p:spPr>
      </p:pic>
      <p:sp>
        <p:nvSpPr>
          <p:cNvPr id="952" name="Google Shape;952;p89"/>
          <p:cNvSpPr txBox="1"/>
          <p:nvPr>
            <p:ph type="title"/>
          </p:nvPr>
        </p:nvSpPr>
        <p:spPr>
          <a:xfrm>
            <a:off x="340225" y="2285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a:t>
            </a:r>
            <a:endParaRPr/>
          </a:p>
        </p:txBody>
      </p:sp>
      <p:sp>
        <p:nvSpPr>
          <p:cNvPr id="953" name="Google Shape;953;p89"/>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4"/>
          <p:cNvPicPr preferRelativeResize="0"/>
          <p:nvPr/>
        </p:nvPicPr>
        <p:blipFill rotWithShape="1">
          <a:blip r:embed="rId3">
            <a:alphaModFix/>
          </a:blip>
          <a:srcRect b="0" l="0" r="0" t="32564"/>
          <a:stretch/>
        </p:blipFill>
        <p:spPr>
          <a:xfrm rot="10800000">
            <a:off x="0" y="-407100"/>
            <a:ext cx="9144003" cy="3468499"/>
          </a:xfrm>
          <a:prstGeom prst="rect">
            <a:avLst/>
          </a:prstGeom>
          <a:noFill/>
          <a:ln>
            <a:noFill/>
          </a:ln>
        </p:spPr>
      </p:pic>
      <p:sp>
        <p:nvSpPr>
          <p:cNvPr id="378" name="Google Shape;378;p54"/>
          <p:cNvSpPr txBox="1"/>
          <p:nvPr>
            <p:ph type="title"/>
          </p:nvPr>
        </p:nvSpPr>
        <p:spPr>
          <a:xfrm>
            <a:off x="920250" y="1072750"/>
            <a:ext cx="7303500" cy="16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CyberSIEM</a:t>
            </a:r>
            <a:endParaRPr/>
          </a:p>
        </p:txBody>
      </p:sp>
      <p:sp>
        <p:nvSpPr>
          <p:cNvPr id="379" name="Google Shape;379;p54"/>
          <p:cNvSpPr/>
          <p:nvPr/>
        </p:nvSpPr>
        <p:spPr>
          <a:xfrm flipH="1" rot="8100000">
            <a:off x="-2116580" y="-3398252"/>
            <a:ext cx="5215162" cy="5113388"/>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4"/>
          <p:cNvSpPr/>
          <p:nvPr/>
        </p:nvSpPr>
        <p:spPr>
          <a:xfrm rot="-8100000">
            <a:off x="6068320" y="-3398252"/>
            <a:ext cx="5215162" cy="5113388"/>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4"/>
          <p:cNvSpPr txBox="1"/>
          <p:nvPr/>
        </p:nvSpPr>
        <p:spPr>
          <a:xfrm>
            <a:off x="827700" y="3387675"/>
            <a:ext cx="7488600" cy="124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Archivo SemiBold"/>
                <a:ea typeface="Archivo SemiBold"/>
                <a:cs typeface="Archivo SemiBold"/>
                <a:sym typeface="Archivo SemiBold"/>
              </a:rPr>
              <a:t>“To provide and enable strategic threat detection and response in the wake of sophisticated security needs.”</a:t>
            </a:r>
            <a:endParaRPr sz="1500">
              <a:solidFill>
                <a:schemeClr val="dk1"/>
              </a:solidFill>
              <a:latin typeface="Archivo SemiBold"/>
              <a:ea typeface="Archivo SemiBold"/>
              <a:cs typeface="Archivo SemiBold"/>
              <a:sym typeface="Archivo SemiBold"/>
            </a:endParaRPr>
          </a:p>
        </p:txBody>
      </p:sp>
      <p:sp>
        <p:nvSpPr>
          <p:cNvPr id="382" name="Google Shape;382;p54"/>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0"/>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a:t>
            </a:r>
            <a:endParaRPr>
              <a:solidFill>
                <a:schemeClr val="accent1"/>
              </a:solidFill>
            </a:endParaRPr>
          </a:p>
        </p:txBody>
      </p:sp>
      <p:graphicFrame>
        <p:nvGraphicFramePr>
          <p:cNvPr id="959" name="Google Shape;959;p90"/>
          <p:cNvGraphicFramePr/>
          <p:nvPr/>
        </p:nvGraphicFramePr>
        <p:xfrm>
          <a:off x="755400" y="1111525"/>
          <a:ext cx="3000000" cy="3000000"/>
        </p:xfrm>
        <a:graphic>
          <a:graphicData uri="http://schemas.openxmlformats.org/drawingml/2006/table">
            <a:tbl>
              <a:tblPr>
                <a:noFill/>
                <a:tableStyleId>{FE90AB6E-F755-4C3D-A362-D7ACDD14A2B7}</a:tableStyleId>
              </a:tblPr>
              <a:tblGrid>
                <a:gridCol w="3623800"/>
                <a:gridCol w="4009400"/>
              </a:tblGrid>
              <a:tr h="8283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Time Efficiency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Reduce time expense per case by 64.17%, from 11.22 </a:t>
                      </a:r>
                      <a:r>
                        <a:rPr b="1" lang="en" sz="1200">
                          <a:solidFill>
                            <a:srgbClr val="242424"/>
                          </a:solidFill>
                          <a:latin typeface="Calibri"/>
                          <a:ea typeface="Calibri"/>
                          <a:cs typeface="Calibri"/>
                          <a:sym typeface="Calibri"/>
                        </a:rPr>
                        <a:t>minutes </a:t>
                      </a:r>
                      <a:r>
                        <a:rPr b="1" lang="en" sz="1200">
                          <a:solidFill>
                            <a:srgbClr val="242424"/>
                          </a:solidFill>
                          <a:latin typeface="Calibri"/>
                          <a:ea typeface="Calibri"/>
                          <a:cs typeface="Calibri"/>
                          <a:sym typeface="Calibri"/>
                        </a:rPr>
                        <a:t>to </a:t>
                      </a:r>
                      <a:r>
                        <a:rPr b="1" lang="en" sz="1200">
                          <a:solidFill>
                            <a:srgbClr val="242424"/>
                          </a:solidFill>
                          <a:latin typeface="Calibri"/>
                          <a:ea typeface="Calibri"/>
                          <a:cs typeface="Calibri"/>
                          <a:sym typeface="Calibri"/>
                        </a:rPr>
                        <a:t>less than one</a:t>
                      </a:r>
                      <a:r>
                        <a:rPr b="1" lang="en" sz="1200">
                          <a:solidFill>
                            <a:srgbClr val="242424"/>
                          </a:solidFill>
                          <a:latin typeface="Calibri"/>
                          <a:ea typeface="Calibri"/>
                          <a:cs typeface="Calibri"/>
                          <a:sym typeface="Calibri"/>
                        </a:rPr>
                        <a:t> minute.</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Test Coverage and Frequency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Char char="●"/>
                      </a:pPr>
                      <a:r>
                        <a:rPr b="1" lang="en" sz="1200">
                          <a:solidFill>
                            <a:srgbClr val="242424"/>
                          </a:solidFill>
                          <a:latin typeface="Calibri"/>
                          <a:ea typeface="Calibri"/>
                          <a:cs typeface="Calibri"/>
                          <a:sym typeface="Calibri"/>
                        </a:rPr>
                        <a:t>Improve test coverage from 70% to 90%.</a:t>
                      </a:r>
                      <a:endParaRPr b="1" sz="1200">
                        <a:solidFill>
                          <a:srgbClr val="242424"/>
                        </a:solidFill>
                        <a:latin typeface="Calibri"/>
                        <a:ea typeface="Calibri"/>
                        <a:cs typeface="Calibri"/>
                        <a:sym typeface="Calibri"/>
                      </a:endParaRPr>
                    </a:p>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Reduced false positive rate of test cases from 5% to 3%.</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Resource Optimization and Cost Efficiency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Save team’s time on testing by 57.14%.</a:t>
                      </a:r>
                      <a:endParaRPr b="1" sz="1200">
                        <a:solidFill>
                          <a:srgbClr val="242424"/>
                        </a:solidFill>
                        <a:latin typeface="Calibri"/>
                        <a:ea typeface="Calibri"/>
                        <a:cs typeface="Calibri"/>
                        <a:sym typeface="Calibri"/>
                      </a:endParaRPr>
                    </a:p>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Generate $16K of financial value  per month from productivity improvement.</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591200">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Consistency and Reproducibility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Shorten the test setup and validation process from 72 </a:t>
                      </a:r>
                      <a:r>
                        <a:rPr b="1" lang="en" sz="1200">
                          <a:solidFill>
                            <a:srgbClr val="242424"/>
                          </a:solidFill>
                          <a:latin typeface="Calibri"/>
                          <a:ea typeface="Calibri"/>
                          <a:cs typeface="Calibri"/>
                          <a:sym typeface="Calibri"/>
                        </a:rPr>
                        <a:t>hours</a:t>
                      </a:r>
                      <a:r>
                        <a:rPr b="1" lang="en" sz="1200">
                          <a:solidFill>
                            <a:srgbClr val="242424"/>
                          </a:solidFill>
                          <a:latin typeface="Calibri"/>
                          <a:ea typeface="Calibri"/>
                          <a:cs typeface="Calibri"/>
                          <a:sym typeface="Calibri"/>
                        </a:rPr>
                        <a:t> to 48 hours.</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Rapid Feedback and Continuous Improvement</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Reduce the </a:t>
                      </a:r>
                      <a:r>
                        <a:rPr b="1" lang="en" sz="1200">
                          <a:solidFill>
                            <a:srgbClr val="242424"/>
                          </a:solidFill>
                          <a:latin typeface="Calibri"/>
                          <a:ea typeface="Calibri"/>
                          <a:cs typeface="Calibri"/>
                          <a:sym typeface="Calibri"/>
                        </a:rPr>
                        <a:t>reaction time from Internal SOC (Customer 0) to Product from</a:t>
                      </a:r>
                      <a:r>
                        <a:rPr b="1" lang="en" sz="1200">
                          <a:solidFill>
                            <a:srgbClr val="242424"/>
                          </a:solidFill>
                          <a:latin typeface="Calibri"/>
                          <a:ea typeface="Calibri"/>
                          <a:cs typeface="Calibri"/>
                          <a:sym typeface="Calibri"/>
                        </a:rPr>
                        <a:t> 48 hours to 24 hours.</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bl>
          </a:graphicData>
        </a:graphic>
      </p:graphicFrame>
      <p:sp>
        <p:nvSpPr>
          <p:cNvPr id="960" name="Google Shape;960;p90"/>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1"/>
          <p:cNvSpPr txBox="1"/>
          <p:nvPr>
            <p:ph type="title"/>
          </p:nvPr>
        </p:nvSpPr>
        <p:spPr>
          <a:xfrm>
            <a:off x="3033650" y="1915875"/>
            <a:ext cx="48519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Risk Analysis</a:t>
            </a:r>
            <a:endParaRPr sz="3600"/>
          </a:p>
          <a:p>
            <a:pPr indent="0" lvl="0" marL="0" rtl="0" algn="ctr">
              <a:spcBef>
                <a:spcPts val="0"/>
              </a:spcBef>
              <a:spcAft>
                <a:spcPts val="0"/>
              </a:spcAft>
              <a:buNone/>
            </a:pPr>
            <a:r>
              <a:rPr lang="en" sz="3600"/>
              <a:t>&amp;</a:t>
            </a:r>
            <a:endParaRPr sz="3600"/>
          </a:p>
          <a:p>
            <a:pPr indent="0" lvl="0" marL="0" rtl="0" algn="ctr">
              <a:spcBef>
                <a:spcPts val="0"/>
              </a:spcBef>
              <a:spcAft>
                <a:spcPts val="0"/>
              </a:spcAft>
              <a:buNone/>
            </a:pPr>
            <a:r>
              <a:rPr lang="en" sz="3600">
                <a:solidFill>
                  <a:schemeClr val="accent1"/>
                </a:solidFill>
              </a:rPr>
              <a:t>Software Disasters</a:t>
            </a:r>
            <a:endParaRPr sz="3600">
              <a:solidFill>
                <a:schemeClr val="accent1"/>
              </a:solidFill>
            </a:endParaRPr>
          </a:p>
        </p:txBody>
      </p:sp>
      <p:pic>
        <p:nvPicPr>
          <p:cNvPr id="966" name="Google Shape;966;p91"/>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967" name="Google Shape;967;p91"/>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1"/>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2"/>
          <p:cNvSpPr txBox="1"/>
          <p:nvPr/>
        </p:nvSpPr>
        <p:spPr>
          <a:xfrm>
            <a:off x="164075" y="4335200"/>
            <a:ext cx="71607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BrowserStack. 6 Best Practices in Selenium Automation. Retrieved April 22, 2024 from </a:t>
            </a:r>
            <a:r>
              <a:rPr lang="en" sz="700" u="sng">
                <a:solidFill>
                  <a:schemeClr val="lt1"/>
                </a:solidFill>
                <a:latin typeface="Archivo"/>
                <a:ea typeface="Archivo"/>
                <a:cs typeface="Archivo"/>
                <a:sym typeface="Archivo"/>
                <a:hlinkClick r:id="rId3">
                  <a:extLst>
                    <a:ext uri="{A12FA001-AC4F-418D-AE19-62706E023703}">
                      <ahyp:hlinkClr val="tx"/>
                    </a:ext>
                  </a:extLst>
                </a:hlinkClick>
              </a:rPr>
              <a:t>https://browserstack.wpengine.com/guide/best-practices-in-selenium-automation/</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LambdaTest. 16 Selenium Best Practices For Efficient Test Automation. Retrieved April 22, 2024 from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https://www.lambdatest.com/blog/selenium-best-practices-for-web-testing/</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 Folio3 Software. Risks and Challenges in UI Automation with Selenium. Retrieved April 22, 2024 from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https://folio3.com/blog/risks-and-challenges-in-ui-automation-with-selenium/</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[4] 2024. Cloud Selenium Grid for Test Automation. Retrieved April 28, 2024 from</a:t>
            </a:r>
            <a:r>
              <a:rPr lang="en" sz="700">
                <a:solidFill>
                  <a:schemeClr val="accent6"/>
                </a:solidFill>
                <a:latin typeface="Archivo"/>
                <a:ea typeface="Archivo"/>
                <a:cs typeface="Archivo"/>
                <a:sym typeface="Archivo"/>
              </a:rPr>
              <a:t> </a:t>
            </a:r>
            <a:r>
              <a:rPr lang="en" sz="700" u="sng">
                <a:solidFill>
                  <a:schemeClr val="accent6"/>
                </a:solidFill>
                <a:latin typeface="Archivo"/>
                <a:ea typeface="Archivo"/>
                <a:cs typeface="Archivo"/>
                <a:sym typeface="Archivo"/>
                <a:hlinkClick r:id="rId6">
                  <a:extLst>
                    <a:ext uri="{A12FA001-AC4F-418D-AE19-62706E023703}">
                      <ahyp:hlinkClr val="tx"/>
                    </a:ext>
                  </a:extLst>
                </a:hlinkClick>
              </a:rPr>
              <a:t>https://www.browserstack.com/cloud-selenium-grid</a:t>
            </a:r>
            <a:endParaRPr sz="700">
              <a:solidFill>
                <a:schemeClr val="accent6"/>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900">
              <a:solidFill>
                <a:schemeClr val="dk1"/>
              </a:solidFill>
              <a:latin typeface="Archivo"/>
              <a:ea typeface="Archivo"/>
              <a:cs typeface="Archivo"/>
              <a:sym typeface="Archivo"/>
            </a:endParaRPr>
          </a:p>
        </p:txBody>
      </p:sp>
      <p:sp>
        <p:nvSpPr>
          <p:cNvPr id="974" name="Google Shape;974;p92"/>
          <p:cNvSpPr txBox="1"/>
          <p:nvPr/>
        </p:nvSpPr>
        <p:spPr>
          <a:xfrm>
            <a:off x="8418075" y="4900325"/>
            <a:ext cx="7260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
        <p:nvSpPr>
          <p:cNvPr id="975" name="Google Shape;975;p92"/>
          <p:cNvSpPr txBox="1"/>
          <p:nvPr>
            <p:ph type="title"/>
          </p:nvPr>
        </p:nvSpPr>
        <p:spPr>
          <a:xfrm>
            <a:off x="277725" y="64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 </a:t>
            </a:r>
            <a:endParaRPr>
              <a:solidFill>
                <a:schemeClr val="accent1"/>
              </a:solidFill>
            </a:endParaRPr>
          </a:p>
        </p:txBody>
      </p:sp>
      <p:graphicFrame>
        <p:nvGraphicFramePr>
          <p:cNvPr id="976" name="Google Shape;976;p92"/>
          <p:cNvGraphicFramePr/>
          <p:nvPr/>
        </p:nvGraphicFramePr>
        <p:xfrm>
          <a:off x="75350" y="637525"/>
          <a:ext cx="3000000" cy="3000000"/>
        </p:xfrm>
        <a:graphic>
          <a:graphicData uri="http://schemas.openxmlformats.org/drawingml/2006/table">
            <a:tbl>
              <a:tblPr>
                <a:noFill/>
                <a:tableStyleId>{C4A383E6-F870-42AD-8B6D-37A9C7D76582}</a:tableStyleId>
              </a:tblPr>
              <a:tblGrid>
                <a:gridCol w="989575"/>
                <a:gridCol w="2017125"/>
                <a:gridCol w="4562900"/>
                <a:gridCol w="650975"/>
                <a:gridCol w="777800"/>
              </a:tblGrid>
              <a:tr h="2583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Risk</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Risk Description</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Mitigation Strategy</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Clr>
                          <a:srgbClr val="000000"/>
                        </a:buClr>
                        <a:buSzPts val="1100"/>
                        <a:buFont typeface="Arial"/>
                        <a:buNone/>
                      </a:pPr>
                      <a:r>
                        <a:rPr b="1" lang="en" sz="800">
                          <a:solidFill>
                            <a:schemeClr val="dk1"/>
                          </a:solidFill>
                          <a:latin typeface="Archivo"/>
                          <a:ea typeface="Archivo"/>
                          <a:cs typeface="Archivo"/>
                          <a:sym typeface="Archivo"/>
                        </a:rPr>
                        <a:t>Impact </a:t>
                      </a:r>
                      <a:endParaRPr b="1" sz="800">
                        <a:solidFill>
                          <a:schemeClr val="dk1"/>
                        </a:solidFill>
                        <a:latin typeface="Archivo"/>
                        <a:ea typeface="Archivo"/>
                        <a:cs typeface="Archivo"/>
                        <a:sym typeface="Archivo"/>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800">
                          <a:solidFill>
                            <a:schemeClr val="dk1"/>
                          </a:solidFill>
                          <a:latin typeface="Archivo"/>
                          <a:ea typeface="Archivo"/>
                          <a:cs typeface="Archivo"/>
                          <a:sym typeface="Archivo"/>
                        </a:rPr>
                        <a:t>Likelihood</a:t>
                      </a:r>
                      <a:endParaRPr b="1" sz="800">
                        <a:solidFill>
                          <a:schemeClr val="dk1"/>
                        </a:solidFill>
                        <a:latin typeface="Archivo"/>
                        <a:ea typeface="Archivo"/>
                        <a:cs typeface="Archivo"/>
                        <a:sym typeface="Archivo"/>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6128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Cross-Browser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Compatibility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Issues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UI flow between browsers may be different.</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 If browser updates affect the UI, test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scripts may not work.</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Use a Browser Compatibility Matrix </a:t>
                      </a:r>
                      <a:r>
                        <a:rPr lang="en" sz="800">
                          <a:solidFill>
                            <a:srgbClr val="3A3E5F"/>
                          </a:solidFill>
                          <a:latin typeface="Archivo"/>
                          <a:ea typeface="Archivo"/>
                          <a:cs typeface="Archivo"/>
                          <a:sym typeface="Archivo"/>
                        </a:rPr>
                        <a:t>to determine where code can be reused, and what must be custom.</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Update all browsers</a:t>
                      </a:r>
                      <a:r>
                        <a:rPr lang="en" sz="800">
                          <a:solidFill>
                            <a:srgbClr val="3A3E5F"/>
                          </a:solidFill>
                          <a:latin typeface="Archivo"/>
                          <a:ea typeface="Archivo"/>
                          <a:cs typeface="Archivo"/>
                          <a:sym typeface="Archivo"/>
                        </a:rPr>
                        <a:t> to determine if UI changes affect test scripts. If they do, DevTest must be alerted so changes can be made. to ensure that the newest security measures are updated and eliminate bugs</a:t>
                      </a: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[1]</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52975">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No Built-In Reporting Capabilities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3rd party (JUnit) reporting comments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must  be updated when test scripts change.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If JUnit comments are not updated, reports will not represent new test cases. </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Formally Audit JUnit reports </a:t>
                      </a:r>
                      <a:r>
                        <a:rPr lang="en" sz="800">
                          <a:solidFill>
                            <a:srgbClr val="3A3E5F"/>
                          </a:solidFill>
                          <a:latin typeface="Archivo"/>
                          <a:ea typeface="Archivo"/>
                          <a:cs typeface="Archivo"/>
                          <a:sym typeface="Archivo"/>
                        </a:rPr>
                        <a:t>quarterly to ensure that reports are representative of the test suite.</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Review JUnit updates </a:t>
                      </a:r>
                      <a:r>
                        <a:rPr lang="en" sz="800">
                          <a:solidFill>
                            <a:srgbClr val="3A3E5F"/>
                          </a:solidFill>
                          <a:latin typeface="Archivo"/>
                          <a:ea typeface="Archivo"/>
                          <a:cs typeface="Archivo"/>
                          <a:sym typeface="Archivo"/>
                        </a:rPr>
                        <a:t>before implementing them to ensure no compatibility issues occur.</a:t>
                      </a:r>
                      <a:endParaRPr sz="800">
                        <a:solidFill>
                          <a:srgbClr val="3A3E5F"/>
                        </a:solidFill>
                        <a:highlight>
                          <a:srgbClr val="FFFF00"/>
                        </a:highlight>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80475">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Performance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Bottlenecks</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&amp;</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Scalability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Issues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Many test instances require product and data access, adding to system strain. Potential to overload local resources, resulting in system crash.</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Parallel Testing</a:t>
                      </a:r>
                      <a:r>
                        <a:rPr lang="en" sz="800">
                          <a:solidFill>
                            <a:srgbClr val="3A3E5F"/>
                          </a:solidFill>
                          <a:latin typeface="Archivo"/>
                          <a:ea typeface="Archivo"/>
                          <a:cs typeface="Archivo"/>
                          <a:sym typeface="Archivo"/>
                        </a:rPr>
                        <a:t> sequence changes are immediately implemented if a new test has a dependency.</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Use Explicit Wait Commands</a:t>
                      </a:r>
                      <a:r>
                        <a:rPr lang="en" sz="800">
                          <a:solidFill>
                            <a:srgbClr val="3A3E5F"/>
                          </a:solidFill>
                          <a:latin typeface="Archivo"/>
                          <a:ea typeface="Archivo"/>
                          <a:cs typeface="Archivo"/>
                          <a:sym typeface="Archivo"/>
                        </a:rPr>
                        <a:t> to allow precise control over waiting conditions, minimizing long wait times &amp; maximizing resources.</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Overclock local compute</a:t>
                      </a:r>
                      <a:r>
                        <a:rPr lang="en" sz="800">
                          <a:solidFill>
                            <a:srgbClr val="3A3E5F"/>
                          </a:solidFill>
                          <a:latin typeface="Archivo"/>
                          <a:ea typeface="Archivo"/>
                          <a:cs typeface="Archivo"/>
                          <a:sym typeface="Archivo"/>
                        </a:rPr>
                        <a:t> quarterly to determine the maximum concurrent test instances possible. </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Utilize cloud compute for  Selenium Grid</a:t>
                      </a:r>
                      <a:r>
                        <a:rPr lang="en" sz="800">
                          <a:solidFill>
                            <a:srgbClr val="3A3E5F"/>
                          </a:solidFill>
                          <a:latin typeface="Archivo"/>
                          <a:ea typeface="Archivo"/>
                          <a:cs typeface="Archivo"/>
                          <a:sym typeface="Archivo"/>
                        </a:rPr>
                        <a:t> in the case that local compute cannot complete testing within 1 day reporting threshold</a:t>
                      </a: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[4]</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3855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Test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Spottiness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Complex UI flows may result in test spottiness in the long run.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Inadequate variety in sample data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may mask edge cases.</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Keep tests simple</a:t>
                      </a:r>
                      <a:r>
                        <a:rPr lang="en" sz="800">
                          <a:solidFill>
                            <a:srgbClr val="3A3E5F"/>
                          </a:solidFill>
                          <a:latin typeface="Archivo"/>
                          <a:ea typeface="Archivo"/>
                          <a:cs typeface="Archivo"/>
                          <a:sym typeface="Archivo"/>
                        </a:rPr>
                        <a:t> to improve test stability and reliability. </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Continuously add to sample data repo </a:t>
                      </a:r>
                      <a:r>
                        <a:rPr lang="en" sz="800">
                          <a:solidFill>
                            <a:srgbClr val="3A3E5F"/>
                          </a:solidFill>
                          <a:latin typeface="Archivo"/>
                          <a:ea typeface="Archivo"/>
                          <a:cs typeface="Archivo"/>
                          <a:sym typeface="Archivo"/>
                        </a:rPr>
                        <a:t>and randomize sample data selection to diversify scenarios.</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Consistent Test Configuration</a:t>
                      </a:r>
                      <a:r>
                        <a:rPr lang="en" sz="800">
                          <a:solidFill>
                            <a:srgbClr val="3A3E5F"/>
                          </a:solidFill>
                          <a:latin typeface="Archivo"/>
                          <a:ea typeface="Archivo"/>
                          <a:cs typeface="Archivo"/>
                          <a:sym typeface="Archivo"/>
                        </a:rPr>
                        <a:t> - On a quarterly basis, run test scripts in isolation from the production environment to ensure that the pipeline reporting is consistent</a:t>
                      </a: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[3]</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893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Frequent Updates and Maintenance</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Changes to SIEM products may result in significant test script deprecation.</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Page Object Model (POM)</a:t>
                      </a:r>
                      <a:r>
                        <a:rPr lang="en" sz="800">
                          <a:solidFill>
                            <a:srgbClr val="3A3E5F"/>
                          </a:solidFill>
                          <a:latin typeface="Archivo"/>
                          <a:ea typeface="Archivo"/>
                          <a:cs typeface="Archivo"/>
                          <a:sym typeface="Archivo"/>
                        </a:rPr>
                        <a:t> makes it easier to adapt to frequent updates by isolating web page elements from test scripts, improving code maintainability and scalability</a:t>
                      </a:r>
                      <a:r>
                        <a:rPr lang="en" sz="800">
                          <a:solidFill>
                            <a:srgbClr val="3A3E5F"/>
                          </a:solidFill>
                          <a:latin typeface="Archivo"/>
                          <a:ea typeface="Archivo"/>
                          <a:cs typeface="Archivo"/>
                          <a:sym typeface="Archivo"/>
                        </a:rPr>
                        <a:t> </a:t>
                      </a:r>
                      <a:r>
                        <a:rPr lang="en" sz="800">
                          <a:solidFill>
                            <a:srgbClr val="3A3E5F"/>
                          </a:solidFill>
                          <a:latin typeface="Archivo"/>
                          <a:ea typeface="Archivo"/>
                          <a:cs typeface="Archivo"/>
                          <a:sym typeface="Archivo"/>
                        </a:rPr>
                        <a:t>[2]</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Product will Proactively Alert</a:t>
                      </a:r>
                      <a:r>
                        <a:rPr lang="en" sz="800">
                          <a:solidFill>
                            <a:srgbClr val="3A3E5F"/>
                          </a:solidFill>
                          <a:latin typeface="Archivo"/>
                          <a:ea typeface="Archivo"/>
                          <a:cs typeface="Archivo"/>
                          <a:sym typeface="Archivo"/>
                        </a:rPr>
                        <a:t> DevTest and DevOps of significant UI changes in the design phase of product development, allowing ample time to accommodate the testing changes. </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3"/>
          <p:cNvSpPr txBox="1"/>
          <p:nvPr>
            <p:ph type="title"/>
          </p:nvPr>
        </p:nvSpPr>
        <p:spPr>
          <a:xfrm>
            <a:off x="720000" y="215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t>
            </a:r>
            <a:r>
              <a:rPr lang="en">
                <a:solidFill>
                  <a:schemeClr val="accent1"/>
                </a:solidFill>
              </a:rPr>
              <a:t>Disasters</a:t>
            </a:r>
            <a:endParaRPr>
              <a:solidFill>
                <a:schemeClr val="accent1"/>
              </a:solidFill>
            </a:endParaRPr>
          </a:p>
        </p:txBody>
      </p:sp>
      <p:graphicFrame>
        <p:nvGraphicFramePr>
          <p:cNvPr id="982" name="Google Shape;982;p93"/>
          <p:cNvGraphicFramePr/>
          <p:nvPr/>
        </p:nvGraphicFramePr>
        <p:xfrm>
          <a:off x="72175" y="788598"/>
          <a:ext cx="3000000" cy="3000000"/>
        </p:xfrm>
        <a:graphic>
          <a:graphicData uri="http://schemas.openxmlformats.org/drawingml/2006/table">
            <a:tbl>
              <a:tblPr>
                <a:noFill/>
                <a:tableStyleId>{B5C2D428-03DE-4692-B72A-FDB3C84776AF}</a:tableStyleId>
              </a:tblPr>
              <a:tblGrid>
                <a:gridCol w="1391075"/>
                <a:gridCol w="2051000"/>
                <a:gridCol w="2815750"/>
                <a:gridCol w="2747850"/>
              </a:tblGrid>
              <a:tr h="439700">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Threat </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Description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900">
                          <a:solidFill>
                            <a:schemeClr val="lt1"/>
                          </a:solidFill>
                          <a:latin typeface="Poppins"/>
                          <a:ea typeface="Poppins"/>
                          <a:cs typeface="Poppins"/>
                          <a:sym typeface="Poppins"/>
                        </a:rPr>
                        <a:t>Recovery Plan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Mitigation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1023700">
                <a:tc>
                  <a:txBody>
                    <a:bodyPr/>
                    <a:lstStyle/>
                    <a:p>
                      <a:pPr indent="0" lvl="0" marL="0" rtl="0" algn="ctr">
                        <a:spcBef>
                          <a:spcPts val="0"/>
                        </a:spcBef>
                        <a:spcAft>
                          <a:spcPts val="0"/>
                        </a:spcAft>
                        <a:buNone/>
                      </a:pPr>
                      <a:r>
                        <a:rPr b="1" lang="en" sz="900">
                          <a:latin typeface="Poppins"/>
                          <a:ea typeface="Poppins"/>
                          <a:cs typeface="Poppins"/>
                          <a:sym typeface="Poppins"/>
                        </a:rPr>
                        <a:t> </a:t>
                      </a:r>
                      <a:r>
                        <a:rPr b="1" lang="en" sz="900">
                          <a:latin typeface="Poppins"/>
                          <a:ea typeface="Poppins"/>
                          <a:cs typeface="Poppins"/>
                          <a:sym typeface="Poppins"/>
                        </a:rPr>
                        <a:t>Internal Security Threat </a:t>
                      </a:r>
                      <a:endParaRPr b="1" sz="900">
                        <a:latin typeface="Poppins"/>
                        <a:ea typeface="Poppins"/>
                        <a:cs typeface="Poppins"/>
                        <a:sym typeface="Poppins"/>
                      </a:endParaRPr>
                    </a:p>
                    <a:p>
                      <a:pPr indent="0" lvl="0" marL="0" rtl="0" algn="ctr">
                        <a:spcBef>
                          <a:spcPts val="0"/>
                        </a:spcBef>
                        <a:spcAft>
                          <a:spcPts val="0"/>
                        </a:spcAft>
                        <a:buNone/>
                      </a:pPr>
                      <a:r>
                        <a:rPr b="1" lang="en" sz="900">
                          <a:latin typeface="Poppins"/>
                          <a:ea typeface="Poppins"/>
                          <a:cs typeface="Poppins"/>
                          <a:sym typeface="Poppins"/>
                        </a:rPr>
                        <a:t>During Deployment</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Undisclosed vulnerabilities in an </a:t>
                      </a:r>
                      <a:endParaRPr sz="900">
                        <a:latin typeface="Poppins"/>
                        <a:ea typeface="Poppins"/>
                        <a:cs typeface="Poppins"/>
                        <a:sym typeface="Poppins"/>
                      </a:endParaRPr>
                    </a:p>
                    <a:p>
                      <a:pPr indent="0" lvl="0" marL="0" rtl="0" algn="ctr">
                        <a:spcBef>
                          <a:spcPts val="0"/>
                        </a:spcBef>
                        <a:spcAft>
                          <a:spcPts val="0"/>
                        </a:spcAft>
                        <a:buNone/>
                      </a:pPr>
                      <a:r>
                        <a:rPr lang="en" sz="900">
                          <a:latin typeface="Poppins"/>
                          <a:ea typeface="Poppins"/>
                          <a:cs typeface="Poppins"/>
                          <a:sym typeface="Poppins"/>
                        </a:rPr>
                        <a:t>internal update lead to unauthorized access, compromising critical data and triggering a security disaster</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Halt deployment and notify SOC team of the </a:t>
                      </a:r>
                      <a:r>
                        <a:rPr lang="en" sz="900">
                          <a:latin typeface="Poppins"/>
                          <a:ea typeface="Poppins"/>
                          <a:cs typeface="Poppins"/>
                          <a:sym typeface="Poppins"/>
                        </a:rPr>
                        <a:t>security</a:t>
                      </a:r>
                      <a:r>
                        <a:rPr lang="en" sz="900">
                          <a:latin typeface="Poppins"/>
                          <a:ea typeface="Poppins"/>
                          <a:cs typeface="Poppins"/>
                          <a:sym typeface="Poppins"/>
                        </a:rPr>
                        <a:t> breach</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emergency patches or rollback procedures to restore system integrity</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Conduct a post-incident analysis to identify the root cause and improve internal testing processes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strict access controls to limit outsider access to critical data</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Invest in continuous monitoring and threat detection mechanisms to detect unauthorized access and anomalies.</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Run monthly security checks and vulnerability assessments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19050">
                <a:tc>
                  <a:txBody>
                    <a:bodyPr/>
                    <a:lstStyle/>
                    <a:p>
                      <a:pPr indent="0" lvl="0" marL="0" rtl="0" algn="ctr">
                        <a:spcBef>
                          <a:spcPts val="0"/>
                        </a:spcBef>
                        <a:spcAft>
                          <a:spcPts val="0"/>
                        </a:spcAft>
                        <a:buNone/>
                      </a:pPr>
                      <a:r>
                        <a:rPr b="1" lang="en" sz="900">
                          <a:latin typeface="Poppins"/>
                          <a:ea typeface="Poppins"/>
                          <a:cs typeface="Poppins"/>
                          <a:sym typeface="Poppins"/>
                        </a:rPr>
                        <a:t>Unreliable Test Results </a:t>
                      </a:r>
                      <a:endParaRPr b="1" sz="900">
                        <a:latin typeface="Poppins"/>
                        <a:ea typeface="Poppins"/>
                        <a:cs typeface="Poppins"/>
                        <a:sym typeface="Poppins"/>
                      </a:endParaRPr>
                    </a:p>
                    <a:p>
                      <a:pPr indent="0" lvl="0" marL="0" rtl="0" algn="ctr">
                        <a:spcBef>
                          <a:spcPts val="0"/>
                        </a:spcBef>
                        <a:spcAft>
                          <a:spcPts val="0"/>
                        </a:spcAft>
                        <a:buNone/>
                      </a:pPr>
                      <a:r>
                        <a:rPr b="1" lang="en" sz="900">
                          <a:latin typeface="Poppins"/>
                          <a:ea typeface="Poppins"/>
                          <a:cs typeface="Poppins"/>
                          <a:sym typeface="Poppins"/>
                        </a:rPr>
                        <a:t>due to Flaky Tests</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Flawed automation scripts result in false positives, causing critical errors post-deployment and leading to a declared software disaster</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Pause production developments until the errors are identified and resolved</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Cross-team collaboration to debug and optimize the test scripts for reliability</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Communicate with SOC team stakeholders about the false-positive results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Isolate the test environment to minimize external factors on test consistency </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Use Test Frameworks such as TestNG or JUnit for generating comprehensive test reports and providing better error handling capabilities [1]</a:t>
                      </a:r>
                      <a:endParaRPr baseline="30000"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83775">
                <a:tc>
                  <a:txBody>
                    <a:bodyPr/>
                    <a:lstStyle/>
                    <a:p>
                      <a:pPr indent="0" lvl="0" marL="0" rtl="0" algn="ctr">
                        <a:spcBef>
                          <a:spcPts val="0"/>
                        </a:spcBef>
                        <a:spcAft>
                          <a:spcPts val="0"/>
                        </a:spcAft>
                        <a:buNone/>
                      </a:pPr>
                      <a:r>
                        <a:rPr b="1" lang="en" sz="900">
                          <a:latin typeface="Poppins"/>
                          <a:ea typeface="Poppins"/>
                          <a:cs typeface="Poppins"/>
                          <a:sym typeface="Poppins"/>
                        </a:rPr>
                        <a:t>CI/CD </a:t>
                      </a:r>
                      <a:r>
                        <a:rPr b="1" lang="en" sz="900">
                          <a:latin typeface="Poppins"/>
                          <a:ea typeface="Poppins"/>
                          <a:cs typeface="Poppins"/>
                          <a:sym typeface="Poppins"/>
                        </a:rPr>
                        <a:t>Pipeline Scalability Issues</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Inefficient scalability of automation infrastructure causes downtime, disrupting deployment and impacting business operations, culminating in a software disaster</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Conduct a performance analysis of the automation infrastructure to identify scalability bottlenecks</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monitoring and alerts to actively  identify potential scalability issues </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Scale up or optimize based on workload demands and traffic patterns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auto-scaling mechanisms to dynamically adjust automation server capacity based on workload</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Leverage Selenium cloud-based automation for scalability and elasticity in handling fluctuating workloads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983" name="Google Shape;983;p93"/>
          <p:cNvSpPr txBox="1"/>
          <p:nvPr/>
        </p:nvSpPr>
        <p:spPr>
          <a:xfrm>
            <a:off x="164075" y="4568525"/>
            <a:ext cx="6550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Archivo"/>
                <a:ea typeface="Archivo"/>
                <a:cs typeface="Archivo"/>
                <a:sym typeface="Archivo"/>
              </a:rPr>
              <a:t>[1] Top 5 Mistakes in Automated Testing. Retrieved April 25, 2024 from </a:t>
            </a:r>
            <a:r>
              <a:rPr lang="en" sz="900" u="sng">
                <a:solidFill>
                  <a:schemeClr val="lt1"/>
                </a:solidFill>
                <a:latin typeface="Archivo"/>
                <a:ea typeface="Archivo"/>
                <a:cs typeface="Archivo"/>
                <a:sym typeface="Archivo"/>
                <a:hlinkClick r:id="rId3">
                  <a:extLst>
                    <a:ext uri="{A12FA001-AC4F-418D-AE19-62706E023703}">
                      <ahyp:hlinkClr val="tx"/>
                    </a:ext>
                  </a:extLst>
                </a:hlinkClick>
              </a:rPr>
              <a:t>https://www.softwaretestingmagazine.com/knowledge/top-5-mistakes-in-automated-testing/</a:t>
            </a:r>
            <a:endParaRPr sz="9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1000">
              <a:solidFill>
                <a:schemeClr val="lt1"/>
              </a:solidFill>
              <a:latin typeface="Archivo"/>
              <a:ea typeface="Archivo"/>
              <a:cs typeface="Archivo"/>
              <a:sym typeface="Archivo"/>
            </a:endParaRPr>
          </a:p>
        </p:txBody>
      </p:sp>
      <p:sp>
        <p:nvSpPr>
          <p:cNvPr id="984" name="Google Shape;984;p93"/>
          <p:cNvSpPr txBox="1"/>
          <p:nvPr/>
        </p:nvSpPr>
        <p:spPr>
          <a:xfrm>
            <a:off x="8424000" y="4900325"/>
            <a:ext cx="7200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4"/>
          <p:cNvSpPr txBox="1"/>
          <p:nvPr>
            <p:ph type="title"/>
          </p:nvPr>
        </p:nvSpPr>
        <p:spPr>
          <a:xfrm>
            <a:off x="2985975" y="1933950"/>
            <a:ext cx="57558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Risk Management</a:t>
            </a:r>
            <a:endParaRPr sz="4500">
              <a:solidFill>
                <a:schemeClr val="accent1"/>
              </a:solidFill>
            </a:endParaRPr>
          </a:p>
        </p:txBody>
      </p:sp>
      <p:pic>
        <p:nvPicPr>
          <p:cNvPr id="990" name="Google Shape;990;p94"/>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991" name="Google Shape;991;p94"/>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4"/>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95"/>
          <p:cNvSpPr txBox="1"/>
          <p:nvPr>
            <p:ph type="title"/>
          </p:nvPr>
        </p:nvSpPr>
        <p:spPr>
          <a:xfrm>
            <a:off x="720000" y="213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Management</a:t>
            </a:r>
            <a:r>
              <a:rPr lang="en">
                <a:solidFill>
                  <a:schemeClr val="accent1"/>
                </a:solidFill>
              </a:rPr>
              <a:t> -</a:t>
            </a:r>
            <a:r>
              <a:rPr lang="en"/>
              <a:t> </a:t>
            </a:r>
            <a:r>
              <a:rPr lang="en">
                <a:solidFill>
                  <a:schemeClr val="accent1"/>
                </a:solidFill>
              </a:rPr>
              <a:t>Scenario</a:t>
            </a:r>
            <a:endParaRPr>
              <a:solidFill>
                <a:schemeClr val="accent1"/>
              </a:solidFill>
            </a:endParaRPr>
          </a:p>
        </p:txBody>
      </p:sp>
      <p:sp>
        <p:nvSpPr>
          <p:cNvPr id="998" name="Google Shape;998;p95"/>
          <p:cNvSpPr txBox="1"/>
          <p:nvPr/>
        </p:nvSpPr>
        <p:spPr>
          <a:xfrm>
            <a:off x="219450" y="786300"/>
            <a:ext cx="8705100" cy="357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100">
                <a:solidFill>
                  <a:schemeClr val="dk1"/>
                </a:solidFill>
                <a:latin typeface="Archivo"/>
                <a:ea typeface="Archivo"/>
                <a:cs typeface="Archivo"/>
                <a:sym typeface="Archivo"/>
              </a:rPr>
              <a:t>Internal Threat Instance Resulting in a Data Breach</a:t>
            </a:r>
            <a:endParaRPr b="1"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When releasing a new update for their regression testing product, CyberSIEM encounters an internal threat instance that results in a data breach. The rushed timeline for deployment leads to improper testing and inadequate security measures within the testing environment, allowing unauthorized access to sensitive data.</a:t>
            </a:r>
            <a:endParaRPr sz="1100">
              <a:solidFill>
                <a:schemeClr val="dk1"/>
              </a:solidFill>
              <a:latin typeface="Archivo"/>
              <a:ea typeface="Archivo"/>
              <a:cs typeface="Archivo"/>
              <a:sym typeface="Archivo"/>
            </a:endParaRPr>
          </a:p>
          <a:p>
            <a:pPr indent="0" lvl="0" marL="0" rtl="0" algn="just">
              <a:spcBef>
                <a:spcPts val="0"/>
              </a:spcBef>
              <a:spcAft>
                <a:spcPts val="0"/>
              </a:spcAft>
              <a:buNone/>
            </a:pPr>
            <a:r>
              <a:rPr b="1" lang="en" sz="1100">
                <a:solidFill>
                  <a:schemeClr val="dk1"/>
                </a:solidFill>
                <a:latin typeface="Archivo"/>
                <a:ea typeface="Archivo"/>
                <a:cs typeface="Archivo"/>
                <a:sym typeface="Archivo"/>
              </a:rPr>
              <a:t>Scenario Description</a:t>
            </a:r>
            <a:endParaRPr b="1"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Mark Carlton, a newly hired Technical Writer at CyberSIEM, brings valuable experience from his previous role at a competitor company. Assigned to a joint project involving the SOC, testing, and development teams, Mark is responsible for writing project documentation that will later be reviewed by the Exec Board. This requires Mark to access specific project-related documents stored in a shared system.</a:t>
            </a:r>
            <a:r>
              <a:rPr lang="en" sz="1100">
                <a:solidFill>
                  <a:schemeClr val="dk1"/>
                </a:solidFill>
                <a:latin typeface="Archivo"/>
                <a:ea typeface="Archivo"/>
                <a:cs typeface="Archivo"/>
                <a:sym typeface="Archivo"/>
              </a:rPr>
              <a:t> However, due to a configuration oversight, Mark's access permissions extend beyond document repositories, which grants him access to the automated regression testing environment. </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lang="en" sz="1100">
                <a:solidFill>
                  <a:schemeClr val="dk1"/>
                </a:solidFill>
                <a:latin typeface="Archivo"/>
                <a:ea typeface="Archivo"/>
                <a:cs typeface="Archivo"/>
                <a:sym typeface="Archivo"/>
              </a:rPr>
              <a:t>Due to a lack of proper </a:t>
            </a:r>
            <a:r>
              <a:rPr lang="en" sz="1100">
                <a:solidFill>
                  <a:schemeClr val="dk1"/>
                </a:solidFill>
                <a:latin typeface="Archivo"/>
                <a:ea typeface="Archivo"/>
                <a:cs typeface="Archivo"/>
                <a:sym typeface="Archivo"/>
              </a:rPr>
              <a:t>security</a:t>
            </a:r>
            <a:r>
              <a:rPr lang="en" sz="1100">
                <a:solidFill>
                  <a:schemeClr val="dk1"/>
                </a:solidFill>
                <a:latin typeface="Archivo"/>
                <a:ea typeface="Archivo"/>
                <a:cs typeface="Archivo"/>
                <a:sym typeface="Archivo"/>
              </a:rPr>
              <a:t> measures, Mark is easily able to download key parts of the data. Mark then distributes this information amongst previous colleagues and other industry leads, resulting in a data breach that compromises CyberSIEM's proprietary algorithms and confidential data.</a:t>
            </a:r>
            <a:endParaRPr sz="1100">
              <a:solidFill>
                <a:schemeClr val="dk1"/>
              </a:solidFill>
              <a:latin typeface="Archivo"/>
              <a:ea typeface="Archivo"/>
              <a:cs typeface="Archivo"/>
              <a:sym typeface="Archivo"/>
            </a:endParaRPr>
          </a:p>
          <a:p>
            <a:pPr indent="0" lvl="0" marL="0" rtl="0" algn="just">
              <a:spcBef>
                <a:spcPts val="0"/>
              </a:spcBef>
              <a:spcAft>
                <a:spcPts val="0"/>
              </a:spcAft>
              <a:buNone/>
            </a:pPr>
            <a:r>
              <a:rPr b="1" lang="en" sz="1100">
                <a:solidFill>
                  <a:schemeClr val="dk1"/>
                </a:solidFill>
                <a:latin typeface="Archivo"/>
                <a:ea typeface="Archivo"/>
                <a:cs typeface="Archivo"/>
                <a:sym typeface="Archivo"/>
              </a:rPr>
              <a:t>Impact</a:t>
            </a:r>
            <a:endParaRPr b="1"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Data Exposure</a:t>
            </a:r>
            <a:r>
              <a:rPr lang="en" sz="1100">
                <a:solidFill>
                  <a:schemeClr val="dk1"/>
                </a:solidFill>
                <a:latin typeface="Archivo"/>
                <a:ea typeface="Archivo"/>
                <a:cs typeface="Archivo"/>
                <a:sym typeface="Archivo"/>
              </a:rPr>
              <a:t>: This data breach exposes sensitive information, including proprietary algorithms and confidential data, to unauthorized individuals, risking its integrity and confidentiality.</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Reputational</a:t>
            </a:r>
            <a:r>
              <a:rPr b="1" lang="en" sz="1100">
                <a:solidFill>
                  <a:schemeClr val="dk1"/>
                </a:solidFill>
                <a:latin typeface="Archivo"/>
                <a:ea typeface="Archivo"/>
                <a:cs typeface="Archivo"/>
                <a:sym typeface="Archivo"/>
              </a:rPr>
              <a:t> Damage</a:t>
            </a:r>
            <a:r>
              <a:rPr lang="en" sz="1100">
                <a:solidFill>
                  <a:schemeClr val="dk1"/>
                </a:solidFill>
                <a:latin typeface="Archivo"/>
                <a:ea typeface="Archivo"/>
                <a:cs typeface="Archivo"/>
                <a:sym typeface="Archivo"/>
              </a:rPr>
              <a:t>: CyberSIEM's reputation for data security and reliability is compromised, leading to a loss of trust from the Exec Board, stakeholders, and industry partners.</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Financial Loss</a:t>
            </a:r>
            <a:r>
              <a:rPr lang="en" sz="1100">
                <a:solidFill>
                  <a:schemeClr val="dk1"/>
                </a:solidFill>
                <a:latin typeface="Archivo"/>
                <a:ea typeface="Archivo"/>
                <a:cs typeface="Archivo"/>
                <a:sym typeface="Archivo"/>
              </a:rPr>
              <a:t>: The breach results in a huge financial loss due to </a:t>
            </a:r>
            <a:r>
              <a:rPr lang="en" sz="1100">
                <a:solidFill>
                  <a:schemeClr val="dk1"/>
                </a:solidFill>
                <a:latin typeface="Archivo"/>
                <a:ea typeface="Archivo"/>
                <a:cs typeface="Archivo"/>
                <a:sym typeface="Archivo"/>
              </a:rPr>
              <a:t>legal consequences </a:t>
            </a:r>
            <a:r>
              <a:rPr lang="en" sz="1100">
                <a:solidFill>
                  <a:schemeClr val="dk1"/>
                </a:solidFill>
                <a:latin typeface="Archivo"/>
                <a:ea typeface="Archivo"/>
                <a:cs typeface="Archivo"/>
                <a:sym typeface="Archivo"/>
              </a:rPr>
              <a:t>and cost of remediation efforts.</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Operational Disruption</a:t>
            </a:r>
            <a:r>
              <a:rPr lang="en" sz="1100">
                <a:solidFill>
                  <a:schemeClr val="dk1"/>
                </a:solidFill>
                <a:latin typeface="Archivo"/>
                <a:ea typeface="Archivo"/>
                <a:cs typeface="Archivo"/>
                <a:sym typeface="Archivo"/>
              </a:rPr>
              <a:t>: Addressing the breach disrupts normal operations, diverting resources from other critical tasks.</a:t>
            </a:r>
            <a:endParaRPr sz="1100">
              <a:solidFill>
                <a:schemeClr val="dk1"/>
              </a:solidFill>
              <a:latin typeface="Archivo"/>
              <a:ea typeface="Archivo"/>
              <a:cs typeface="Archivo"/>
              <a:sym typeface="Archivo"/>
            </a:endParaRPr>
          </a:p>
        </p:txBody>
      </p:sp>
      <p:sp>
        <p:nvSpPr>
          <p:cNvPr id="999" name="Google Shape;999;p95"/>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6"/>
          <p:cNvSpPr txBox="1"/>
          <p:nvPr>
            <p:ph type="title"/>
          </p:nvPr>
        </p:nvSpPr>
        <p:spPr>
          <a:xfrm>
            <a:off x="720000" y="1645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Management </a:t>
            </a:r>
            <a:r>
              <a:rPr lang="en">
                <a:solidFill>
                  <a:schemeClr val="accent1"/>
                </a:solidFill>
              </a:rPr>
              <a:t>-</a:t>
            </a:r>
            <a:r>
              <a:rPr lang="en"/>
              <a:t> </a:t>
            </a:r>
            <a:r>
              <a:rPr lang="en">
                <a:solidFill>
                  <a:schemeClr val="accent1"/>
                </a:solidFill>
              </a:rPr>
              <a:t>Response </a:t>
            </a:r>
            <a:endParaRPr>
              <a:solidFill>
                <a:schemeClr val="accent1"/>
              </a:solidFill>
            </a:endParaRPr>
          </a:p>
        </p:txBody>
      </p:sp>
      <p:sp>
        <p:nvSpPr>
          <p:cNvPr id="1005" name="Google Shape;1005;p96"/>
          <p:cNvSpPr txBox="1"/>
          <p:nvPr/>
        </p:nvSpPr>
        <p:spPr>
          <a:xfrm>
            <a:off x="228450" y="737250"/>
            <a:ext cx="8687100" cy="357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dk1"/>
                </a:solidFill>
                <a:latin typeface="Archivo"/>
                <a:ea typeface="Archivo"/>
                <a:cs typeface="Archivo"/>
                <a:sym typeface="Archivo"/>
              </a:rPr>
              <a:t>Response Plan</a:t>
            </a:r>
            <a:endParaRPr b="1"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Security Enhancements</a:t>
            </a:r>
            <a:r>
              <a:rPr lang="en" sz="1100">
                <a:solidFill>
                  <a:schemeClr val="dk1"/>
                </a:solidFill>
                <a:latin typeface="Archivo"/>
                <a:ea typeface="Archivo"/>
                <a:cs typeface="Archivo"/>
                <a:sym typeface="Archivo"/>
              </a:rPr>
              <a:t>: CyberSIEM strengthens its security measures using access controls, encryption, and monitoring systems to prevent future unauthorized access and data breaches[1].</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Employee Training</a:t>
            </a:r>
            <a:r>
              <a:rPr lang="en" sz="1100">
                <a:solidFill>
                  <a:schemeClr val="dk1"/>
                </a:solidFill>
                <a:latin typeface="Archivo"/>
                <a:ea typeface="Archivo"/>
                <a:cs typeface="Archivo"/>
                <a:sym typeface="Archivo"/>
              </a:rPr>
              <a:t>: Employees undergo comprehensive security awareness training to educate them about data security best practices and the importance of safeguarding sensitive information. Additionally, it is emphasized that employees must prioritize data security measures and access control no matter how rushed the project deadline is.</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Regular Audits and Risk Assessments</a:t>
            </a:r>
            <a:r>
              <a:rPr lang="en" sz="1100">
                <a:solidFill>
                  <a:schemeClr val="dk1"/>
                </a:solidFill>
                <a:latin typeface="Archivo"/>
                <a:ea typeface="Archivo"/>
                <a:cs typeface="Archivo"/>
                <a:sym typeface="Archivo"/>
              </a:rPr>
              <a:t>: Regular security audits and vulnerability assessments are conducted on a monthly basis to identify and address potential security gaps[2].</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Legal Repercussions</a:t>
            </a:r>
            <a:r>
              <a:rPr lang="en" sz="1100">
                <a:solidFill>
                  <a:schemeClr val="dk1"/>
                </a:solidFill>
                <a:latin typeface="Archivo"/>
                <a:ea typeface="Archivo"/>
                <a:cs typeface="Archivo"/>
                <a:sym typeface="Archivo"/>
              </a:rPr>
              <a:t>: CyberSIEM pursues legal action against Mark Carlton for his unauthorized access and malicious use of sensitive company data.</a:t>
            </a:r>
            <a:endParaRPr sz="1100">
              <a:solidFill>
                <a:schemeClr val="dk1"/>
              </a:solidFill>
              <a:latin typeface="Archivo"/>
              <a:ea typeface="Archivo"/>
              <a:cs typeface="Archivo"/>
              <a:sym typeface="Archivo"/>
            </a:endParaRPr>
          </a:p>
          <a:p>
            <a:pPr indent="0" lvl="0" marL="0" rtl="0" algn="just">
              <a:spcBef>
                <a:spcPts val="0"/>
              </a:spcBef>
              <a:spcAft>
                <a:spcPts val="0"/>
              </a:spcAft>
              <a:buNone/>
            </a:pPr>
            <a:r>
              <a:rPr b="1" lang="en" sz="1100">
                <a:solidFill>
                  <a:schemeClr val="dk1"/>
                </a:solidFill>
                <a:latin typeface="Archivo"/>
                <a:ea typeface="Archivo"/>
                <a:cs typeface="Archivo"/>
                <a:sym typeface="Archivo"/>
              </a:rPr>
              <a:t>Mitigation Strategies</a:t>
            </a:r>
            <a:endParaRPr b="1"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Incident Investigation</a:t>
            </a:r>
            <a:r>
              <a:rPr lang="en" sz="1100">
                <a:solidFill>
                  <a:schemeClr val="dk1"/>
                </a:solidFill>
                <a:latin typeface="Archivo"/>
                <a:ea typeface="Archivo"/>
                <a:cs typeface="Archivo"/>
                <a:sym typeface="Archivo"/>
              </a:rPr>
              <a:t>: CyberSIEM initiates a thorough investigation to determine the scope and impact of the data breach, identifying the security vulnerabilities within the framework and the critical data exploited by Mark.</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Data Recovery</a:t>
            </a:r>
            <a:r>
              <a:rPr lang="en" sz="1100">
                <a:solidFill>
                  <a:schemeClr val="dk1"/>
                </a:solidFill>
                <a:latin typeface="Archivo"/>
                <a:ea typeface="Archivo"/>
                <a:cs typeface="Archivo"/>
                <a:sym typeface="Archivo"/>
              </a:rPr>
              <a:t>: Efforts are made to recover and secure the compromised data, minimizing further exposure and damage [3].</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Data Compliance</a:t>
            </a:r>
            <a:r>
              <a:rPr lang="en" sz="1100">
                <a:solidFill>
                  <a:schemeClr val="dk1"/>
                </a:solidFill>
                <a:latin typeface="Archivo"/>
                <a:ea typeface="Archivo"/>
                <a:cs typeface="Archivo"/>
                <a:sym typeface="Archivo"/>
              </a:rPr>
              <a:t>: As a result of the data breach, CyberSIEM must strictly follow data security and compliance rules such as the California Consumer Privacy Act (CCPA) and the General Data Protection Regulation (GDPR), which ensures that personal data is handled responsibly, transparently, and in accordance with legal requirements.</a:t>
            </a:r>
            <a:endParaRPr sz="1100">
              <a:solidFill>
                <a:schemeClr val="dk1"/>
              </a:solidFill>
              <a:latin typeface="Archivo"/>
              <a:ea typeface="Archivo"/>
              <a:cs typeface="Archivo"/>
              <a:sym typeface="Archivo"/>
            </a:endParaRPr>
          </a:p>
          <a:p>
            <a:pPr indent="-298450" lvl="0" marL="457200" rtl="0" algn="just">
              <a:spcBef>
                <a:spcPts val="0"/>
              </a:spcBef>
              <a:spcAft>
                <a:spcPts val="0"/>
              </a:spcAft>
              <a:buClr>
                <a:schemeClr val="dk1"/>
              </a:buClr>
              <a:buSzPts val="1100"/>
              <a:buFont typeface="Archivo"/>
              <a:buChar char="●"/>
            </a:pPr>
            <a:r>
              <a:rPr b="1" lang="en" sz="1100">
                <a:solidFill>
                  <a:schemeClr val="dk1"/>
                </a:solidFill>
                <a:latin typeface="Archivo"/>
                <a:ea typeface="Archivo"/>
                <a:cs typeface="Archivo"/>
                <a:sym typeface="Archivo"/>
              </a:rPr>
              <a:t>Communication</a:t>
            </a:r>
            <a:r>
              <a:rPr lang="en" sz="1100">
                <a:solidFill>
                  <a:schemeClr val="dk1"/>
                </a:solidFill>
                <a:latin typeface="Archivo"/>
                <a:ea typeface="Archivo"/>
                <a:cs typeface="Archivo"/>
                <a:sym typeface="Archivo"/>
              </a:rPr>
              <a:t>: Transparent communication is maintained with the affected parties, including the Exec board, the SOC Team (customer 0), and regulatory authorities following the incident. This ensures accountability, compliance, and effective collaboration when addressing the breach and implementing mitigation strategies.</a:t>
            </a:r>
            <a:endParaRPr b="1" sz="1100">
              <a:solidFill>
                <a:schemeClr val="dk1"/>
              </a:solidFill>
              <a:latin typeface="Archivo"/>
              <a:ea typeface="Archivo"/>
              <a:cs typeface="Archivo"/>
              <a:sym typeface="Archivo"/>
            </a:endParaRPr>
          </a:p>
        </p:txBody>
      </p:sp>
      <p:sp>
        <p:nvSpPr>
          <p:cNvPr id="1006" name="Google Shape;1006;p96"/>
          <p:cNvSpPr txBox="1"/>
          <p:nvPr/>
        </p:nvSpPr>
        <p:spPr>
          <a:xfrm>
            <a:off x="0" y="4384300"/>
            <a:ext cx="7153200" cy="6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2024. How can encryption be used to prevent a data breach?. Retrieved April 26, 2024 from </a:t>
            </a:r>
            <a:r>
              <a:rPr lang="en" sz="700" u="sng">
                <a:solidFill>
                  <a:schemeClr val="lt1"/>
                </a:solidFill>
                <a:latin typeface="Archivo"/>
                <a:ea typeface="Archivo"/>
                <a:cs typeface="Archivo"/>
                <a:sym typeface="Archivo"/>
                <a:hlinkClick r:id="rId3">
                  <a:extLst>
                    <a:ext uri="{A12FA001-AC4F-418D-AE19-62706E023703}">
                      <ahyp:hlinkClr val="tx"/>
                    </a:ext>
                  </a:extLst>
                </a:hlinkClick>
              </a:rPr>
              <a:t>https://www.linkedin.com/advice/1/how-can-encryption-used-prevent-data-breach-b8xgf</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Data breach prevention: 5 ways attack surface management helps mitigate the risks of costly data breaches. Retrieved April 26, 2024 from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https://admin01.prod.blogs.cis.ibm.net/blog/5-ways-attack-surface-management-helps-mitigate-risks-data-breaches/</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 2024. Data breach prevention strategies for 2024. Retrieved April 26, 2024 from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https://preyproject.com/blog/how-to-prevent-data-breaches-5-essential-tips</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p:txBody>
      </p:sp>
      <p:sp>
        <p:nvSpPr>
          <p:cNvPr id="1007" name="Google Shape;1007;p96"/>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97"/>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1013" name="Google Shape;1013;p97"/>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7"/>
          <p:cNvSpPr txBox="1"/>
          <p:nvPr>
            <p:ph type="title"/>
          </p:nvPr>
        </p:nvSpPr>
        <p:spPr>
          <a:xfrm>
            <a:off x="2089500" y="1915875"/>
            <a:ext cx="7054500" cy="151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Architecture </a:t>
            </a:r>
            <a:endParaRPr sz="4700"/>
          </a:p>
          <a:p>
            <a:pPr indent="0" lvl="0" marL="0" rtl="0" algn="ctr">
              <a:spcBef>
                <a:spcPts val="0"/>
              </a:spcBef>
              <a:spcAft>
                <a:spcPts val="0"/>
              </a:spcAft>
              <a:buNone/>
            </a:pPr>
            <a:r>
              <a:rPr lang="en" sz="4700"/>
              <a:t>&amp; Design</a:t>
            </a:r>
            <a:endParaRPr sz="4700">
              <a:solidFill>
                <a:schemeClr val="accent1"/>
              </a:solidFill>
            </a:endParaRPr>
          </a:p>
        </p:txBody>
      </p:sp>
      <p:sp>
        <p:nvSpPr>
          <p:cNvPr id="1015" name="Google Shape;1015;p97"/>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98"/>
          <p:cNvSpPr txBox="1"/>
          <p:nvPr>
            <p:ph type="title"/>
          </p:nvPr>
        </p:nvSpPr>
        <p:spPr>
          <a:xfrm>
            <a:off x="0" y="76200"/>
            <a:ext cx="3389100" cy="5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As-Is</a:t>
            </a:r>
            <a:r>
              <a:rPr lang="en" sz="3000"/>
              <a:t> </a:t>
            </a:r>
            <a:endParaRPr sz="3000"/>
          </a:p>
        </p:txBody>
      </p:sp>
      <p:pic>
        <p:nvPicPr>
          <p:cNvPr id="1021" name="Google Shape;1021;p98"/>
          <p:cNvPicPr preferRelativeResize="0"/>
          <p:nvPr/>
        </p:nvPicPr>
        <p:blipFill>
          <a:blip r:embed="rId3">
            <a:alphaModFix/>
          </a:blip>
          <a:stretch>
            <a:fillRect/>
          </a:stretch>
        </p:blipFill>
        <p:spPr>
          <a:xfrm>
            <a:off x="775913" y="520725"/>
            <a:ext cx="7592177" cy="4622776"/>
          </a:xfrm>
          <a:prstGeom prst="rect">
            <a:avLst/>
          </a:prstGeom>
          <a:noFill/>
          <a:ln>
            <a:noFill/>
          </a:ln>
        </p:spPr>
      </p:pic>
      <p:sp>
        <p:nvSpPr>
          <p:cNvPr id="1022" name="Google Shape;1022;p9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023" name="Google Shape;1023;p98"/>
          <p:cNvSpPr txBox="1"/>
          <p:nvPr/>
        </p:nvSpPr>
        <p:spPr>
          <a:xfrm>
            <a:off x="5902100" y="400570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[1]</a:t>
            </a:r>
            <a:endParaRPr sz="600">
              <a:solidFill>
                <a:schemeClr val="dk1"/>
              </a:solidFill>
              <a:latin typeface="Archivo"/>
              <a:ea typeface="Archivo"/>
              <a:cs typeface="Archivo"/>
              <a:sym typeface="Archivo"/>
            </a:endParaRPr>
          </a:p>
        </p:txBody>
      </p:sp>
      <p:sp>
        <p:nvSpPr>
          <p:cNvPr id="1024" name="Google Shape;1024;p98"/>
          <p:cNvSpPr txBox="1"/>
          <p:nvPr/>
        </p:nvSpPr>
        <p:spPr>
          <a:xfrm>
            <a:off x="2481275" y="0"/>
            <a:ext cx="26070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[1]Logo: Google Chrome, Browser, </a:t>
            </a:r>
            <a:r>
              <a:rPr lang="en" sz="600" u="sng">
                <a:solidFill>
                  <a:schemeClr val="dk1"/>
                </a:solidFill>
                <a:latin typeface="Archivo"/>
                <a:ea typeface="Archivo"/>
                <a:cs typeface="Archivo"/>
                <a:sym typeface="Archivo"/>
                <a:hlinkClick r:id="rId4">
                  <a:extLst>
                    <a:ext uri="{A12FA001-AC4F-418D-AE19-62706E023703}">
                      <ahyp:hlinkClr val="tx"/>
                    </a:ext>
                  </a:extLst>
                </a:hlinkClick>
              </a:rPr>
              <a:t>https://www.google.com/chrome/</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[2] Logo: Microsoft Edge, </a:t>
            </a:r>
            <a:r>
              <a:rPr lang="en" sz="600" u="sng">
                <a:solidFill>
                  <a:schemeClr val="dk1"/>
                </a:solidFill>
                <a:latin typeface="Archivo"/>
                <a:ea typeface="Archivo"/>
                <a:cs typeface="Archivo"/>
                <a:sym typeface="Archivo"/>
                <a:hlinkClick r:id="rId5">
                  <a:extLst>
                    <a:ext uri="{A12FA001-AC4F-418D-AE19-62706E023703}">
                      <ahyp:hlinkClr val="tx"/>
                    </a:ext>
                  </a:extLst>
                </a:hlinkClick>
              </a:rPr>
              <a:t>https://microsoft.com/en-us/edge</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[3]Logo:Mozilla Firefox, Browser, </a:t>
            </a:r>
            <a:r>
              <a:rPr lang="en" sz="600" u="sng">
                <a:solidFill>
                  <a:schemeClr val="dk1"/>
                </a:solidFill>
                <a:latin typeface="Archivo"/>
                <a:ea typeface="Archivo"/>
                <a:cs typeface="Archivo"/>
                <a:sym typeface="Archivo"/>
                <a:hlinkClick r:id="rId6">
                  <a:extLst>
                    <a:ext uri="{A12FA001-AC4F-418D-AE19-62706E023703}">
                      <ahyp:hlinkClr val="tx"/>
                    </a:ext>
                  </a:extLst>
                </a:hlinkClick>
              </a:rPr>
              <a:t>https://mozilla.org/en-US/firefox/new/</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[4]Logo:Jira,https://atlassian.design/foundations/logos</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[5]Logo:Confluence,https://www.atlassian.com/legal/trademark#our-trademarks</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[6]Logo:git,https://git-scm.com/downloads/logos</a:t>
            </a:r>
            <a:endParaRPr sz="600">
              <a:solidFill>
                <a:schemeClr val="dk1"/>
              </a:solidFill>
              <a:latin typeface="Archivo"/>
              <a:ea typeface="Archivo"/>
              <a:cs typeface="Archivo"/>
              <a:sym typeface="Archivo"/>
            </a:endParaRPr>
          </a:p>
          <a:p>
            <a:pPr indent="0" lvl="0" marL="0" rtl="0" algn="l">
              <a:spcBef>
                <a:spcPts val="0"/>
              </a:spcBef>
              <a:spcAft>
                <a:spcPts val="0"/>
              </a:spcAft>
              <a:buNone/>
            </a:pPr>
            <a:r>
              <a:t/>
            </a:r>
            <a:endParaRPr sz="700">
              <a:solidFill>
                <a:schemeClr val="dk1"/>
              </a:solidFill>
              <a:latin typeface="Archivo"/>
              <a:ea typeface="Archivo"/>
              <a:cs typeface="Archivo"/>
              <a:sym typeface="Archivo"/>
            </a:endParaRPr>
          </a:p>
          <a:p>
            <a:pPr indent="0" lvl="0" marL="0" rtl="0" algn="l">
              <a:spcBef>
                <a:spcPts val="0"/>
              </a:spcBef>
              <a:spcAft>
                <a:spcPts val="0"/>
              </a:spcAft>
              <a:buNone/>
            </a:pPr>
            <a:r>
              <a:t/>
            </a:r>
            <a:endParaRPr sz="800">
              <a:solidFill>
                <a:schemeClr val="dk1"/>
              </a:solidFill>
              <a:latin typeface="Archivo"/>
              <a:ea typeface="Archivo"/>
              <a:cs typeface="Archivo"/>
              <a:sym typeface="Archivo"/>
            </a:endParaRPr>
          </a:p>
        </p:txBody>
      </p:sp>
      <p:sp>
        <p:nvSpPr>
          <p:cNvPr id="1025" name="Google Shape;1025;p98"/>
          <p:cNvSpPr txBox="1"/>
          <p:nvPr/>
        </p:nvSpPr>
        <p:spPr>
          <a:xfrm>
            <a:off x="5902100" y="367705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[2]</a:t>
            </a:r>
            <a:endParaRPr sz="600">
              <a:solidFill>
                <a:schemeClr val="dk1"/>
              </a:solidFill>
              <a:latin typeface="Archivo"/>
              <a:ea typeface="Archivo"/>
              <a:cs typeface="Archivo"/>
              <a:sym typeface="Archivo"/>
            </a:endParaRPr>
          </a:p>
        </p:txBody>
      </p:sp>
      <p:sp>
        <p:nvSpPr>
          <p:cNvPr id="1026" name="Google Shape;1026;p98"/>
          <p:cNvSpPr txBox="1"/>
          <p:nvPr/>
        </p:nvSpPr>
        <p:spPr>
          <a:xfrm>
            <a:off x="5902100" y="334840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[3]</a:t>
            </a:r>
            <a:endParaRPr sz="600">
              <a:solidFill>
                <a:schemeClr val="dk1"/>
              </a:solidFill>
              <a:latin typeface="Archivo"/>
              <a:ea typeface="Archivo"/>
              <a:cs typeface="Archivo"/>
              <a:sym typeface="Archivo"/>
            </a:endParaRPr>
          </a:p>
        </p:txBody>
      </p:sp>
      <p:sp>
        <p:nvSpPr>
          <p:cNvPr id="1027" name="Google Shape;1027;p98"/>
          <p:cNvSpPr txBox="1"/>
          <p:nvPr/>
        </p:nvSpPr>
        <p:spPr>
          <a:xfrm>
            <a:off x="4909425" y="100"/>
            <a:ext cx="41808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[7]Logo:bugzilla,https://www.svgrepo.com/svg/331330/bugzilla</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[8]Automation rules and templates for Confluence Premium. Retrieved May 13th, 2024 from </a:t>
            </a:r>
            <a:r>
              <a:rPr lang="en" sz="600" u="sng">
                <a:solidFill>
                  <a:schemeClr val="hlink"/>
                </a:solidFill>
                <a:latin typeface="Archivo"/>
                <a:ea typeface="Archivo"/>
                <a:cs typeface="Archivo"/>
                <a:sym typeface="Archivo"/>
                <a:hlinkClick r:id="rId7"/>
              </a:rPr>
              <a:t>https://www.atlassian.com/software/confluence/automation</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[9]Environments and deployments | GitLab. Retrieved May 10th, 2024 from </a:t>
            </a:r>
            <a:r>
              <a:rPr lang="en" sz="600" u="sng">
                <a:solidFill>
                  <a:schemeClr val="hlink"/>
                </a:solidFill>
                <a:latin typeface="Archivo"/>
                <a:ea typeface="Archivo"/>
                <a:cs typeface="Archivo"/>
                <a:sym typeface="Archivo"/>
                <a:hlinkClick r:id="rId8"/>
              </a:rPr>
              <a:t>https://docs.gitlab.com/ee/ci/environments/</a:t>
            </a:r>
            <a:endParaRPr sz="600">
              <a:solidFill>
                <a:schemeClr val="dk1"/>
              </a:solidFill>
              <a:latin typeface="Archivo"/>
              <a:ea typeface="Archivo"/>
              <a:cs typeface="Archivo"/>
              <a:sym typeface="Archivo"/>
            </a:endParaRPr>
          </a:p>
          <a:p>
            <a:pPr indent="0" lvl="0" marL="0" rtl="0" algn="l">
              <a:spcBef>
                <a:spcPts val="0"/>
              </a:spcBef>
              <a:spcAft>
                <a:spcPts val="0"/>
              </a:spcAft>
              <a:buNone/>
            </a:pPr>
            <a:r>
              <a:rPr lang="en" sz="600">
                <a:solidFill>
                  <a:schemeClr val="dk1"/>
                </a:solidFill>
                <a:latin typeface="Archivo"/>
                <a:ea typeface="Archivo"/>
                <a:cs typeface="Archivo"/>
                <a:sym typeface="Archivo"/>
              </a:rPr>
              <a:t>[10] How To Write Effective Test Cases &amp; Bug Reports With Jira and Bugzilla. Retrieved May 13th,  2024 from </a:t>
            </a:r>
            <a:r>
              <a:rPr lang="en" sz="600" u="sng">
                <a:solidFill>
                  <a:schemeClr val="hlink"/>
                </a:solidFill>
                <a:latin typeface="Archivo"/>
                <a:ea typeface="Archivo"/>
                <a:cs typeface="Archivo"/>
                <a:sym typeface="Archivo"/>
                <a:hlinkClick r:id="rId9"/>
              </a:rPr>
              <a:t>https://medium.com/@noel.B/how-to-write-effective-test-cases-bug-reports-with-jira-and-bugzilla-58e222d4b099</a:t>
            </a:r>
            <a:endParaRPr sz="600">
              <a:solidFill>
                <a:schemeClr val="dk1"/>
              </a:solidFill>
              <a:latin typeface="Archivo"/>
              <a:ea typeface="Archivo"/>
              <a:cs typeface="Archivo"/>
              <a:sym typeface="Archivo"/>
            </a:endParaRPr>
          </a:p>
          <a:p>
            <a:pPr indent="0" lvl="0" marL="0" rtl="0" algn="l">
              <a:spcBef>
                <a:spcPts val="0"/>
              </a:spcBef>
              <a:spcAft>
                <a:spcPts val="0"/>
              </a:spcAft>
              <a:buNone/>
            </a:pPr>
            <a:r>
              <a:t/>
            </a:r>
            <a:endParaRPr sz="600">
              <a:solidFill>
                <a:schemeClr val="dk1"/>
              </a:solidFill>
              <a:latin typeface="Archivo"/>
              <a:ea typeface="Archivo"/>
              <a:cs typeface="Archivo"/>
              <a:sym typeface="Archivo"/>
            </a:endParaRPr>
          </a:p>
        </p:txBody>
      </p:sp>
      <p:sp>
        <p:nvSpPr>
          <p:cNvPr id="1028" name="Google Shape;1028;p98"/>
          <p:cNvSpPr txBox="1"/>
          <p:nvPr/>
        </p:nvSpPr>
        <p:spPr>
          <a:xfrm>
            <a:off x="2176250" y="204270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[5]</a:t>
            </a:r>
            <a:endParaRPr sz="600">
              <a:solidFill>
                <a:schemeClr val="dk1"/>
              </a:solidFill>
              <a:latin typeface="Archivo"/>
              <a:ea typeface="Archivo"/>
              <a:cs typeface="Archivo"/>
              <a:sym typeface="Archivo"/>
            </a:endParaRPr>
          </a:p>
        </p:txBody>
      </p:sp>
      <p:sp>
        <p:nvSpPr>
          <p:cNvPr id="1029" name="Google Shape;1029;p98"/>
          <p:cNvSpPr txBox="1"/>
          <p:nvPr/>
        </p:nvSpPr>
        <p:spPr>
          <a:xfrm>
            <a:off x="2176250" y="151272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[4]</a:t>
            </a:r>
            <a:endParaRPr sz="600">
              <a:solidFill>
                <a:schemeClr val="dk1"/>
              </a:solidFill>
              <a:latin typeface="Archivo"/>
              <a:ea typeface="Archivo"/>
              <a:cs typeface="Archivo"/>
              <a:sym typeface="Archivo"/>
            </a:endParaRPr>
          </a:p>
        </p:txBody>
      </p:sp>
      <p:sp>
        <p:nvSpPr>
          <p:cNvPr id="1030" name="Google Shape;1030;p98"/>
          <p:cNvSpPr txBox="1"/>
          <p:nvPr/>
        </p:nvSpPr>
        <p:spPr>
          <a:xfrm>
            <a:off x="7581800" y="169922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[6</a:t>
            </a:r>
            <a:r>
              <a:rPr lang="en" sz="600">
                <a:solidFill>
                  <a:schemeClr val="dk1"/>
                </a:solidFill>
                <a:latin typeface="Archivo"/>
                <a:ea typeface="Archivo"/>
                <a:cs typeface="Archivo"/>
                <a:sym typeface="Archivo"/>
              </a:rPr>
              <a:t>]</a:t>
            </a:r>
            <a:endParaRPr sz="600">
              <a:solidFill>
                <a:schemeClr val="dk1"/>
              </a:solidFill>
              <a:latin typeface="Archivo"/>
              <a:ea typeface="Archivo"/>
              <a:cs typeface="Archivo"/>
              <a:sym typeface="Archivo"/>
            </a:endParaRPr>
          </a:p>
        </p:txBody>
      </p:sp>
      <p:sp>
        <p:nvSpPr>
          <p:cNvPr id="1031" name="Google Shape;1031;p98"/>
          <p:cNvSpPr txBox="1"/>
          <p:nvPr/>
        </p:nvSpPr>
        <p:spPr>
          <a:xfrm>
            <a:off x="5755275" y="160512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[7]</a:t>
            </a:r>
            <a:endParaRPr sz="600">
              <a:solidFill>
                <a:schemeClr val="dk1"/>
              </a:solidFill>
              <a:latin typeface="Archivo"/>
              <a:ea typeface="Archivo"/>
              <a:cs typeface="Archivo"/>
              <a:sym typeface="Archivo"/>
            </a:endParaRPr>
          </a:p>
        </p:txBody>
      </p:sp>
      <p:sp>
        <p:nvSpPr>
          <p:cNvPr id="1032" name="Google Shape;1032;p98"/>
          <p:cNvSpPr txBox="1"/>
          <p:nvPr/>
        </p:nvSpPr>
        <p:spPr>
          <a:xfrm>
            <a:off x="5015375" y="2997550"/>
            <a:ext cx="952200" cy="1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300 Manual Tests</a:t>
            </a:r>
            <a:endParaRPr sz="700">
              <a:solidFill>
                <a:schemeClr val="dk1"/>
              </a:solidFill>
              <a:latin typeface="Archivo"/>
              <a:ea typeface="Archivo"/>
              <a:cs typeface="Archivo"/>
              <a:sym typeface="Archiv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99"/>
          <p:cNvPicPr preferRelativeResize="0"/>
          <p:nvPr/>
        </p:nvPicPr>
        <p:blipFill>
          <a:blip r:embed="rId3">
            <a:alphaModFix/>
          </a:blip>
          <a:stretch>
            <a:fillRect/>
          </a:stretch>
        </p:blipFill>
        <p:spPr>
          <a:xfrm>
            <a:off x="-103513" y="855175"/>
            <a:ext cx="9351025" cy="3296600"/>
          </a:xfrm>
          <a:prstGeom prst="rect">
            <a:avLst/>
          </a:prstGeom>
          <a:noFill/>
          <a:ln>
            <a:noFill/>
          </a:ln>
        </p:spPr>
      </p:pic>
      <p:sp>
        <p:nvSpPr>
          <p:cNvPr id="1038" name="Google Shape;1038;p99"/>
          <p:cNvSpPr txBox="1"/>
          <p:nvPr>
            <p:ph type="title"/>
          </p:nvPr>
        </p:nvSpPr>
        <p:spPr>
          <a:xfrm>
            <a:off x="0" y="0"/>
            <a:ext cx="4770000" cy="5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To</a:t>
            </a:r>
            <a:r>
              <a:rPr lang="en" sz="3000"/>
              <a:t>-Be </a:t>
            </a:r>
            <a:endParaRPr sz="3000"/>
          </a:p>
        </p:txBody>
      </p:sp>
      <p:sp>
        <p:nvSpPr>
          <p:cNvPr id="1039" name="Google Shape;1039;p99"/>
          <p:cNvSpPr txBox="1"/>
          <p:nvPr/>
        </p:nvSpPr>
        <p:spPr>
          <a:xfrm>
            <a:off x="8300275" y="4919700"/>
            <a:ext cx="8436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040" name="Google Shape;1040;p99"/>
          <p:cNvSpPr txBox="1"/>
          <p:nvPr/>
        </p:nvSpPr>
        <p:spPr>
          <a:xfrm>
            <a:off x="0" y="4704200"/>
            <a:ext cx="5478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[1]Logo: Google Chrome, Browser,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https://www.google.com/chrome/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Logo: Microsoft Edge,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https://microsoft.com/en-us/edge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[3]Logo:Mozilla Firefox, Browser, </a:t>
            </a:r>
            <a:r>
              <a:rPr lang="en" sz="700" u="sng">
                <a:solidFill>
                  <a:schemeClr val="lt1"/>
                </a:solidFill>
                <a:latin typeface="Archivo"/>
                <a:ea typeface="Archivo"/>
                <a:cs typeface="Archivo"/>
                <a:sym typeface="Archivo"/>
                <a:hlinkClick r:id="rId6">
                  <a:extLst>
                    <a:ext uri="{A12FA001-AC4F-418D-AE19-62706E023703}">
                      <ahyp:hlinkClr val="tx"/>
                    </a:ext>
                  </a:extLst>
                </a:hlinkClick>
              </a:rPr>
              <a:t>https://mozilla.org/en-US/firefox/new/</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sp>
        <p:nvSpPr>
          <p:cNvPr id="1041" name="Google Shape;1041;p99"/>
          <p:cNvSpPr txBox="1"/>
          <p:nvPr/>
        </p:nvSpPr>
        <p:spPr>
          <a:xfrm>
            <a:off x="7909550" y="224802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[1]</a:t>
            </a:r>
            <a:endParaRPr sz="600">
              <a:solidFill>
                <a:schemeClr val="dk1"/>
              </a:solidFill>
              <a:latin typeface="Archivo"/>
              <a:ea typeface="Archivo"/>
              <a:cs typeface="Archivo"/>
              <a:sym typeface="Archivo"/>
            </a:endParaRPr>
          </a:p>
        </p:txBody>
      </p:sp>
      <p:sp>
        <p:nvSpPr>
          <p:cNvPr id="1042" name="Google Shape;1042;p99"/>
          <p:cNvSpPr txBox="1"/>
          <p:nvPr/>
        </p:nvSpPr>
        <p:spPr>
          <a:xfrm>
            <a:off x="7909550" y="245727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[2]</a:t>
            </a:r>
            <a:endParaRPr sz="600">
              <a:solidFill>
                <a:schemeClr val="dk1"/>
              </a:solidFill>
              <a:latin typeface="Archivo"/>
              <a:ea typeface="Archivo"/>
              <a:cs typeface="Archivo"/>
              <a:sym typeface="Archivo"/>
            </a:endParaRPr>
          </a:p>
        </p:txBody>
      </p:sp>
      <p:sp>
        <p:nvSpPr>
          <p:cNvPr id="1043" name="Google Shape;1043;p99"/>
          <p:cNvSpPr txBox="1"/>
          <p:nvPr/>
        </p:nvSpPr>
        <p:spPr>
          <a:xfrm>
            <a:off x="7909550" y="2626825"/>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[3]</a:t>
            </a:r>
            <a:endParaRPr sz="600">
              <a:solidFill>
                <a:schemeClr val="dk1"/>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Overview</a:t>
            </a:r>
            <a:endParaRPr>
              <a:solidFill>
                <a:schemeClr val="accent1"/>
              </a:solidFill>
            </a:endParaRPr>
          </a:p>
        </p:txBody>
      </p:sp>
      <p:graphicFrame>
        <p:nvGraphicFramePr>
          <p:cNvPr id="388" name="Google Shape;388;p55"/>
          <p:cNvGraphicFramePr/>
          <p:nvPr/>
        </p:nvGraphicFramePr>
        <p:xfrm>
          <a:off x="720000" y="1614825"/>
          <a:ext cx="3000000" cy="3000000"/>
        </p:xfrm>
        <a:graphic>
          <a:graphicData uri="http://schemas.openxmlformats.org/drawingml/2006/table">
            <a:tbl>
              <a:tblPr>
                <a:noFill/>
                <a:tableStyleId>{F590E1AE-7563-4391-A512-6C2E64EDABAD}</a:tableStyleId>
              </a:tblPr>
              <a:tblGrid>
                <a:gridCol w="1968100"/>
                <a:gridCol w="5484600"/>
              </a:tblGrid>
              <a:tr h="436775">
                <a:tc>
                  <a:txBody>
                    <a:bodyPr/>
                    <a:lstStyle/>
                    <a:p>
                      <a:pPr indent="0" lvl="0" marL="0" rtl="0" algn="l">
                        <a:spcBef>
                          <a:spcPts val="0"/>
                        </a:spcBef>
                        <a:spcAft>
                          <a:spcPts val="0"/>
                        </a:spcAft>
                        <a:buNone/>
                      </a:pPr>
                      <a:r>
                        <a:rPr b="1" lang="en" sz="1000">
                          <a:latin typeface="Archivo"/>
                          <a:ea typeface="Archivo"/>
                          <a:cs typeface="Archivo"/>
                          <a:sym typeface="Archivo"/>
                        </a:rPr>
                        <a:t>Founded in</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100">
                          <a:latin typeface="Archivo Medium"/>
                          <a:ea typeface="Archivo Medium"/>
                          <a:cs typeface="Archivo Medium"/>
                          <a:sym typeface="Archivo Medium"/>
                        </a:rPr>
                        <a:t>2018</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6775">
                <a:tc>
                  <a:txBody>
                    <a:bodyPr/>
                    <a:lstStyle/>
                    <a:p>
                      <a:pPr indent="0" lvl="0" marL="0" rtl="0" algn="l">
                        <a:spcBef>
                          <a:spcPts val="0"/>
                        </a:spcBef>
                        <a:spcAft>
                          <a:spcPts val="0"/>
                        </a:spcAft>
                        <a:buNone/>
                      </a:pPr>
                      <a:r>
                        <a:rPr b="1" lang="en" sz="1000">
                          <a:latin typeface="Archivo"/>
                          <a:ea typeface="Archivo"/>
                          <a:cs typeface="Archivo"/>
                          <a:sym typeface="Archivo"/>
                        </a:rPr>
                        <a:t>Headquarter</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100">
                          <a:latin typeface="Archivo Medium"/>
                          <a:ea typeface="Archivo Medium"/>
                          <a:cs typeface="Archivo Medium"/>
                          <a:sym typeface="Archivo Medium"/>
                        </a:rPr>
                        <a:t>San Francisco</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6775">
                <a:tc>
                  <a:txBody>
                    <a:bodyPr/>
                    <a:lstStyle/>
                    <a:p>
                      <a:pPr indent="0" lvl="0" marL="0" rtl="0" algn="l">
                        <a:spcBef>
                          <a:spcPts val="0"/>
                        </a:spcBef>
                        <a:spcAft>
                          <a:spcPts val="0"/>
                        </a:spcAft>
                        <a:buNone/>
                      </a:pPr>
                      <a:r>
                        <a:rPr b="1" lang="en" sz="1000">
                          <a:latin typeface="Archivo"/>
                          <a:ea typeface="Archivo"/>
                          <a:cs typeface="Archivo"/>
                          <a:sym typeface="Archivo"/>
                        </a:rPr>
                        <a:t>Employees</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100">
                          <a:latin typeface="Archivo Medium"/>
                          <a:ea typeface="Archivo Medium"/>
                          <a:cs typeface="Archivo Medium"/>
                          <a:sym typeface="Archivo Medium"/>
                        </a:rPr>
                        <a:t>175</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6775">
                <a:tc>
                  <a:txBody>
                    <a:bodyPr/>
                    <a:lstStyle/>
                    <a:p>
                      <a:pPr indent="0" lvl="0" marL="0" rtl="0" algn="l">
                        <a:spcBef>
                          <a:spcPts val="0"/>
                        </a:spcBef>
                        <a:spcAft>
                          <a:spcPts val="0"/>
                        </a:spcAft>
                        <a:buNone/>
                      </a:pPr>
                      <a:r>
                        <a:rPr b="1" lang="en" sz="1000">
                          <a:latin typeface="Archivo"/>
                          <a:ea typeface="Archivo"/>
                          <a:cs typeface="Archivo"/>
                          <a:sym typeface="Archivo"/>
                        </a:rPr>
                        <a:t>Company Domain</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100">
                          <a:latin typeface="Archivo Medium"/>
                          <a:ea typeface="Archivo Medium"/>
                          <a:cs typeface="Archivo Medium"/>
                          <a:sym typeface="Archivo Medium"/>
                        </a:rPr>
                        <a:t>Cyber Security</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6775">
                <a:tc>
                  <a:txBody>
                    <a:bodyPr/>
                    <a:lstStyle/>
                    <a:p>
                      <a:pPr indent="0" lvl="0" marL="0" rtl="0" algn="l">
                        <a:spcBef>
                          <a:spcPts val="0"/>
                        </a:spcBef>
                        <a:spcAft>
                          <a:spcPts val="0"/>
                        </a:spcAft>
                        <a:buNone/>
                      </a:pPr>
                      <a:r>
                        <a:rPr b="1" lang="en" sz="1000">
                          <a:latin typeface="Archivo"/>
                          <a:ea typeface="Archivo"/>
                          <a:cs typeface="Archivo"/>
                          <a:sym typeface="Archivo"/>
                        </a:rPr>
                        <a:t>Mission Statement</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latin typeface="Archivo Medium"/>
                          <a:ea typeface="Archivo Medium"/>
                          <a:cs typeface="Archivo Medium"/>
                          <a:sym typeface="Archivo Medium"/>
                        </a:rPr>
                        <a:t>To provide and enable strategic threat detection and response in the wake of sophisticated security needs</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6775">
                <a:tc>
                  <a:txBody>
                    <a:bodyPr/>
                    <a:lstStyle/>
                    <a:p>
                      <a:pPr indent="0" lvl="0" marL="0" rtl="0" algn="l">
                        <a:spcBef>
                          <a:spcPts val="0"/>
                        </a:spcBef>
                        <a:spcAft>
                          <a:spcPts val="0"/>
                        </a:spcAft>
                        <a:buNone/>
                      </a:pPr>
                      <a:r>
                        <a:rPr b="1" lang="en" sz="1000">
                          <a:latin typeface="Archivo"/>
                          <a:ea typeface="Archivo"/>
                          <a:cs typeface="Archivo"/>
                          <a:sym typeface="Archivo"/>
                        </a:rPr>
                        <a:t>Target Market</a:t>
                      </a:r>
                      <a:endParaRPr b="1" sz="1000">
                        <a:latin typeface="Archivo"/>
                        <a:ea typeface="Archivo"/>
                        <a:cs typeface="Archivo"/>
                        <a:sym typeface="Archiv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50000"/>
                        </a:lnSpc>
                        <a:spcBef>
                          <a:spcPts val="0"/>
                        </a:spcBef>
                        <a:spcAft>
                          <a:spcPts val="0"/>
                        </a:spcAft>
                        <a:buNone/>
                      </a:pPr>
                      <a:r>
                        <a:rPr lang="en" sz="1100">
                          <a:latin typeface="Archivo Medium"/>
                          <a:ea typeface="Archivo Medium"/>
                          <a:cs typeface="Archivo Medium"/>
                          <a:sym typeface="Archivo Medium"/>
                        </a:rPr>
                        <a:t>Security Information and Event Management solution (SIEM)</a:t>
                      </a:r>
                      <a:endParaRPr sz="1100">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89" name="Google Shape;389;p55"/>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00"/>
          <p:cNvPicPr preferRelativeResize="0"/>
          <p:nvPr/>
        </p:nvPicPr>
        <p:blipFill>
          <a:blip r:embed="rId3">
            <a:alphaModFix/>
          </a:blip>
          <a:stretch>
            <a:fillRect/>
          </a:stretch>
        </p:blipFill>
        <p:spPr>
          <a:xfrm>
            <a:off x="0" y="409175"/>
            <a:ext cx="9144003" cy="4129972"/>
          </a:xfrm>
          <a:prstGeom prst="rect">
            <a:avLst/>
          </a:prstGeom>
          <a:noFill/>
          <a:ln>
            <a:noFill/>
          </a:ln>
        </p:spPr>
      </p:pic>
      <p:sp>
        <p:nvSpPr>
          <p:cNvPr id="1049" name="Google Shape;1049;p100"/>
          <p:cNvSpPr txBox="1"/>
          <p:nvPr>
            <p:ph type="title"/>
          </p:nvPr>
        </p:nvSpPr>
        <p:spPr>
          <a:xfrm>
            <a:off x="0" y="0"/>
            <a:ext cx="4770000" cy="5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Architecture </a:t>
            </a:r>
            <a:endParaRPr sz="3000">
              <a:solidFill>
                <a:srgbClr val="FF0000"/>
              </a:solidFill>
            </a:endParaRPr>
          </a:p>
        </p:txBody>
      </p:sp>
      <p:sp>
        <p:nvSpPr>
          <p:cNvPr id="1050" name="Google Shape;1050;p100"/>
          <p:cNvSpPr txBox="1"/>
          <p:nvPr/>
        </p:nvSpPr>
        <p:spPr>
          <a:xfrm>
            <a:off x="8292425" y="4919700"/>
            <a:ext cx="8517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
        <p:nvSpPr>
          <p:cNvPr id="1051" name="Google Shape;1051;p100"/>
          <p:cNvSpPr txBox="1"/>
          <p:nvPr/>
        </p:nvSpPr>
        <p:spPr>
          <a:xfrm>
            <a:off x="0" y="4728750"/>
            <a:ext cx="5478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a:t>
            </a:r>
            <a:r>
              <a:rPr lang="en" sz="700">
                <a:solidFill>
                  <a:schemeClr val="lt1"/>
                </a:solidFill>
                <a:latin typeface="Archivo"/>
                <a:ea typeface="Archivo"/>
                <a:cs typeface="Archivo"/>
                <a:sym typeface="Archivo"/>
              </a:rPr>
              <a:t>1]Logo: Google Chrome, Browser,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https://www.google.com/chrome/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Logo: Microsoft Edge,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https://microsoft.com/en-us/edge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[3]Logo:Mozilla Firefox, Browser, </a:t>
            </a:r>
            <a:r>
              <a:rPr lang="en" sz="700" u="sng">
                <a:solidFill>
                  <a:schemeClr val="lt1"/>
                </a:solidFill>
                <a:latin typeface="Archivo"/>
                <a:ea typeface="Archivo"/>
                <a:cs typeface="Archivo"/>
                <a:sym typeface="Archivo"/>
                <a:hlinkClick r:id="rId6">
                  <a:extLst>
                    <a:ext uri="{A12FA001-AC4F-418D-AE19-62706E023703}">
                      <ahyp:hlinkClr val="tx"/>
                    </a:ext>
                  </a:extLst>
                </a:hlinkClick>
              </a:rPr>
              <a:t>https://mozilla.org/en-US/firefox/new/</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sp>
        <p:nvSpPr>
          <p:cNvPr id="1052" name="Google Shape;1052;p100"/>
          <p:cNvSpPr txBox="1"/>
          <p:nvPr/>
        </p:nvSpPr>
        <p:spPr>
          <a:xfrm>
            <a:off x="2738275" y="316385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[1]         [2]         [3]</a:t>
            </a:r>
            <a:endParaRPr sz="600">
              <a:solidFill>
                <a:schemeClr val="dk1"/>
              </a:solidFill>
              <a:latin typeface="Archivo"/>
              <a:ea typeface="Archivo"/>
              <a:cs typeface="Archivo"/>
              <a:sym typeface="Archiv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1"/>
          <p:cNvSpPr txBox="1"/>
          <p:nvPr>
            <p:ph type="title"/>
          </p:nvPr>
        </p:nvSpPr>
        <p:spPr>
          <a:xfrm>
            <a:off x="122350" y="-30600"/>
            <a:ext cx="5478000" cy="5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High Level Design</a:t>
            </a:r>
            <a:endParaRPr sz="3000">
              <a:solidFill>
                <a:srgbClr val="FF0000"/>
              </a:solidFill>
            </a:endParaRPr>
          </a:p>
        </p:txBody>
      </p:sp>
      <p:sp>
        <p:nvSpPr>
          <p:cNvPr id="1058" name="Google Shape;1058;p101"/>
          <p:cNvSpPr txBox="1"/>
          <p:nvPr/>
        </p:nvSpPr>
        <p:spPr>
          <a:xfrm>
            <a:off x="8438350" y="4802825"/>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059" name="Google Shape;1059;p101"/>
          <p:cNvSpPr txBox="1"/>
          <p:nvPr/>
        </p:nvSpPr>
        <p:spPr>
          <a:xfrm>
            <a:off x="622525" y="4619050"/>
            <a:ext cx="3130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Logo: Jenkins, Jenkins Pipeline </a:t>
            </a:r>
            <a:r>
              <a:rPr lang="en" sz="700" u="sng">
                <a:solidFill>
                  <a:schemeClr val="lt1"/>
                </a:solidFill>
                <a:latin typeface="Archivo"/>
                <a:ea typeface="Archivo"/>
                <a:cs typeface="Archivo"/>
                <a:sym typeface="Archivo"/>
                <a:hlinkClick r:id="rId3">
                  <a:extLst>
                    <a:ext uri="{A12FA001-AC4F-418D-AE19-62706E023703}">
                      <ahyp:hlinkClr val="tx"/>
                    </a:ext>
                  </a:extLst>
                </a:hlinkClick>
              </a:rPr>
              <a:t>https://jenkins.io/</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Logo: Microsoft Edge,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https://microsoft.com/en-us/edge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[3]Logo:Mozilla Firefox, Browser,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https://mozilla.org/en-US/firefox/new/</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[4]Logo: Google Chrome, </a:t>
            </a:r>
            <a:r>
              <a:rPr lang="en" sz="700">
                <a:solidFill>
                  <a:schemeClr val="lt1"/>
                </a:solidFill>
                <a:latin typeface="Archivo"/>
                <a:ea typeface="Archivo"/>
                <a:cs typeface="Archivo"/>
                <a:sym typeface="Archivo"/>
              </a:rPr>
              <a:t>Browser</a:t>
            </a:r>
            <a:r>
              <a:rPr lang="en" sz="700">
                <a:solidFill>
                  <a:schemeClr val="lt1"/>
                </a:solidFill>
                <a:latin typeface="Archivo"/>
                <a:ea typeface="Archivo"/>
                <a:cs typeface="Archivo"/>
                <a:sym typeface="Archivo"/>
              </a:rPr>
              <a:t>, </a:t>
            </a:r>
            <a:r>
              <a:rPr lang="en" sz="700" u="sng">
                <a:solidFill>
                  <a:schemeClr val="lt1"/>
                </a:solidFill>
                <a:latin typeface="Archivo"/>
                <a:ea typeface="Archivo"/>
                <a:cs typeface="Archivo"/>
                <a:sym typeface="Archivo"/>
                <a:hlinkClick r:id="rId6">
                  <a:extLst>
                    <a:ext uri="{A12FA001-AC4F-418D-AE19-62706E023703}">
                      <ahyp:hlinkClr val="tx"/>
                    </a:ext>
                  </a:extLst>
                </a:hlinkClick>
              </a:rPr>
              <a:t>https://www.google.com/chrome/</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pic>
        <p:nvPicPr>
          <p:cNvPr id="1060" name="Google Shape;1060;p101"/>
          <p:cNvPicPr preferRelativeResize="0"/>
          <p:nvPr/>
        </p:nvPicPr>
        <p:blipFill>
          <a:blip r:embed="rId7">
            <a:alphaModFix/>
          </a:blip>
          <a:stretch>
            <a:fillRect/>
          </a:stretch>
        </p:blipFill>
        <p:spPr>
          <a:xfrm>
            <a:off x="1088250" y="506350"/>
            <a:ext cx="6967499" cy="4141099"/>
          </a:xfrm>
          <a:prstGeom prst="rect">
            <a:avLst/>
          </a:prstGeom>
          <a:noFill/>
          <a:ln>
            <a:noFill/>
          </a:ln>
        </p:spPr>
      </p:pic>
      <p:sp>
        <p:nvSpPr>
          <p:cNvPr id="1061" name="Google Shape;1061;p101"/>
          <p:cNvSpPr txBox="1"/>
          <p:nvPr/>
        </p:nvSpPr>
        <p:spPr>
          <a:xfrm>
            <a:off x="3591825" y="4677400"/>
            <a:ext cx="23145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*Active Directory</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**Privileged Access Management</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***Public Key Infrastructure</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02"/>
          <p:cNvSpPr txBox="1"/>
          <p:nvPr/>
        </p:nvSpPr>
        <p:spPr>
          <a:xfrm>
            <a:off x="575050" y="2036100"/>
            <a:ext cx="6081000" cy="9234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6000">
                <a:solidFill>
                  <a:schemeClr val="dk1"/>
                </a:solidFill>
                <a:latin typeface="Poppins"/>
                <a:ea typeface="Poppins"/>
                <a:cs typeface="Poppins"/>
                <a:sym typeface="Poppins"/>
              </a:rPr>
              <a:t>Testing</a:t>
            </a:r>
            <a:endParaRPr sz="6000"/>
          </a:p>
        </p:txBody>
      </p:sp>
      <p:sp>
        <p:nvSpPr>
          <p:cNvPr id="1067" name="Google Shape;1067;p102"/>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03"/>
          <p:cNvSpPr txBox="1"/>
          <p:nvPr>
            <p:ph type="title"/>
          </p:nvPr>
        </p:nvSpPr>
        <p:spPr>
          <a:xfrm>
            <a:off x="720000" y="9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Strategy &amp; Methodology</a:t>
            </a:r>
            <a:endParaRPr/>
          </a:p>
        </p:txBody>
      </p:sp>
      <p:sp>
        <p:nvSpPr>
          <p:cNvPr id="1073" name="Google Shape;1073;p103"/>
          <p:cNvSpPr txBox="1"/>
          <p:nvPr/>
        </p:nvSpPr>
        <p:spPr>
          <a:xfrm>
            <a:off x="852950" y="915925"/>
            <a:ext cx="357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graphicFrame>
        <p:nvGraphicFramePr>
          <p:cNvPr id="1074" name="Google Shape;1074;p103"/>
          <p:cNvGraphicFramePr/>
          <p:nvPr/>
        </p:nvGraphicFramePr>
        <p:xfrm>
          <a:off x="80200" y="622150"/>
          <a:ext cx="3000000" cy="3000000"/>
        </p:xfrm>
        <a:graphic>
          <a:graphicData uri="http://schemas.openxmlformats.org/drawingml/2006/table">
            <a:tbl>
              <a:tblPr>
                <a:noFill/>
                <a:tableStyleId>{F590E1AE-7563-4391-A512-6C2E64EDABAD}</a:tableStyleId>
              </a:tblPr>
              <a:tblGrid>
                <a:gridCol w="780675"/>
                <a:gridCol w="1546350"/>
                <a:gridCol w="3182650"/>
                <a:gridCol w="3473925"/>
              </a:tblGrid>
              <a:tr h="375350">
                <a:tc>
                  <a:txBody>
                    <a:bodyPr/>
                    <a:lstStyle/>
                    <a:p>
                      <a:pPr indent="0" lvl="0" marL="0" rtl="0" algn="ctr">
                        <a:spcBef>
                          <a:spcPts val="0"/>
                        </a:spcBef>
                        <a:spcAft>
                          <a:spcPts val="0"/>
                        </a:spcAft>
                        <a:buNone/>
                      </a:pPr>
                      <a:r>
                        <a:rPr b="1" lang="en" sz="800">
                          <a:latin typeface="Archivo"/>
                          <a:ea typeface="Archivo"/>
                          <a:cs typeface="Archivo"/>
                          <a:sym typeface="Archivo"/>
                        </a:rPr>
                        <a:t>Test Theme</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Strategy Rationale</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a:t>
                      </a:r>
                      <a:r>
                        <a:rPr b="1" lang="en" sz="800">
                          <a:latin typeface="Archivo"/>
                          <a:ea typeface="Archivo"/>
                          <a:cs typeface="Archivo"/>
                          <a:sym typeface="Archivo"/>
                        </a:rPr>
                        <a:t>Strategy Requirements</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a:t>
                      </a:r>
                      <a:r>
                        <a:rPr b="1" lang="en" sz="800">
                          <a:latin typeface="Archivo"/>
                          <a:ea typeface="Archivo"/>
                          <a:cs typeface="Archivo"/>
                          <a:sym typeface="Archivo"/>
                        </a:rPr>
                        <a:t>Methodology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r>
              <a:tr h="1119000">
                <a:tc>
                  <a:txBody>
                    <a:bodyPr/>
                    <a:lstStyle/>
                    <a:p>
                      <a:pPr indent="0" lvl="0" marL="0" rtl="0" algn="ctr">
                        <a:spcBef>
                          <a:spcPts val="0"/>
                        </a:spcBef>
                        <a:spcAft>
                          <a:spcPts val="0"/>
                        </a:spcAft>
                        <a:buNone/>
                      </a:pPr>
                      <a:r>
                        <a:rPr b="1" lang="en" sz="800">
                          <a:latin typeface="Archivo"/>
                          <a:ea typeface="Archivo"/>
                          <a:cs typeface="Archivo"/>
                          <a:sym typeface="Archivo"/>
                        </a:rPr>
                        <a:t>P</a:t>
                      </a:r>
                      <a:r>
                        <a:rPr b="1" lang="en" sz="800">
                          <a:latin typeface="Archivo"/>
                          <a:ea typeface="Archivo"/>
                          <a:cs typeface="Archivo"/>
                          <a:sym typeface="Archivo"/>
                        </a:rPr>
                        <a:t>recision</a:t>
                      </a:r>
                      <a:r>
                        <a:rPr b="1" lang="en" sz="800">
                          <a:latin typeface="Archivo"/>
                          <a:ea typeface="Archivo"/>
                          <a:cs typeface="Archivo"/>
                          <a:sym typeface="Archivo"/>
                        </a:rPr>
                        <a:t> </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latin typeface="Archivo"/>
                          <a:ea typeface="Archivo"/>
                          <a:cs typeface="Archivo"/>
                          <a:sym typeface="Archivo"/>
                        </a:rPr>
                        <a:t>Ensure that automated test scripts throw out fewer false positives than manual testing and provide increased test coverage of the SIEM functionalities. </a:t>
                      </a:r>
                      <a:endParaRPr sz="700">
                        <a:solidFill>
                          <a:srgbClr val="191919"/>
                        </a:solidFill>
                        <a:latin typeface="Archivo"/>
                        <a:ea typeface="Archivo"/>
                        <a:cs typeface="Archivo"/>
                        <a:sym typeface="Archivo"/>
                      </a:endParaRPr>
                    </a:p>
                    <a:p>
                      <a:pPr indent="0" lvl="0" marL="0" rtl="0" algn="l">
                        <a:spcBef>
                          <a:spcPts val="0"/>
                        </a:spcBef>
                        <a:spcAft>
                          <a:spcPts val="0"/>
                        </a:spcAft>
                        <a:buNone/>
                      </a:pPr>
                      <a:r>
                        <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Need to determine what can and cannot be automated; reducing the risk of insufficient test coverage is crucial.</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Due to the Customer 0 program, internal use (IT team/ SOC) of the updated build depends on thorough regression testing and accurate reporting.</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Different browsers may have different UI flows, so ensure performance consistency.</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Unit Testing</a:t>
                      </a:r>
                      <a:r>
                        <a:rPr lang="en" sz="700">
                          <a:solidFill>
                            <a:srgbClr val="191919"/>
                          </a:solidFill>
                          <a:latin typeface="Archivo"/>
                          <a:ea typeface="Archivo"/>
                          <a:cs typeface="Archivo"/>
                          <a:sym typeface="Archivo"/>
                        </a:rPr>
                        <a:t>: Historical product build with known issues is tested with the prospective automated test script. Result of test is compared with historical manual method report.</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Regression Testing</a:t>
                      </a:r>
                      <a:r>
                        <a:rPr lang="en" sz="700">
                          <a:solidFill>
                            <a:srgbClr val="191919"/>
                          </a:solidFill>
                          <a:latin typeface="Archivo"/>
                          <a:ea typeface="Archivo"/>
                          <a:cs typeface="Archivo"/>
                          <a:sym typeface="Archivo"/>
                        </a:rPr>
                        <a:t>: CI/CD triggered test scripts retain same level of precision as before CI/CD integration.</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Integration Testing</a:t>
                      </a:r>
                      <a:r>
                        <a:rPr lang="en" sz="700">
                          <a:solidFill>
                            <a:srgbClr val="191919"/>
                          </a:solidFill>
                          <a:latin typeface="Archivo"/>
                          <a:ea typeface="Archivo"/>
                          <a:cs typeface="Archivo"/>
                          <a:sym typeface="Archivo"/>
                        </a:rPr>
                        <a:t>: CI/CD triggered JUnit test reports summarize problem areas and trends. JUnit Reports are compared with historical manual reports.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Beta (UAT) Testing: Proactive communication between Customer 0 (SOC Team), Product and DevTest  when simulating each build so that issues with test precision, accuracy, and consistency are identified prior to release.</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1307300">
                <a:tc>
                  <a:txBody>
                    <a:bodyPr/>
                    <a:lstStyle/>
                    <a:p>
                      <a:pPr indent="0" lvl="0" marL="0" rtl="0" algn="ctr">
                        <a:spcBef>
                          <a:spcPts val="0"/>
                        </a:spcBef>
                        <a:spcAft>
                          <a:spcPts val="0"/>
                        </a:spcAft>
                        <a:buNone/>
                      </a:pPr>
                      <a:r>
                        <a:rPr b="1" lang="en" sz="800">
                          <a:latin typeface="Archivo"/>
                          <a:ea typeface="Archivo"/>
                          <a:cs typeface="Archivo"/>
                          <a:sym typeface="Archivo"/>
                        </a:rPr>
                        <a:t>Efficiency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latin typeface="Archivo"/>
                          <a:ea typeface="Archivo"/>
                          <a:cs typeface="Archivo"/>
                          <a:sym typeface="Archivo"/>
                        </a:rPr>
                        <a:t>The previous manual method took 7 days to setup and execute testing on 300 unit tests. In comparison, the setup and automated test execution only takes 72 hours for both 300 automated unit tests and around 60 remaining manual unit tests</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CI/CD testing triggers verify whether updated builds include new UI features.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Make sure that Selenium Grid enables parallel testing across multiple browsers.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Multiple copies of the updated build may be required for parallel testing, necessitating hardware capable of handling the load.</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DevTest requires continuous communication with Product to anticipate new UI features well in advance of updates.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Regular updates are crucial to mitigate environment setup bottlenecks and achieve the 72-hour timeframe.</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Unit Testing</a:t>
                      </a:r>
                      <a:r>
                        <a:rPr lang="en" sz="700">
                          <a:solidFill>
                            <a:srgbClr val="191919"/>
                          </a:solidFill>
                          <a:latin typeface="Archivo"/>
                          <a:ea typeface="Archivo"/>
                          <a:cs typeface="Archivo"/>
                          <a:sym typeface="Archivo"/>
                        </a:rPr>
                        <a:t>: If the updated build has no new UI features, CI/CD testing is automatically triggered and testing begins immediately. Otherwise, test execution is paused until Devtest manually triggers.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System Testing</a:t>
                      </a:r>
                      <a:r>
                        <a:rPr lang="en" sz="700">
                          <a:solidFill>
                            <a:srgbClr val="191919"/>
                          </a:solidFill>
                          <a:latin typeface="Archivo"/>
                          <a:ea typeface="Archivo"/>
                          <a:cs typeface="Archivo"/>
                          <a:sym typeface="Archivo"/>
                        </a:rPr>
                        <a:t>: Optimize number of Selenium Grid instances possible with proposed hardware. If number of instances causes system crash.</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Alpha Testing</a:t>
                      </a:r>
                      <a:r>
                        <a:rPr lang="en" sz="700">
                          <a:solidFill>
                            <a:srgbClr val="191919"/>
                          </a:solidFill>
                          <a:latin typeface="Archivo"/>
                          <a:ea typeface="Archivo"/>
                          <a:cs typeface="Archivo"/>
                          <a:sym typeface="Archivo"/>
                        </a:rPr>
                        <a:t>: Continuous line of communication with Product allows DevTest to begin environment setup before the updated build is officially released.</a:t>
                      </a:r>
                      <a:endParaRPr b="1" sz="700">
                        <a:solidFill>
                          <a:srgbClr val="0000FF"/>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1348000">
                <a:tc>
                  <a:txBody>
                    <a:bodyPr/>
                    <a:lstStyle/>
                    <a:p>
                      <a:pPr indent="0" lvl="0" marL="0" rtl="0" algn="ctr">
                        <a:spcBef>
                          <a:spcPts val="0"/>
                        </a:spcBef>
                        <a:spcAft>
                          <a:spcPts val="0"/>
                        </a:spcAft>
                        <a:buNone/>
                      </a:pPr>
                      <a:r>
                        <a:rPr b="1" lang="en" sz="800">
                          <a:latin typeface="Archivo"/>
                          <a:ea typeface="Archivo"/>
                          <a:cs typeface="Archivo"/>
                          <a:sym typeface="Archivo"/>
                        </a:rPr>
                        <a:t>Security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Archivo"/>
                          <a:ea typeface="Archivo"/>
                          <a:cs typeface="Archivo"/>
                          <a:sym typeface="Archivo"/>
                        </a:rPr>
                        <a:t>Need to ensure that access to sample data and test script repository are restricted to only IT, Devops, and Product teams; also prepare crisis management strategies and security training for all company employees</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SzPts val="700"/>
                        <a:buFont typeface="Archivo"/>
                        <a:buChar char="●"/>
                      </a:pPr>
                      <a:r>
                        <a:rPr lang="en" sz="700">
                          <a:latin typeface="Archivo"/>
                          <a:ea typeface="Archivo"/>
                          <a:cs typeface="Archivo"/>
                          <a:sym typeface="Archivo"/>
                        </a:rPr>
                        <a:t>Need to ensure that all changes to the test suit are continuously reported with doxygen comments.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Obtain</a:t>
                      </a:r>
                      <a:r>
                        <a:rPr lang="en" sz="700">
                          <a:latin typeface="Archivo"/>
                          <a:ea typeface="Archivo"/>
                          <a:cs typeface="Archivo"/>
                          <a:sym typeface="Archivo"/>
                        </a:rPr>
                        <a:t> consensus between Product, DevTest, and SOC groups before a change is made to the test suite.</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Ensure active logging, monitoring, and communication regarding potential issues and threats.</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Establish an incident response and recovery plan in case access is breached.</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Unit Testing:</a:t>
                      </a:r>
                      <a:r>
                        <a:rPr lang="en" sz="700">
                          <a:latin typeface="Archivo"/>
                          <a:ea typeface="Archivo"/>
                          <a:cs typeface="Archivo"/>
                          <a:sym typeface="Archivo"/>
                        </a:rPr>
                        <a:t> Verify that only Product Engineer, SOC Analyst, IT DevTest, and DevOps Engineer can access test script repository; all changes must involve consensus between at least two parties.</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Alpha Testing</a:t>
                      </a:r>
                      <a:r>
                        <a:rPr lang="en" sz="700">
                          <a:latin typeface="Archivo"/>
                          <a:ea typeface="Archivo"/>
                          <a:cs typeface="Archivo"/>
                          <a:sym typeface="Archivo"/>
                        </a:rPr>
                        <a:t>: Conduct early-phase testing in an isolated testing environment. Log real-time feedback from the team in addition to automated reports. </a:t>
                      </a:r>
                      <a:r>
                        <a:rPr lang="en" sz="700">
                          <a:latin typeface="Archivo"/>
                          <a:ea typeface="Archivo"/>
                          <a:cs typeface="Archivo"/>
                          <a:sym typeface="Archivo"/>
                        </a:rPr>
                        <a:t>Recruit</a:t>
                      </a:r>
                      <a:r>
                        <a:rPr lang="en" sz="700">
                          <a:latin typeface="Archivo"/>
                          <a:ea typeface="Archivo"/>
                          <a:cs typeface="Archivo"/>
                          <a:sym typeface="Archivo"/>
                        </a:rPr>
                        <a:t>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Regression Testing</a:t>
                      </a:r>
                      <a:r>
                        <a:rPr lang="en" sz="700">
                          <a:latin typeface="Archivo"/>
                          <a:ea typeface="Archivo"/>
                          <a:cs typeface="Archivo"/>
                          <a:sym typeface="Archivo"/>
                        </a:rPr>
                        <a:t>: Automate security scans to identify and report issues for each build so that the team is aware of potential threats.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Security Testing</a:t>
                      </a:r>
                      <a:r>
                        <a:rPr lang="en" sz="700">
                          <a:latin typeface="Archivo"/>
                          <a:ea typeface="Archivo"/>
                          <a:cs typeface="Archivo"/>
                          <a:sym typeface="Archivo"/>
                        </a:rPr>
                        <a:t>: Create comprehensive incident response and recovery plan through rollbacks, automated test backups, intrusion detection systems (IDS).</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bl>
          </a:graphicData>
        </a:graphic>
      </p:graphicFrame>
      <p:sp>
        <p:nvSpPr>
          <p:cNvPr id="1075" name="Google Shape;1075;p103"/>
          <p:cNvSpPr txBox="1"/>
          <p:nvPr/>
        </p:nvSpPr>
        <p:spPr>
          <a:xfrm>
            <a:off x="8473025" y="4900325"/>
            <a:ext cx="6711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graphicFrame>
        <p:nvGraphicFramePr>
          <p:cNvPr id="1080" name="Google Shape;1080;p104"/>
          <p:cNvGraphicFramePr/>
          <p:nvPr/>
        </p:nvGraphicFramePr>
        <p:xfrm>
          <a:off x="84063" y="732950"/>
          <a:ext cx="3000000" cy="3000000"/>
        </p:xfrm>
        <a:graphic>
          <a:graphicData uri="http://schemas.openxmlformats.org/drawingml/2006/table">
            <a:tbl>
              <a:tblPr>
                <a:noFill/>
                <a:tableStyleId>{F590E1AE-7563-4391-A512-6C2E64EDABAD}</a:tableStyleId>
              </a:tblPr>
              <a:tblGrid>
                <a:gridCol w="721025"/>
                <a:gridCol w="721375"/>
                <a:gridCol w="679700"/>
                <a:gridCol w="2001600"/>
                <a:gridCol w="1817225"/>
                <a:gridCol w="1399875"/>
                <a:gridCol w="1635075"/>
              </a:tblGrid>
              <a:tr h="294800">
                <a:tc>
                  <a:txBody>
                    <a:bodyPr/>
                    <a:lstStyle/>
                    <a:p>
                      <a:pPr indent="0" lvl="0" marL="0" rtl="0" algn="ctr">
                        <a:spcBef>
                          <a:spcPts val="0"/>
                        </a:spcBef>
                        <a:spcAft>
                          <a:spcPts val="0"/>
                        </a:spcAft>
                        <a:buNone/>
                      </a:pPr>
                      <a:r>
                        <a:rPr b="1" lang="en" sz="600">
                          <a:latin typeface="Archivo"/>
                          <a:ea typeface="Archivo"/>
                          <a:cs typeface="Archivo"/>
                          <a:sym typeface="Archivo"/>
                        </a:rPr>
                        <a:t>Increment</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Testing Type</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Test Theme </a:t>
                      </a:r>
                      <a:endParaRPr b="1" sz="600">
                        <a:solidFill>
                          <a:srgbClr val="0000FF"/>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User Stories</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Test Objective</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Architecture/Tools</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600">
                          <a:latin typeface="Archivo"/>
                          <a:ea typeface="Archivo"/>
                          <a:cs typeface="Archivo"/>
                          <a:sym typeface="Archivo"/>
                        </a:rPr>
                        <a:t>Criteria</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r>
              <a:tr h="575925">
                <a:tc>
                  <a:txBody>
                    <a:bodyPr/>
                    <a:lstStyle/>
                    <a:p>
                      <a:pPr indent="0" lvl="0" marL="0" rtl="0" algn="ctr">
                        <a:spcBef>
                          <a:spcPts val="0"/>
                        </a:spcBef>
                        <a:spcAft>
                          <a:spcPts val="0"/>
                        </a:spcAft>
                        <a:buNone/>
                      </a:pPr>
                      <a:r>
                        <a:rPr b="1" lang="en" sz="600">
                          <a:latin typeface="Archivo"/>
                          <a:ea typeface="Archivo"/>
                          <a:cs typeface="Archivo"/>
                          <a:sym typeface="Archivo"/>
                        </a:rPr>
                        <a:t>1</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Unit </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Precision</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Archivo"/>
                          <a:ea typeface="Archivo"/>
                          <a:cs typeface="Archivo"/>
                          <a:sym typeface="Archivo"/>
                        </a:rPr>
                        <a:t>As IT DevTester Brian Tran, I want to first develop a suite of 300 automated unit tests to ensure automated builds </a:t>
                      </a:r>
                      <a:r>
                        <a:rPr lang="en" sz="600">
                          <a:latin typeface="Archivo"/>
                          <a:ea typeface="Archivo"/>
                          <a:cs typeface="Archivo"/>
                          <a:sym typeface="Archivo"/>
                        </a:rPr>
                        <a:t>and then develop 60 more unit tests with </a:t>
                      </a:r>
                      <a:r>
                        <a:rPr lang="en" sz="600">
                          <a:latin typeface="Archivo"/>
                          <a:ea typeface="Archivo"/>
                          <a:cs typeface="Archivo"/>
                          <a:sym typeface="Archivo"/>
                        </a:rPr>
                        <a:t>50% fewer false positives</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Develop automated tests and </a:t>
                      </a:r>
                      <a:r>
                        <a:rPr lang="en" sz="600">
                          <a:solidFill>
                            <a:srgbClr val="191919"/>
                          </a:solidFill>
                          <a:latin typeface="Archivo"/>
                          <a:ea typeface="Archivo"/>
                          <a:cs typeface="Archivo"/>
                          <a:sym typeface="Archivo"/>
                        </a:rPr>
                        <a:t>compare</a:t>
                      </a:r>
                      <a:r>
                        <a:rPr lang="en" sz="600">
                          <a:solidFill>
                            <a:srgbClr val="191919"/>
                          </a:solidFill>
                          <a:latin typeface="Archivo"/>
                          <a:ea typeface="Archivo"/>
                          <a:cs typeface="Archivo"/>
                          <a:sym typeface="Archivo"/>
                        </a:rPr>
                        <a:t> results with manual testing method to confirm high level of precision with automation</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Unit Testing</a:t>
                      </a:r>
                      <a:r>
                        <a:rPr lang="en" sz="600">
                          <a:latin typeface="Archivo"/>
                          <a:ea typeface="Archivo"/>
                          <a:cs typeface="Archivo"/>
                          <a:sym typeface="Archivo"/>
                        </a:rPr>
                        <a:t>: Java Test Framework, Selenium WebDriver  2]</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Test the automated product build to ensure that it has 50% less false positives as compared to the original manual method</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498600">
                <a:tc rowSpan="2">
                  <a:txBody>
                    <a:bodyPr/>
                    <a:lstStyle/>
                    <a:p>
                      <a:pPr indent="0" lvl="0" marL="0" rtl="0" algn="ctr">
                        <a:spcBef>
                          <a:spcPts val="0"/>
                        </a:spcBef>
                        <a:spcAft>
                          <a:spcPts val="0"/>
                        </a:spcAft>
                        <a:buNone/>
                      </a:pPr>
                      <a:r>
                        <a:rPr b="1" lang="en" sz="600">
                          <a:latin typeface="Archivo"/>
                          <a:ea typeface="Archivo"/>
                          <a:cs typeface="Archivo"/>
                          <a:sym typeface="Archivo"/>
                        </a:rPr>
                        <a:t>1, 2 </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600">
                          <a:latin typeface="Archivo"/>
                          <a:ea typeface="Archivo"/>
                          <a:cs typeface="Archivo"/>
                          <a:sym typeface="Archivo"/>
                        </a:rPr>
                        <a:t>Integration</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Efficiency</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Archivo"/>
                          <a:ea typeface="Archivo"/>
                          <a:cs typeface="Archivo"/>
                          <a:sym typeface="Archivo"/>
                        </a:rPr>
                        <a:t>As DevTester Brian Tran, I want to create a Selenium  integrated environment with Jenkins CI/CD for test scripts. </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Achieving seamless integration between Selenium, Jenkins, and the Java environment</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Integration Testing</a:t>
                      </a:r>
                      <a:r>
                        <a:rPr lang="en" sz="600">
                          <a:latin typeface="Archivo"/>
                          <a:ea typeface="Archivo"/>
                          <a:cs typeface="Archivo"/>
                          <a:sym typeface="Archivo"/>
                        </a:rPr>
                        <a:t>: sandbox environment,  Selenium Grid, Selenium WebDriver, Web Browsers</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Verify that Jenkins efficiently initiates and executes Selenium test scripts while ensuring </a:t>
                      </a:r>
                      <a:r>
                        <a:rPr lang="en" sz="600">
                          <a:solidFill>
                            <a:srgbClr val="191919"/>
                          </a:solidFill>
                          <a:latin typeface="Archivo"/>
                          <a:ea typeface="Archivo"/>
                          <a:cs typeface="Archivo"/>
                          <a:sym typeface="Archivo"/>
                        </a:rPr>
                        <a:t>proper logging of test results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579325">
                <a:tc vMerge="1"/>
                <a:tc vMerge="1"/>
                <a:tc vMerge="1"/>
                <a:tc>
                  <a:txBody>
                    <a:bodyPr/>
                    <a:lstStyle/>
                    <a:p>
                      <a:pPr indent="0" lvl="0" marL="0" rtl="0" algn="ctr">
                        <a:spcBef>
                          <a:spcPts val="0"/>
                        </a:spcBef>
                        <a:spcAft>
                          <a:spcPts val="0"/>
                        </a:spcAft>
                        <a:buNone/>
                      </a:pPr>
                      <a:r>
                        <a:rPr lang="en" sz="600">
                          <a:latin typeface="Archivo"/>
                          <a:ea typeface="Archivo"/>
                          <a:cs typeface="Archivo"/>
                          <a:sym typeface="Archivo"/>
                        </a:rPr>
                        <a:t>As DevOps Jamie Teller, I want to integrate the Automation Tools into so that the test execution time is reduced by 75%</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Enhance the testing process to ensure efficiency, stability, and minimized execution time</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Integration Testing: </a:t>
                      </a:r>
                      <a:r>
                        <a:rPr lang="en" sz="600">
                          <a:latin typeface="Archivo"/>
                          <a:ea typeface="Archivo"/>
                          <a:cs typeface="Archivo"/>
                          <a:sym typeface="Archivo"/>
                        </a:rPr>
                        <a:t>Selenium WebDriver, Selenium Grid, JUnit</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chemeClr val="hlink"/>
                          </a:solidFill>
                          <a:latin typeface="Archivo"/>
                          <a:ea typeface="Archivo"/>
                          <a:cs typeface="Archivo"/>
                          <a:sym typeface="Archivo"/>
                        </a:rPr>
                        <a:t>Use parallel testing in Selenium Grid to optimize the testing process and ensure system stability under peak load</a:t>
                      </a:r>
                      <a:endParaRPr sz="600">
                        <a:solidFill>
                          <a:srgbClr val="FF0000"/>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498600">
                <a:tc>
                  <a:txBody>
                    <a:bodyPr/>
                    <a:lstStyle/>
                    <a:p>
                      <a:pPr indent="0" lvl="0" marL="0" rtl="0" algn="ctr">
                        <a:spcBef>
                          <a:spcPts val="0"/>
                        </a:spcBef>
                        <a:spcAft>
                          <a:spcPts val="0"/>
                        </a:spcAft>
                        <a:buNone/>
                      </a:pPr>
                      <a:r>
                        <a:rPr b="1" lang="en" sz="600">
                          <a:latin typeface="Archivo"/>
                          <a:ea typeface="Archivo"/>
                          <a:cs typeface="Archivo"/>
                          <a:sym typeface="Archivo"/>
                        </a:rPr>
                        <a:t>2</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Alpha </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Efficiency</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As Product Engineer Krista Adams, I want to get critical feedback from the SOC Analyst and internal customers (product development teams) to quickly identify and implement improvements per feedback</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Ensure</a:t>
                      </a:r>
                      <a:r>
                        <a:rPr lang="en" sz="600">
                          <a:solidFill>
                            <a:srgbClr val="191919"/>
                          </a:solidFill>
                          <a:latin typeface="Archivo"/>
                          <a:ea typeface="Archivo"/>
                          <a:cs typeface="Archivo"/>
                          <a:sym typeface="Archivo"/>
                        </a:rPr>
                        <a:t> test </a:t>
                      </a:r>
                      <a:r>
                        <a:rPr lang="en" sz="600">
                          <a:solidFill>
                            <a:srgbClr val="191919"/>
                          </a:solidFill>
                          <a:latin typeface="Archivo"/>
                          <a:ea typeface="Archivo"/>
                          <a:cs typeface="Archivo"/>
                          <a:sym typeface="Archivo"/>
                        </a:rPr>
                        <a:t>environment</a:t>
                      </a:r>
                      <a:r>
                        <a:rPr lang="en" sz="600">
                          <a:solidFill>
                            <a:srgbClr val="191919"/>
                          </a:solidFill>
                          <a:latin typeface="Archivo"/>
                          <a:ea typeface="Archivo"/>
                          <a:cs typeface="Archivo"/>
                          <a:sym typeface="Archivo"/>
                        </a:rPr>
                        <a:t> </a:t>
                      </a:r>
                      <a:r>
                        <a:rPr lang="en" sz="600">
                          <a:solidFill>
                            <a:srgbClr val="191919"/>
                          </a:solidFill>
                          <a:latin typeface="Archivo"/>
                          <a:ea typeface="Archivo"/>
                          <a:cs typeface="Archivo"/>
                          <a:sym typeface="Archivo"/>
                        </a:rPr>
                        <a:t>functionality</a:t>
                      </a:r>
                      <a:r>
                        <a:rPr lang="en" sz="600">
                          <a:solidFill>
                            <a:srgbClr val="191919"/>
                          </a:solidFill>
                          <a:latin typeface="Archivo"/>
                          <a:ea typeface="Archivo"/>
                          <a:cs typeface="Archivo"/>
                          <a:sym typeface="Archivo"/>
                        </a:rPr>
                        <a:t>  by gathering and documenting feedback from Product, Devops, and DevTest teams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Alpha Testing: </a:t>
                      </a:r>
                      <a:r>
                        <a:rPr lang="en" sz="600">
                          <a:latin typeface="Archivo"/>
                          <a:ea typeface="Archivo"/>
                          <a:cs typeface="Archivo"/>
                          <a:sym typeface="Archivo"/>
                        </a:rPr>
                        <a:t>Slack app / Microsoft Teams, Jira platform </a:t>
                      </a:r>
                      <a:r>
                        <a:rPr lang="en" sz="600">
                          <a:latin typeface="Archivo"/>
                          <a:ea typeface="Archivo"/>
                          <a:cs typeface="Archivo"/>
                          <a:sym typeface="Archivo"/>
                        </a:rPr>
                        <a:t>[1]</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Archivo"/>
                          <a:ea typeface="Archivo"/>
                          <a:cs typeface="Archivo"/>
                          <a:sym typeface="Archivo"/>
                        </a:rPr>
                        <a:t>Proactive communication between SOC, Product and DevTest teams for </a:t>
                      </a:r>
                      <a:r>
                        <a:rPr lang="en" sz="600">
                          <a:latin typeface="Archivo"/>
                          <a:ea typeface="Archivo"/>
                          <a:cs typeface="Archivo"/>
                          <a:sym typeface="Archivo"/>
                        </a:rPr>
                        <a:t>initial</a:t>
                      </a:r>
                      <a:r>
                        <a:rPr lang="en" sz="600">
                          <a:latin typeface="Archivo"/>
                          <a:ea typeface="Archivo"/>
                          <a:cs typeface="Archivo"/>
                          <a:sym typeface="Archivo"/>
                        </a:rPr>
                        <a:t> </a:t>
                      </a:r>
                      <a:r>
                        <a:rPr lang="en" sz="600">
                          <a:latin typeface="Archivo"/>
                          <a:ea typeface="Archivo"/>
                          <a:cs typeface="Archivo"/>
                          <a:sym typeface="Archivo"/>
                        </a:rPr>
                        <a:t>environment</a:t>
                      </a:r>
                      <a:r>
                        <a:rPr lang="en" sz="600">
                          <a:latin typeface="Archivo"/>
                          <a:ea typeface="Archivo"/>
                          <a:cs typeface="Archivo"/>
                          <a:sym typeface="Archivo"/>
                        </a:rPr>
                        <a:t> setup before build release</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488525">
                <a:tc>
                  <a:txBody>
                    <a:bodyPr/>
                    <a:lstStyle/>
                    <a:p>
                      <a:pPr indent="0" lvl="0" marL="0" rtl="0" algn="ctr">
                        <a:spcBef>
                          <a:spcPts val="0"/>
                        </a:spcBef>
                        <a:spcAft>
                          <a:spcPts val="0"/>
                        </a:spcAft>
                        <a:buNone/>
                      </a:pPr>
                      <a:r>
                        <a:rPr b="1" lang="en" sz="600">
                          <a:latin typeface="Archivo"/>
                          <a:ea typeface="Archivo"/>
                          <a:cs typeface="Archivo"/>
                          <a:sym typeface="Archivo"/>
                        </a:rPr>
                        <a:t>2</a:t>
                      </a:r>
                      <a:endParaRPr b="1"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Regression </a:t>
                      </a:r>
                      <a:endParaRPr b="1" sz="600">
                        <a:solidFill>
                          <a:srgbClr val="FF0000"/>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Precision</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Archivo"/>
                          <a:ea typeface="Archivo"/>
                          <a:cs typeface="Archivo"/>
                          <a:sym typeface="Archivo"/>
                        </a:rPr>
                        <a:t>As Product Engineer Krista Adams, I want to enable reliable regression testing analysis to ensure test precision within the CI/CD pipeline</a:t>
                      </a:r>
                      <a:endParaRPr sz="6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Ensure that test precision level is consistent throughout </a:t>
                      </a:r>
                      <a:r>
                        <a:rPr lang="en" sz="600">
                          <a:solidFill>
                            <a:srgbClr val="191919"/>
                          </a:solidFill>
                          <a:latin typeface="Archivo"/>
                          <a:ea typeface="Archivo"/>
                          <a:cs typeface="Archivo"/>
                          <a:sym typeface="Archivo"/>
                        </a:rPr>
                        <a:t>CI/CD  pipeline creation and Integration processes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600">
                          <a:latin typeface="Archivo"/>
                          <a:ea typeface="Archivo"/>
                          <a:cs typeface="Archivo"/>
                          <a:sym typeface="Archivo"/>
                        </a:rPr>
                        <a:t>Regression</a:t>
                      </a:r>
                      <a:r>
                        <a:rPr b="1" lang="en" sz="600">
                          <a:latin typeface="Archivo"/>
                          <a:ea typeface="Archivo"/>
                          <a:cs typeface="Archivo"/>
                          <a:sym typeface="Archivo"/>
                        </a:rPr>
                        <a:t> Testing: </a:t>
                      </a:r>
                      <a:r>
                        <a:rPr lang="en" sz="600">
                          <a:latin typeface="Archivo"/>
                          <a:ea typeface="Archivo"/>
                          <a:cs typeface="Archivo"/>
                          <a:sym typeface="Archivo"/>
                        </a:rPr>
                        <a:t>Jenkins, JUnit (Pipeline Integration) [3]</a:t>
                      </a:r>
                      <a:endParaRPr sz="600">
                        <a:latin typeface="Archivo"/>
                        <a:ea typeface="Archivo"/>
                        <a:cs typeface="Archivo"/>
                        <a:sym typeface="Archivo"/>
                      </a:endParaRPr>
                    </a:p>
                    <a:p>
                      <a:pPr indent="0" lvl="0" marL="0" rtl="0" algn="ctr">
                        <a:spcBef>
                          <a:spcPts val="0"/>
                        </a:spcBef>
                        <a:spcAft>
                          <a:spcPts val="0"/>
                        </a:spcAft>
                        <a:buNone/>
                      </a:pPr>
                      <a:r>
                        <a:t/>
                      </a:r>
                      <a:endParaRPr sz="600">
                        <a:solidFill>
                          <a:srgbClr val="0000FF"/>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Retain high-level precision before, during, and after the integration process; monitor and document integration needs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575925">
                <a:tc rowSpan="2">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2 </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Beta (UAT*)</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600">
                          <a:solidFill>
                            <a:srgbClr val="191919"/>
                          </a:solidFill>
                          <a:latin typeface="Archivo"/>
                          <a:ea typeface="Archivo"/>
                          <a:cs typeface="Archivo"/>
                          <a:sym typeface="Archivo"/>
                        </a:rPr>
                        <a:t>Precision</a:t>
                      </a:r>
                      <a:endParaRPr b="1"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As DevTester Brian Tran, I want to maintain test precision and accuracy for each build when expanding test coverage </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Validate each build through simulated scenarios to determine precision and reduced false-positives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Beta Testing: Sandbox environment (Simulation); Bugzilla (Validation); Jira (Tracking)</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Ensure a 50% reduction in false positives and use sandbox environment to ensure test precision for new features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575925">
                <a:tc vMerge="1"/>
                <a:tc vMerge="1"/>
                <a:tc vMerge="1"/>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As  Product Engineer Krista Adams, I want to collect detailed feedback from beta testers to improve test precision, accuracy, and functionality</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Gather comprehensive feedback from Customer 0 (SOC Team) beta experience to enhance test precision, accuracy, and functionality</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Beta Testing: Jira (Tracking); Slack/Microsoft Teams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191919"/>
                          </a:solidFill>
                          <a:latin typeface="Archivo"/>
                          <a:ea typeface="Archivo"/>
                          <a:cs typeface="Archivo"/>
                          <a:sym typeface="Archivo"/>
                        </a:rPr>
                        <a:t>Active communication between Customer 0 (SOC Team), Product, DevTest and DevOps for identifying precision and functionality issues</a:t>
                      </a:r>
                      <a:endParaRPr sz="6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bl>
          </a:graphicData>
        </a:graphic>
      </p:graphicFrame>
      <p:sp>
        <p:nvSpPr>
          <p:cNvPr id="1081" name="Google Shape;1081;p104"/>
          <p:cNvSpPr txBox="1"/>
          <p:nvPr>
            <p:ph type="title"/>
          </p:nvPr>
        </p:nvSpPr>
        <p:spPr>
          <a:xfrm>
            <a:off x="615050" y="145800"/>
            <a:ext cx="2190000" cy="5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a:t>
            </a:r>
            <a:r>
              <a:rPr lang="en" sz="2400"/>
              <a:t> </a:t>
            </a:r>
            <a:endParaRPr sz="2400"/>
          </a:p>
        </p:txBody>
      </p:sp>
      <p:sp>
        <p:nvSpPr>
          <p:cNvPr id="1082" name="Google Shape;1082;p104"/>
          <p:cNvSpPr txBox="1"/>
          <p:nvPr>
            <p:ph type="title"/>
          </p:nvPr>
        </p:nvSpPr>
        <p:spPr>
          <a:xfrm>
            <a:off x="4002625" y="48575"/>
            <a:ext cx="49704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600">
                <a:latin typeface="Archivo"/>
                <a:ea typeface="Archivo"/>
                <a:cs typeface="Archivo"/>
                <a:sym typeface="Archivo"/>
              </a:rPr>
              <a:t>[1] Connect Jira Service Management to Slack and Microsoft teams. Retrieved May 23, 2024 from </a:t>
            </a:r>
            <a:r>
              <a:rPr b="0" lang="en" sz="600" u="sng">
                <a:solidFill>
                  <a:schemeClr val="hlink"/>
                </a:solidFill>
                <a:latin typeface="Archivo"/>
                <a:ea typeface="Archivo"/>
                <a:cs typeface="Archivo"/>
                <a:sym typeface="Archivo"/>
                <a:hlinkClick r:id="rId3"/>
              </a:rPr>
              <a:t>https://www.atlassian.com/software/jira/service-management/product-guide/tips-and-tricks/chat</a:t>
            </a:r>
            <a:r>
              <a:rPr b="0" lang="en" sz="600">
                <a:latin typeface="Archivo"/>
                <a:ea typeface="Archivo"/>
                <a:cs typeface="Archivo"/>
                <a:sym typeface="Archivo"/>
              </a:rPr>
              <a:t>\</a:t>
            </a:r>
            <a:endParaRPr b="0" sz="600">
              <a:latin typeface="Archivo"/>
              <a:ea typeface="Archivo"/>
              <a:cs typeface="Archivo"/>
              <a:sym typeface="Archivo"/>
            </a:endParaRPr>
          </a:p>
          <a:p>
            <a:pPr indent="0" lvl="0" marL="0" rtl="0" algn="l">
              <a:spcBef>
                <a:spcPts val="0"/>
              </a:spcBef>
              <a:spcAft>
                <a:spcPts val="0"/>
              </a:spcAft>
              <a:buNone/>
            </a:pPr>
            <a:r>
              <a:rPr b="0" lang="en" sz="600">
                <a:latin typeface="Archivo"/>
                <a:ea typeface="Archivo"/>
                <a:cs typeface="Archivo"/>
                <a:sym typeface="Archivo"/>
              </a:rPr>
              <a:t>[2] How to integrate Jenkins with Selenium?. Retrieved May 23, 2024 from </a:t>
            </a:r>
            <a:r>
              <a:rPr b="0" lang="en" sz="600" u="sng">
                <a:solidFill>
                  <a:schemeClr val="hlink"/>
                </a:solidFill>
                <a:latin typeface="Archivo"/>
                <a:ea typeface="Archivo"/>
                <a:cs typeface="Archivo"/>
                <a:sym typeface="Archivo"/>
                <a:hlinkClick r:id="rId4"/>
              </a:rPr>
              <a:t>https://browserstack.wpengine.com/guide/jenkins-selenium/</a:t>
            </a:r>
            <a:endParaRPr b="0" sz="600">
              <a:latin typeface="Archivo"/>
              <a:ea typeface="Archivo"/>
              <a:cs typeface="Archivo"/>
              <a:sym typeface="Archivo"/>
            </a:endParaRPr>
          </a:p>
          <a:p>
            <a:pPr indent="0" lvl="0" marL="0" rtl="0" algn="l">
              <a:spcBef>
                <a:spcPts val="0"/>
              </a:spcBef>
              <a:spcAft>
                <a:spcPts val="0"/>
              </a:spcAft>
              <a:buNone/>
            </a:pPr>
            <a:r>
              <a:rPr b="0" lang="en" sz="600">
                <a:latin typeface="Archivo"/>
                <a:ea typeface="Archivo"/>
                <a:cs typeface="Archivo"/>
                <a:sym typeface="Archivo"/>
              </a:rPr>
              <a:t>[3] JUnit. Retrieved May 23, 2024 from </a:t>
            </a:r>
            <a:r>
              <a:rPr b="0" lang="en" sz="600" u="sng">
                <a:solidFill>
                  <a:schemeClr val="hlink"/>
                </a:solidFill>
                <a:latin typeface="Archivo"/>
                <a:ea typeface="Archivo"/>
                <a:cs typeface="Archivo"/>
                <a:sym typeface="Archivo"/>
                <a:hlinkClick r:id="rId5"/>
              </a:rPr>
              <a:t>https://plugins.jenkins.io/junit</a:t>
            </a:r>
            <a:endParaRPr b="0" sz="600">
              <a:latin typeface="Archivo"/>
              <a:ea typeface="Archivo"/>
              <a:cs typeface="Archivo"/>
              <a:sym typeface="Archivo"/>
            </a:endParaRPr>
          </a:p>
          <a:p>
            <a:pPr indent="0" lvl="0" marL="0" rtl="0" algn="l">
              <a:spcBef>
                <a:spcPts val="0"/>
              </a:spcBef>
              <a:spcAft>
                <a:spcPts val="0"/>
              </a:spcAft>
              <a:buNone/>
            </a:pPr>
            <a:r>
              <a:t/>
            </a:r>
            <a:endParaRPr b="0" sz="700"/>
          </a:p>
          <a:p>
            <a:pPr indent="0" lvl="0" marL="0" rtl="0" algn="l">
              <a:spcBef>
                <a:spcPts val="0"/>
              </a:spcBef>
              <a:spcAft>
                <a:spcPts val="0"/>
              </a:spcAft>
              <a:buNone/>
            </a:pPr>
            <a:r>
              <a:t/>
            </a:r>
            <a:endParaRPr b="0" sz="700"/>
          </a:p>
        </p:txBody>
      </p:sp>
      <p:sp>
        <p:nvSpPr>
          <p:cNvPr id="1083" name="Google Shape;1083;p104"/>
          <p:cNvSpPr txBox="1"/>
          <p:nvPr/>
        </p:nvSpPr>
        <p:spPr>
          <a:xfrm>
            <a:off x="8465175" y="4900325"/>
            <a:ext cx="6789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
        <p:nvSpPr>
          <p:cNvPr id="1084" name="Google Shape;1084;p104"/>
          <p:cNvSpPr txBox="1"/>
          <p:nvPr/>
        </p:nvSpPr>
        <p:spPr>
          <a:xfrm>
            <a:off x="416200" y="4923625"/>
            <a:ext cx="18846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*User Acceptance Test</a:t>
            </a:r>
            <a:endParaRPr sz="700">
              <a:solidFill>
                <a:schemeClr val="dk1"/>
              </a:solidFill>
              <a:latin typeface="Archivo"/>
              <a:ea typeface="Archivo"/>
              <a:cs typeface="Archivo"/>
              <a:sym typeface="Archiv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5"/>
          <p:cNvSpPr txBox="1"/>
          <p:nvPr>
            <p:ph type="title"/>
          </p:nvPr>
        </p:nvSpPr>
        <p:spPr>
          <a:xfrm>
            <a:off x="181300" y="102600"/>
            <a:ext cx="3129000" cy="5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 Cont.</a:t>
            </a:r>
            <a:endParaRPr/>
          </a:p>
        </p:txBody>
      </p:sp>
      <p:graphicFrame>
        <p:nvGraphicFramePr>
          <p:cNvPr id="1090" name="Google Shape;1090;p105"/>
          <p:cNvGraphicFramePr/>
          <p:nvPr/>
        </p:nvGraphicFramePr>
        <p:xfrm>
          <a:off x="98163" y="777088"/>
          <a:ext cx="3000000" cy="3000000"/>
        </p:xfrm>
        <a:graphic>
          <a:graphicData uri="http://schemas.openxmlformats.org/drawingml/2006/table">
            <a:tbl>
              <a:tblPr>
                <a:noFill/>
                <a:tableStyleId>{F590E1AE-7563-4391-A512-6C2E64EDABAD}</a:tableStyleId>
              </a:tblPr>
              <a:tblGrid>
                <a:gridCol w="701400"/>
                <a:gridCol w="757175"/>
                <a:gridCol w="723875"/>
                <a:gridCol w="2048250"/>
                <a:gridCol w="1557825"/>
                <a:gridCol w="1621925"/>
                <a:gridCol w="1537225"/>
              </a:tblGrid>
              <a:tr h="398650">
                <a:tc>
                  <a:txBody>
                    <a:bodyPr/>
                    <a:lstStyle/>
                    <a:p>
                      <a:pPr indent="0" lvl="0" marL="0" rtl="0" algn="ctr">
                        <a:spcBef>
                          <a:spcPts val="0"/>
                        </a:spcBef>
                        <a:spcAft>
                          <a:spcPts val="0"/>
                        </a:spcAft>
                        <a:buNone/>
                      </a:pPr>
                      <a:r>
                        <a:rPr b="1" lang="en" sz="700">
                          <a:latin typeface="Archivo"/>
                          <a:ea typeface="Archivo"/>
                          <a:cs typeface="Archivo"/>
                          <a:sym typeface="Archivo"/>
                        </a:rPr>
                        <a:t>Increment</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Testing Type</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Test Theme</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User Stories</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Test Objective</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Architecture/Tools</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700">
                          <a:latin typeface="Archivo"/>
                          <a:ea typeface="Archivo"/>
                          <a:cs typeface="Archivo"/>
                          <a:sym typeface="Archivo"/>
                        </a:rPr>
                        <a:t>Criteria</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solidFill>
                      <a:srgbClr val="D9EAD3"/>
                    </a:solidFill>
                  </a:tcPr>
                </a:tc>
              </a:tr>
              <a:tr h="701450">
                <a:tc>
                  <a:txBody>
                    <a:bodyPr/>
                    <a:lstStyle/>
                    <a:p>
                      <a:pPr indent="0" lvl="0" marL="0" rtl="0" algn="ctr">
                        <a:spcBef>
                          <a:spcPts val="0"/>
                        </a:spcBef>
                        <a:spcAft>
                          <a:spcPts val="0"/>
                        </a:spcAft>
                        <a:buNone/>
                      </a:pPr>
                      <a:r>
                        <a:rPr b="1" lang="en" sz="700">
                          <a:latin typeface="Archivo"/>
                          <a:ea typeface="Archivo"/>
                          <a:cs typeface="Archivo"/>
                          <a:sym typeface="Archivo"/>
                        </a:rPr>
                        <a:t>3 </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Archivo"/>
                          <a:ea typeface="Archivo"/>
                          <a:cs typeface="Archivo"/>
                          <a:sym typeface="Archivo"/>
                        </a:rPr>
                        <a:t>System</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latin typeface="Archivo"/>
                          <a:ea typeface="Archivo"/>
                          <a:cs typeface="Archivo"/>
                          <a:sym typeface="Archivo"/>
                        </a:rPr>
                        <a:t>Efficiency</a:t>
                      </a:r>
                      <a:endParaRPr b="1"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a:ea typeface="Archivo"/>
                          <a:cs typeface="Archivo"/>
                          <a:sym typeface="Archivo"/>
                        </a:rPr>
                        <a:t>As Product Engineer Krista Adams, I want to create a robust testing framework with timely feedback, quick integration of new features, and clear analysis of results</a:t>
                      </a:r>
                      <a:endParaRPr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Identify issues, implement changes efficiently and enhance software quality</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191919"/>
                          </a:solidFill>
                          <a:latin typeface="Archivo"/>
                          <a:ea typeface="Archivo"/>
                          <a:cs typeface="Archivo"/>
                          <a:sym typeface="Archivo"/>
                        </a:rPr>
                        <a:t>System Testing:</a:t>
                      </a:r>
                      <a:endParaRPr b="1" sz="700">
                        <a:solidFill>
                          <a:srgbClr val="191919"/>
                        </a:solidFill>
                        <a:latin typeface="Archivo"/>
                        <a:ea typeface="Archivo"/>
                        <a:cs typeface="Archivo"/>
                        <a:sym typeface="Archivo"/>
                      </a:endParaRPr>
                    </a:p>
                    <a:p>
                      <a:pPr indent="0" lvl="0" marL="0" rtl="0" algn="ctr">
                        <a:spcBef>
                          <a:spcPts val="0"/>
                        </a:spcBef>
                        <a:spcAft>
                          <a:spcPts val="0"/>
                        </a:spcAft>
                        <a:buNone/>
                      </a:pPr>
                      <a:r>
                        <a:rPr lang="en" sz="700">
                          <a:solidFill>
                            <a:srgbClr val="191919"/>
                          </a:solidFill>
                          <a:latin typeface="Archivo"/>
                          <a:ea typeface="Archivo"/>
                          <a:cs typeface="Archivo"/>
                          <a:sym typeface="Archivo"/>
                        </a:rPr>
                        <a:t>Selenium WebDriver, JUnit, Jenkins</a:t>
                      </a:r>
                      <a:endParaRPr b="1"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Ensure testing efficiency and stability for each build; maintain adaptability when integrating new features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701450">
                <a:tc rowSpan="2">
                  <a:txBody>
                    <a:bodyPr/>
                    <a:lstStyle/>
                    <a:p>
                      <a:pPr indent="0" lvl="0" marL="0" rtl="0" algn="ctr">
                        <a:spcBef>
                          <a:spcPts val="0"/>
                        </a:spcBef>
                        <a:spcAft>
                          <a:spcPts val="0"/>
                        </a:spcAft>
                        <a:buNone/>
                      </a:pPr>
                      <a:r>
                        <a:rPr b="1" lang="en" sz="700">
                          <a:latin typeface="Archivo"/>
                          <a:ea typeface="Archivo"/>
                          <a:cs typeface="Archivo"/>
                          <a:sym typeface="Archivo"/>
                        </a:rPr>
                        <a:t>3</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700">
                          <a:latin typeface="Archivo"/>
                          <a:ea typeface="Archivo"/>
                          <a:cs typeface="Archivo"/>
                          <a:sym typeface="Archivo"/>
                        </a:rPr>
                        <a:t>Performance</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700">
                          <a:latin typeface="Archivo"/>
                          <a:ea typeface="Archivo"/>
                          <a:cs typeface="Archivo"/>
                          <a:sym typeface="Archivo"/>
                        </a:rPr>
                        <a:t>Efficiency</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a:ea typeface="Archivo"/>
                          <a:cs typeface="Archivo"/>
                          <a:sym typeface="Archivo"/>
                        </a:rPr>
                        <a:t>As DevOps Jamie Teller, I want to ensure efficient testing performance by integrating automation tools and incorporating pair programming for streamlined execution [1]</a:t>
                      </a:r>
                      <a:endParaRPr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Ensure performance accuracy  and testing efficiency through collaborative working environment</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191919"/>
                          </a:solidFill>
                          <a:latin typeface="Archivo"/>
                          <a:ea typeface="Archivo"/>
                          <a:cs typeface="Archivo"/>
                          <a:sym typeface="Archivo"/>
                        </a:rPr>
                        <a:t>Performance Testing: </a:t>
                      </a:r>
                      <a:r>
                        <a:rPr lang="en" sz="700">
                          <a:solidFill>
                            <a:srgbClr val="191919"/>
                          </a:solidFill>
                          <a:latin typeface="Archivo"/>
                          <a:ea typeface="Archivo"/>
                          <a:cs typeface="Archivo"/>
                          <a:sym typeface="Archivo"/>
                        </a:rPr>
                        <a:t>Selenium WebDriver, Selenium Grid, Slack/Microsoft Teams </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Ensure that there is a scheduling system, documentation of errors/fixes, and performance evaluation</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824200">
                <a:tc vMerge="1"/>
                <a:tc vMerge="1"/>
                <a:tc vMerge="1"/>
                <a:tc>
                  <a:txBody>
                    <a:bodyPr/>
                    <a:lstStyle/>
                    <a:p>
                      <a:pPr indent="0" lvl="0" marL="0" rtl="0" algn="ctr">
                        <a:spcBef>
                          <a:spcPts val="0"/>
                        </a:spcBef>
                        <a:spcAft>
                          <a:spcPts val="0"/>
                        </a:spcAft>
                        <a:buNone/>
                      </a:pPr>
                      <a:r>
                        <a:rPr lang="en" sz="700">
                          <a:latin typeface="Archivo"/>
                          <a:ea typeface="Archivo"/>
                          <a:cs typeface="Archivo"/>
                          <a:sym typeface="Archivo"/>
                        </a:rPr>
                        <a:t>As Security Manager Alex Hart, I want to track key performance indicators (KPIs) for the SOC team so that they are updated on the overall system performance</a:t>
                      </a:r>
                      <a:endParaRPr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Enable effective tracking of KPIs and active communication of these metrics with SOC team stakeholders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191919"/>
                          </a:solidFill>
                          <a:latin typeface="Archivo"/>
                          <a:ea typeface="Archivo"/>
                          <a:cs typeface="Archivo"/>
                          <a:sym typeface="Archivo"/>
                        </a:rPr>
                        <a:t>Performance Testing:</a:t>
                      </a:r>
                      <a:r>
                        <a:rPr lang="en" sz="700">
                          <a:solidFill>
                            <a:srgbClr val="191919"/>
                          </a:solidFill>
                          <a:latin typeface="Archivo"/>
                          <a:ea typeface="Archivo"/>
                          <a:cs typeface="Archivo"/>
                          <a:sym typeface="Archivo"/>
                        </a:rPr>
                        <a:t> Tableau/Power BI (Visualization), Jira (Tracking), Google Docs/Microsoft Word (Documentation) [2]</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Establish communication channels with SOC team </a:t>
                      </a:r>
                      <a:r>
                        <a:rPr lang="en" sz="700">
                          <a:solidFill>
                            <a:srgbClr val="191919"/>
                          </a:solidFill>
                          <a:latin typeface="Archivo"/>
                          <a:ea typeface="Archivo"/>
                          <a:cs typeface="Archivo"/>
                          <a:sym typeface="Archivo"/>
                        </a:rPr>
                        <a:t>and provide clear visualization dashboards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701450">
                <a:tc rowSpan="2">
                  <a:txBody>
                    <a:bodyPr/>
                    <a:lstStyle/>
                    <a:p>
                      <a:pPr indent="0" lvl="0" marL="0" rtl="0" algn="ctr">
                        <a:spcBef>
                          <a:spcPts val="0"/>
                        </a:spcBef>
                        <a:spcAft>
                          <a:spcPts val="0"/>
                        </a:spcAft>
                        <a:buNone/>
                      </a:pPr>
                      <a:r>
                        <a:rPr b="1" lang="en" sz="700">
                          <a:latin typeface="Archivo"/>
                          <a:ea typeface="Archivo"/>
                          <a:cs typeface="Archivo"/>
                          <a:sym typeface="Archivo"/>
                        </a:rPr>
                        <a:t>3</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700">
                          <a:latin typeface="Archivo"/>
                          <a:ea typeface="Archivo"/>
                          <a:cs typeface="Archivo"/>
                          <a:sym typeface="Archivo"/>
                        </a:rPr>
                        <a:t>Security</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rowSpan="2">
                  <a:txBody>
                    <a:bodyPr/>
                    <a:lstStyle/>
                    <a:p>
                      <a:pPr indent="0" lvl="0" marL="0" rtl="0" algn="ctr">
                        <a:spcBef>
                          <a:spcPts val="0"/>
                        </a:spcBef>
                        <a:spcAft>
                          <a:spcPts val="0"/>
                        </a:spcAft>
                        <a:buNone/>
                      </a:pPr>
                      <a:r>
                        <a:rPr b="1" lang="en" sz="700">
                          <a:latin typeface="Archivo"/>
                          <a:ea typeface="Archivo"/>
                          <a:cs typeface="Archivo"/>
                          <a:sym typeface="Archivo"/>
                        </a:rPr>
                        <a:t>Security</a:t>
                      </a:r>
                      <a:endParaRPr b="1"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a:ea typeface="Archivo"/>
                          <a:cs typeface="Archivo"/>
                          <a:sym typeface="Archivo"/>
                        </a:rPr>
                        <a:t>As SOC Analyst Jennifer Clark, I want to mitigate potential defects, risks, and threats, ensuring effective response to security incidents</a:t>
                      </a:r>
                      <a:endParaRPr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Safeguard sensitive information within the testing environment to  prevent and respond to security threats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191919"/>
                          </a:solidFill>
                          <a:latin typeface="Archivo"/>
                          <a:ea typeface="Archivo"/>
                          <a:cs typeface="Archivo"/>
                          <a:sym typeface="Archivo"/>
                        </a:rPr>
                        <a:t>Security Testing:</a:t>
                      </a:r>
                      <a:endParaRPr b="1" sz="700">
                        <a:solidFill>
                          <a:srgbClr val="191919"/>
                        </a:solidFill>
                        <a:latin typeface="Archivo"/>
                        <a:ea typeface="Archivo"/>
                        <a:cs typeface="Archivo"/>
                        <a:sym typeface="Archivo"/>
                      </a:endParaRPr>
                    </a:p>
                    <a:p>
                      <a:pPr indent="0" lvl="0" marL="0" rtl="0" algn="ctr">
                        <a:spcBef>
                          <a:spcPts val="0"/>
                        </a:spcBef>
                        <a:spcAft>
                          <a:spcPts val="0"/>
                        </a:spcAft>
                        <a:buNone/>
                      </a:pPr>
                      <a:r>
                        <a:rPr lang="en" sz="700">
                          <a:solidFill>
                            <a:srgbClr val="191919"/>
                          </a:solidFill>
                          <a:latin typeface="Archivo"/>
                          <a:ea typeface="Archivo"/>
                          <a:cs typeface="Archivo"/>
                          <a:sym typeface="Archivo"/>
                        </a:rPr>
                        <a:t>AWS Identity and Access Management, Microsoft Entra ID (IAM in Azure)</a:t>
                      </a:r>
                      <a:r>
                        <a:rPr lang="en" sz="700">
                          <a:solidFill>
                            <a:srgbClr val="191919"/>
                          </a:solidFill>
                          <a:latin typeface="Archivo"/>
                          <a:ea typeface="Archivo"/>
                          <a:cs typeface="Archivo"/>
                          <a:sym typeface="Archivo"/>
                        </a:rPr>
                        <a:t> [3]</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Work with security team to </a:t>
                      </a:r>
                      <a:r>
                        <a:rPr lang="en" sz="700">
                          <a:solidFill>
                            <a:srgbClr val="191919"/>
                          </a:solidFill>
                          <a:latin typeface="Archivo"/>
                          <a:ea typeface="Archivo"/>
                          <a:cs typeface="Archivo"/>
                          <a:sym typeface="Archivo"/>
                        </a:rPr>
                        <a:t> implement </a:t>
                      </a:r>
                      <a:r>
                        <a:rPr lang="en" sz="700">
                          <a:solidFill>
                            <a:srgbClr val="191919"/>
                          </a:solidFill>
                          <a:latin typeface="Archivo Medium"/>
                          <a:ea typeface="Archivo Medium"/>
                          <a:cs typeface="Archivo Medium"/>
                          <a:sym typeface="Archivo Medium"/>
                        </a:rPr>
                        <a:t>log analysis, vulnerability assessments, rollbacks, strict access controls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r h="701450">
                <a:tc vMerge="1"/>
                <a:tc vMerge="1"/>
                <a:tc vMerge="1"/>
                <a:tc>
                  <a:txBody>
                    <a:bodyPr/>
                    <a:lstStyle/>
                    <a:p>
                      <a:pPr indent="0" lvl="0" marL="0" rtl="0" algn="ctr">
                        <a:spcBef>
                          <a:spcPts val="0"/>
                        </a:spcBef>
                        <a:spcAft>
                          <a:spcPts val="0"/>
                        </a:spcAft>
                        <a:buNone/>
                      </a:pPr>
                      <a:r>
                        <a:rPr lang="en" sz="700">
                          <a:latin typeface="Archivo"/>
                          <a:ea typeface="Archivo"/>
                          <a:cs typeface="Archivo"/>
                          <a:sym typeface="Archivo"/>
                        </a:rPr>
                        <a:t>As Security Manager Alex Hart, I want to maintain company security by implementing crisis communication methods, training programs, and incident analysis </a:t>
                      </a:r>
                      <a:endParaRPr sz="700">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Ensure test integrity and confidentiality while maintaining  company-wide security operations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191919"/>
                          </a:solidFill>
                          <a:latin typeface="Archivo"/>
                          <a:ea typeface="Archivo"/>
                          <a:cs typeface="Archivo"/>
                          <a:sym typeface="Archivo"/>
                        </a:rPr>
                        <a:t>Security Testing:</a:t>
                      </a:r>
                      <a:endParaRPr b="1" sz="700">
                        <a:solidFill>
                          <a:srgbClr val="191919"/>
                        </a:solidFill>
                        <a:latin typeface="Archivo"/>
                        <a:ea typeface="Archivo"/>
                        <a:cs typeface="Archivo"/>
                        <a:sym typeface="Archivo"/>
                      </a:endParaRPr>
                    </a:p>
                    <a:p>
                      <a:pPr indent="0" lvl="0" marL="0" rtl="0" algn="ctr">
                        <a:spcBef>
                          <a:spcPts val="0"/>
                        </a:spcBef>
                        <a:spcAft>
                          <a:spcPts val="0"/>
                        </a:spcAft>
                        <a:buNone/>
                      </a:pPr>
                      <a:r>
                        <a:rPr lang="en" sz="700">
                          <a:solidFill>
                            <a:srgbClr val="191919"/>
                          </a:solidFill>
                          <a:latin typeface="Archivo"/>
                          <a:ea typeface="Archivo"/>
                          <a:cs typeface="Archivo"/>
                          <a:sym typeface="Archivo"/>
                        </a:rPr>
                        <a:t>ServiceNow (Incident Management Platform), Excel (RACI Matrix) [4]</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191919"/>
                          </a:solidFill>
                          <a:latin typeface="Archivo"/>
                          <a:ea typeface="Archivo"/>
                          <a:cs typeface="Archivo"/>
                          <a:sym typeface="Archivo"/>
                        </a:rPr>
                        <a:t>Define levels of incident severity for crisis response; report  audits; and develop training program for DevOps, DevTesters, Engineers</a:t>
                      </a:r>
                      <a:endParaRPr sz="700">
                        <a:solidFill>
                          <a:srgbClr val="191919"/>
                        </a:solidFill>
                        <a:latin typeface="Archivo"/>
                        <a:ea typeface="Archivo"/>
                        <a:cs typeface="Archivo"/>
                        <a:sym typeface="Archivo"/>
                      </a:endParaRPr>
                    </a:p>
                  </a:txBody>
                  <a:tcPr marT="91425" marB="91425" marR="91425" marL="91425" anchor="ctr">
                    <a:lnL cap="flat" cmpd="sng" w="9525">
                      <a:solidFill>
                        <a:srgbClr val="3A3E5F"/>
                      </a:solidFill>
                      <a:prstDash val="solid"/>
                      <a:round/>
                      <a:headEnd len="sm" w="sm" type="none"/>
                      <a:tailEnd len="sm" w="sm" type="none"/>
                    </a:lnL>
                    <a:lnR cap="flat" cmpd="sng" w="9525">
                      <a:solidFill>
                        <a:srgbClr val="3A3E5F"/>
                      </a:solidFill>
                      <a:prstDash val="solid"/>
                      <a:round/>
                      <a:headEnd len="sm" w="sm" type="none"/>
                      <a:tailEnd len="sm" w="sm" type="none"/>
                    </a:lnR>
                    <a:lnT cap="flat" cmpd="sng" w="9525">
                      <a:solidFill>
                        <a:srgbClr val="3A3E5F"/>
                      </a:solidFill>
                      <a:prstDash val="solid"/>
                      <a:round/>
                      <a:headEnd len="sm" w="sm" type="none"/>
                      <a:tailEnd len="sm" w="sm" type="none"/>
                    </a:lnT>
                    <a:lnB cap="flat" cmpd="sng" w="9525">
                      <a:solidFill>
                        <a:srgbClr val="3A3E5F"/>
                      </a:solidFill>
                      <a:prstDash val="solid"/>
                      <a:round/>
                      <a:headEnd len="sm" w="sm" type="none"/>
                      <a:tailEnd len="sm" w="sm" type="none"/>
                    </a:lnB>
                  </a:tcPr>
                </a:tc>
              </a:tr>
            </a:tbl>
          </a:graphicData>
        </a:graphic>
      </p:graphicFrame>
      <p:sp>
        <p:nvSpPr>
          <p:cNvPr id="1091" name="Google Shape;1091;p105"/>
          <p:cNvSpPr txBox="1"/>
          <p:nvPr>
            <p:ph type="title"/>
          </p:nvPr>
        </p:nvSpPr>
        <p:spPr>
          <a:xfrm>
            <a:off x="3262350" y="0"/>
            <a:ext cx="57837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600">
                <a:latin typeface="Archivo"/>
                <a:ea typeface="Archivo"/>
                <a:cs typeface="Archivo"/>
                <a:sym typeface="Archivo"/>
              </a:rPr>
              <a:t>[</a:t>
            </a:r>
            <a:r>
              <a:rPr b="0" lang="en" sz="600">
                <a:latin typeface="Archivo"/>
                <a:ea typeface="Archivo"/>
                <a:cs typeface="Archivo"/>
                <a:sym typeface="Archivo"/>
              </a:rPr>
              <a:t>1] The Benefits and Challenges of Pair Programming And Pair Testing. Retrieved May 23, 2024 from </a:t>
            </a:r>
            <a:r>
              <a:rPr b="0" lang="en" sz="600" u="sng">
                <a:solidFill>
                  <a:schemeClr val="hlink"/>
                </a:solidFill>
                <a:latin typeface="Archivo"/>
                <a:ea typeface="Archivo"/>
                <a:cs typeface="Archivo"/>
                <a:sym typeface="Archivo"/>
                <a:hlinkClick r:id="rId3"/>
              </a:rPr>
              <a:t>https://www.mabl.com/blog/benefits-challenges-pair-programming-and-testing</a:t>
            </a:r>
            <a:endParaRPr b="0" sz="600">
              <a:latin typeface="Archivo"/>
              <a:ea typeface="Archivo"/>
              <a:cs typeface="Archivo"/>
              <a:sym typeface="Archivo"/>
            </a:endParaRPr>
          </a:p>
          <a:p>
            <a:pPr indent="0" lvl="0" marL="0" rtl="0" algn="l">
              <a:spcBef>
                <a:spcPts val="0"/>
              </a:spcBef>
              <a:spcAft>
                <a:spcPts val="0"/>
              </a:spcAft>
              <a:buNone/>
            </a:pPr>
            <a:r>
              <a:rPr b="0" lang="en" sz="600">
                <a:latin typeface="Archivo"/>
                <a:ea typeface="Archivo"/>
                <a:cs typeface="Archivo"/>
                <a:sym typeface="Archivo"/>
              </a:rPr>
              <a:t>[2] Visualize Jira project data in Power BI or Tableau | Appfire. Retrieved May 23, 2024 from </a:t>
            </a:r>
            <a:r>
              <a:rPr b="0" lang="en" sz="600" u="sng">
                <a:solidFill>
                  <a:schemeClr val="hlink"/>
                </a:solidFill>
                <a:latin typeface="Archivo"/>
                <a:ea typeface="Archivo"/>
                <a:cs typeface="Archivo"/>
                <a:sym typeface="Archivo"/>
                <a:hlinkClick r:id="rId4"/>
              </a:rPr>
              <a:t>https://appfire.com/resources/blog/how-to-visualize-jira-data-in-power-bi-tableau</a:t>
            </a:r>
            <a:endParaRPr b="0" sz="600">
              <a:latin typeface="Archivo"/>
              <a:ea typeface="Archivo"/>
              <a:cs typeface="Archivo"/>
              <a:sym typeface="Archivo"/>
            </a:endParaRPr>
          </a:p>
          <a:p>
            <a:pPr indent="0" lvl="0" marL="0" rtl="0" algn="l">
              <a:spcBef>
                <a:spcPts val="0"/>
              </a:spcBef>
              <a:spcAft>
                <a:spcPts val="0"/>
              </a:spcAft>
              <a:buNone/>
            </a:pPr>
            <a:r>
              <a:rPr b="0" lang="en" sz="600">
                <a:latin typeface="Archivo"/>
                <a:ea typeface="Archivo"/>
                <a:cs typeface="Archivo"/>
                <a:sym typeface="Archivo"/>
              </a:rPr>
              <a:t>[3] 2024. Azure Security vs. AWS Security: A Comparative Analysis. Retrieved May 23, 2024 from </a:t>
            </a:r>
            <a:r>
              <a:rPr b="0" lang="en" sz="600" u="sng">
                <a:solidFill>
                  <a:schemeClr val="hlink"/>
                </a:solidFill>
                <a:latin typeface="Archivo"/>
                <a:ea typeface="Archivo"/>
                <a:cs typeface="Archivo"/>
                <a:sym typeface="Archivo"/>
                <a:hlinkClick r:id="rId5"/>
              </a:rPr>
              <a:t>https://www.wiz.io/academy/azure-security-vs-aws-security</a:t>
            </a:r>
            <a:endParaRPr b="0" sz="600">
              <a:latin typeface="Archivo"/>
              <a:ea typeface="Archivo"/>
              <a:cs typeface="Archivo"/>
              <a:sym typeface="Archivo"/>
            </a:endParaRPr>
          </a:p>
          <a:p>
            <a:pPr indent="0" lvl="0" marL="0" rtl="0" algn="l">
              <a:spcBef>
                <a:spcPts val="0"/>
              </a:spcBef>
              <a:spcAft>
                <a:spcPts val="0"/>
              </a:spcAft>
              <a:buNone/>
            </a:pPr>
            <a:r>
              <a:rPr b="0" lang="en" sz="600">
                <a:latin typeface="Archivo"/>
                <a:ea typeface="Archivo"/>
                <a:cs typeface="Archivo"/>
                <a:sym typeface="Archivo"/>
              </a:rPr>
              <a:t>[4] What is ServiceNow Incident Management? Retrieved from </a:t>
            </a:r>
            <a:r>
              <a:rPr b="0" lang="en" sz="600" u="sng">
                <a:solidFill>
                  <a:schemeClr val="hlink"/>
                </a:solidFill>
                <a:latin typeface="Archivo"/>
                <a:ea typeface="Archivo"/>
                <a:cs typeface="Archivo"/>
                <a:sym typeface="Archivo"/>
                <a:hlinkClick r:id="rId6"/>
              </a:rPr>
              <a:t>https://www.bigpanda.io/blog/what-is-servicenow-incident-management/</a:t>
            </a:r>
            <a:endParaRPr b="0" sz="600">
              <a:latin typeface="Archivo"/>
              <a:ea typeface="Archivo"/>
              <a:cs typeface="Archivo"/>
              <a:sym typeface="Archivo"/>
            </a:endParaRPr>
          </a:p>
        </p:txBody>
      </p:sp>
      <p:sp>
        <p:nvSpPr>
          <p:cNvPr id="1092" name="Google Shape;1092;p105"/>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6"/>
          <p:cNvSpPr txBox="1"/>
          <p:nvPr/>
        </p:nvSpPr>
        <p:spPr>
          <a:xfrm>
            <a:off x="594275" y="1843825"/>
            <a:ext cx="6081000" cy="1465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5200">
                <a:solidFill>
                  <a:schemeClr val="dk1"/>
                </a:solidFill>
                <a:latin typeface="Poppins"/>
                <a:ea typeface="Poppins"/>
                <a:cs typeface="Poppins"/>
                <a:sym typeface="Poppins"/>
              </a:rPr>
              <a:t>Bug</a:t>
            </a:r>
            <a:r>
              <a:rPr b="1" lang="en" sz="5200">
                <a:solidFill>
                  <a:schemeClr val="dk1"/>
                </a:solidFill>
                <a:latin typeface="Poppins"/>
                <a:ea typeface="Poppins"/>
                <a:cs typeface="Poppins"/>
                <a:sym typeface="Poppins"/>
              </a:rPr>
              <a:t> Management</a:t>
            </a:r>
            <a:endParaRPr sz="5200"/>
          </a:p>
        </p:txBody>
      </p:sp>
      <p:sp>
        <p:nvSpPr>
          <p:cNvPr id="1098" name="Google Shape;1098;p106"/>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0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 </a:t>
            </a:r>
            <a:r>
              <a:rPr lang="en"/>
              <a:t>Life Cycle </a:t>
            </a:r>
            <a:endParaRPr/>
          </a:p>
        </p:txBody>
      </p:sp>
      <p:sp>
        <p:nvSpPr>
          <p:cNvPr id="1104" name="Google Shape;1104;p107"/>
          <p:cNvSpPr txBox="1"/>
          <p:nvPr/>
        </p:nvSpPr>
        <p:spPr>
          <a:xfrm>
            <a:off x="372150" y="471775"/>
            <a:ext cx="83997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Tool: </a:t>
            </a:r>
            <a:r>
              <a:rPr b="1" lang="en" sz="1200">
                <a:solidFill>
                  <a:schemeClr val="dk1"/>
                </a:solidFill>
                <a:latin typeface="Archivo"/>
                <a:ea typeface="Archivo"/>
                <a:cs typeface="Archivo"/>
                <a:sym typeface="Archivo"/>
              </a:rPr>
              <a:t>Bugzilla</a:t>
            </a:r>
            <a:endParaRPr b="1" sz="1200">
              <a:solidFill>
                <a:schemeClr val="dk1"/>
              </a:solidFill>
              <a:latin typeface="Archivo"/>
              <a:ea typeface="Archivo"/>
              <a:cs typeface="Archivo"/>
              <a:sym typeface="Archivo"/>
            </a:endParaRPr>
          </a:p>
          <a:p>
            <a:pPr indent="0" lvl="0" marL="0" rtl="0" algn="l">
              <a:spcBef>
                <a:spcPts val="0"/>
              </a:spcBef>
              <a:spcAft>
                <a:spcPts val="0"/>
              </a:spcAft>
              <a:buNone/>
            </a:pPr>
            <a:r>
              <a:rPr lang="en" sz="1200">
                <a:solidFill>
                  <a:schemeClr val="dk1"/>
                </a:solidFill>
                <a:latin typeface="Archivo"/>
                <a:ea typeface="Archivo"/>
                <a:cs typeface="Archivo"/>
                <a:sym typeface="Archivo"/>
              </a:rPr>
              <a:t>Rationale: </a:t>
            </a:r>
            <a:r>
              <a:rPr b="1" lang="en" sz="1200">
                <a:solidFill>
                  <a:schemeClr val="dk1"/>
                </a:solidFill>
                <a:latin typeface="Archivo"/>
                <a:ea typeface="Archivo"/>
                <a:cs typeface="Archivo"/>
                <a:sym typeface="Archivo"/>
              </a:rPr>
              <a:t>free</a:t>
            </a:r>
            <a:r>
              <a:rPr lang="en" sz="1200">
                <a:solidFill>
                  <a:schemeClr val="dk1"/>
                </a:solidFill>
                <a:latin typeface="Archivo"/>
                <a:ea typeface="Archivo"/>
                <a:cs typeface="Archivo"/>
                <a:sym typeface="Archivo"/>
              </a:rPr>
              <a:t> to use, </a:t>
            </a:r>
            <a:r>
              <a:rPr b="1" lang="en" sz="1200">
                <a:solidFill>
                  <a:schemeClr val="dk1"/>
                </a:solidFill>
                <a:latin typeface="Archivo"/>
                <a:ea typeface="Archivo"/>
                <a:cs typeface="Archivo"/>
                <a:sym typeface="Archivo"/>
              </a:rPr>
              <a:t>simple</a:t>
            </a:r>
            <a:r>
              <a:rPr lang="en" sz="1200">
                <a:solidFill>
                  <a:schemeClr val="dk1"/>
                </a:solidFill>
                <a:latin typeface="Archivo"/>
                <a:ea typeface="Archivo"/>
                <a:cs typeface="Archivo"/>
                <a:sym typeface="Archivo"/>
              </a:rPr>
              <a:t> UI &amp; engineered specifically for issue tracking, </a:t>
            </a:r>
            <a:r>
              <a:rPr b="1" lang="en" sz="1200">
                <a:solidFill>
                  <a:schemeClr val="dk1"/>
                </a:solidFill>
                <a:latin typeface="Archivo"/>
                <a:ea typeface="Archivo"/>
                <a:cs typeface="Archivo"/>
                <a:sym typeface="Archivo"/>
              </a:rPr>
              <a:t>easy</a:t>
            </a:r>
            <a:r>
              <a:rPr lang="en" sz="1200">
                <a:solidFill>
                  <a:schemeClr val="dk1"/>
                </a:solidFill>
                <a:latin typeface="Archivo"/>
                <a:ea typeface="Archivo"/>
                <a:cs typeface="Archivo"/>
                <a:sym typeface="Archivo"/>
              </a:rPr>
              <a:t> setup &amp; maintenance</a:t>
            </a:r>
            <a:r>
              <a:rPr baseline="-25000" lang="en" sz="1200">
                <a:solidFill>
                  <a:schemeClr val="dk1"/>
                </a:solidFill>
                <a:latin typeface="Archivo"/>
                <a:ea typeface="Archivo"/>
                <a:cs typeface="Archivo"/>
                <a:sym typeface="Archivo"/>
              </a:rPr>
              <a:t>[1][2]</a:t>
            </a:r>
            <a:endParaRPr baseline="-25000" sz="1200">
              <a:solidFill>
                <a:schemeClr val="dk1"/>
              </a:solidFill>
              <a:latin typeface="Archivo"/>
              <a:ea typeface="Archivo"/>
              <a:cs typeface="Archivo"/>
              <a:sym typeface="Archivo"/>
            </a:endParaRPr>
          </a:p>
          <a:p>
            <a:pPr indent="0" lvl="0" marL="0" rtl="0" algn="l">
              <a:spcBef>
                <a:spcPts val="0"/>
              </a:spcBef>
              <a:spcAft>
                <a:spcPts val="0"/>
              </a:spcAft>
              <a:buNone/>
            </a:pPr>
            <a:r>
              <a:t/>
            </a:r>
            <a:endParaRPr b="1" sz="1200">
              <a:solidFill>
                <a:schemeClr val="dk1"/>
              </a:solidFill>
              <a:latin typeface="Archivo"/>
              <a:ea typeface="Archivo"/>
              <a:cs typeface="Archivo"/>
              <a:sym typeface="Archivo"/>
            </a:endParaRPr>
          </a:p>
        </p:txBody>
      </p:sp>
      <p:graphicFrame>
        <p:nvGraphicFramePr>
          <p:cNvPr id="1105" name="Google Shape;1105;p107"/>
          <p:cNvGraphicFramePr/>
          <p:nvPr/>
        </p:nvGraphicFramePr>
        <p:xfrm>
          <a:off x="255000" y="961975"/>
          <a:ext cx="3000000" cy="3000000"/>
        </p:xfrm>
        <a:graphic>
          <a:graphicData uri="http://schemas.openxmlformats.org/drawingml/2006/table">
            <a:tbl>
              <a:tblPr>
                <a:noFill/>
                <a:tableStyleId>{B215E681-6D8F-432D-AEA8-22DAB8BEE2FF}</a:tableStyleId>
              </a:tblPr>
              <a:tblGrid>
                <a:gridCol w="940325"/>
                <a:gridCol w="2191000"/>
                <a:gridCol w="1683200"/>
                <a:gridCol w="1401100"/>
                <a:gridCol w="2418375"/>
              </a:tblGrid>
              <a:tr h="218000">
                <a:tc>
                  <a:txBody>
                    <a:bodyPr/>
                    <a:lstStyle/>
                    <a:p>
                      <a:pPr indent="0" lvl="0" marL="0" rtl="0" algn="ctr">
                        <a:lnSpc>
                          <a:spcPct val="115000"/>
                        </a:lnSpc>
                        <a:spcBef>
                          <a:spcPts val="0"/>
                        </a:spcBef>
                        <a:spcAft>
                          <a:spcPts val="0"/>
                        </a:spcAft>
                        <a:buNone/>
                      </a:pPr>
                      <a:r>
                        <a:rPr b="1" lang="en" sz="1200">
                          <a:solidFill>
                            <a:srgbClr val="FFFFFF"/>
                          </a:solidFill>
                          <a:latin typeface="Archivo"/>
                          <a:ea typeface="Archivo"/>
                          <a:cs typeface="Archivo"/>
                          <a:sym typeface="Archivo"/>
                        </a:rPr>
                        <a:t>Stage </a:t>
                      </a:r>
                      <a:r>
                        <a:rPr b="1" lang="en" sz="700">
                          <a:solidFill>
                            <a:srgbClr val="FFFFFF"/>
                          </a:solidFill>
                          <a:latin typeface="Archivo"/>
                          <a:ea typeface="Archivo"/>
                          <a:cs typeface="Archivo"/>
                          <a:sym typeface="Archivo"/>
                        </a:rPr>
                        <a:t>[4]</a:t>
                      </a:r>
                      <a:endParaRPr b="1" sz="7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n" sz="1200">
                          <a:solidFill>
                            <a:srgbClr val="FFFFFF"/>
                          </a:solidFill>
                          <a:latin typeface="Archivo"/>
                          <a:ea typeface="Archivo"/>
                          <a:cs typeface="Archivo"/>
                          <a:sym typeface="Archivo"/>
                        </a:rPr>
                        <a:t>Description</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n" sz="1200">
                          <a:solidFill>
                            <a:srgbClr val="FFFFFF"/>
                          </a:solidFill>
                          <a:latin typeface="Archivo"/>
                          <a:ea typeface="Archivo"/>
                          <a:cs typeface="Archivo"/>
                          <a:sym typeface="Archivo"/>
                        </a:rPr>
                        <a:t>Conditions</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n" sz="1200">
                          <a:solidFill>
                            <a:srgbClr val="FFFFFF"/>
                          </a:solidFill>
                          <a:latin typeface="Archivo"/>
                          <a:ea typeface="Archivo"/>
                          <a:cs typeface="Archivo"/>
                          <a:sym typeface="Archivo"/>
                        </a:rPr>
                        <a:t>Metrics </a:t>
                      </a:r>
                      <a:r>
                        <a:rPr b="1" lang="en" sz="700">
                          <a:solidFill>
                            <a:srgbClr val="FFFFFF"/>
                          </a:solidFill>
                          <a:latin typeface="Archivo"/>
                          <a:ea typeface="Archivo"/>
                          <a:cs typeface="Archivo"/>
                          <a:sym typeface="Archivo"/>
                        </a:rPr>
                        <a:t>[5]</a:t>
                      </a:r>
                      <a:endParaRPr b="1" sz="7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b="1" lang="en" sz="1200">
                          <a:solidFill>
                            <a:srgbClr val="FFFFFF"/>
                          </a:solidFill>
                          <a:latin typeface="Archivo"/>
                          <a:ea typeface="Archivo"/>
                          <a:cs typeface="Archivo"/>
                          <a:sym typeface="Archivo"/>
                        </a:rPr>
                        <a:t>Reporting &amp; Analysis</a:t>
                      </a:r>
                      <a:endParaRPr b="1" sz="1200">
                        <a:solidFill>
                          <a:srgbClr val="FFFFFF"/>
                        </a:solidFill>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927150">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New</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A new bug is reported and entered into the system. The precondition of new is either unconfirmed or immediately designated as a new bug. [4]</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Bug is identified and reported. Bugs reported by QA are unconfirmed until achieving 75% of QA team's votes. Bugs reported by developers are immediately designated as new, and initial triage is conducted depending on priority. [4]</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Number of Bugs Reported, Bug Severity Distribution, Bug Density</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Track the count of new bugs over time to identify trends in software quality. Analyze the severity distribution. [5]</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476825">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Assigned</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The bug is assigned to a developer or team member for resolution. [3]</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Bug is accepted and assigned to a responsible person or team.</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Open Bug Count, Time to Assignment, Bug Status Distribution, Defect Density</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Monitor the assignment rate and efficiency. Ensure bugs are assigned promptly to avoid delays in resolution. [6]</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662375">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Resolved</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The assigned developer has fixed the bug, and the solution is documented. In Bugzilla, there are various types of resolutions: Fixed, Duplicate, Wontfix, Worksforme, Invalid, Remindmelater. [4]</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Developer marks the bug as fixed, awaiting QA verification.</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Time to Resolution, Code Churn due to Bugs, Bug Reopen Rate, Cost to Fix a Bug</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Measure the average resolution time and code churn to evaluate development efficiency. Track reopen rates. [5]</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536600">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Verified</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QA team verifies the fix in the testing environment. [3]</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QA confirms the bug is fixed and the resolution is satisfactory.</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Defect Removal Efficiency (DRE), Escape Rate, Bugs Found Post-release, Root Cause Analysis</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Verify the fix effectiveness and track post-release bugs to assess the quality of verification. [6]</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64225">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Closed</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The bug has been verified as fixed and is officially closed. [3]</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QA is satisfied with the fix, and the bug is closed.</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Bug Closure Rate, Bug Aging, Cost to Fix a Bug</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Monitor the closure rate and bug aging to ensure timely resolution and closing of issues. [5]</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8761D"/>
                    </a:solidFill>
                  </a:tcPr>
                </a:tc>
              </a:tr>
              <a:tr h="589400">
                <a:tc>
                  <a:txBody>
                    <a:bodyPr/>
                    <a:lstStyle/>
                    <a:p>
                      <a:pPr indent="0" lvl="0" marL="0" rtl="0" algn="ctr">
                        <a:lnSpc>
                          <a:spcPct val="115000"/>
                        </a:lnSpc>
                        <a:spcBef>
                          <a:spcPts val="0"/>
                        </a:spcBef>
                        <a:spcAft>
                          <a:spcPts val="0"/>
                        </a:spcAft>
                        <a:buNone/>
                      </a:pPr>
                      <a:r>
                        <a:rPr b="1" lang="en" sz="900">
                          <a:latin typeface="Archivo"/>
                          <a:ea typeface="Archivo"/>
                          <a:cs typeface="Archivo"/>
                          <a:sym typeface="Archivo"/>
                        </a:rPr>
                        <a:t>Reopen</a:t>
                      </a:r>
                      <a:endParaRPr b="1" sz="9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If QA is not satisfied with the fix, the bug is reopened for further action. [3]</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QA finds that the issue persists or the fix is inadequate.</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Bug Reopen Rate, Time to Resolution (for reopened bugs), Root Cause Analysis (for reopening reasons)</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800">
                          <a:latin typeface="Archivo"/>
                          <a:ea typeface="Archivo"/>
                          <a:cs typeface="Archivo"/>
                          <a:sym typeface="Archivo"/>
                        </a:rPr>
                        <a:t>Track the reasons for reopening bugs and the resolution time for reopened issues to identify recurring problem areas. [6]</a:t>
                      </a:r>
                      <a:endParaRPr sz="800">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1106" name="Google Shape;1106;p107"/>
          <p:cNvSpPr txBox="1"/>
          <p:nvPr>
            <p:ph type="title"/>
          </p:nvPr>
        </p:nvSpPr>
        <p:spPr>
          <a:xfrm>
            <a:off x="4566300" y="0"/>
            <a:ext cx="45777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00"/>
              <a:t>[1]Bug Life Cycle. Retrieved May 26, 2024, from https://www.bairesdev.com/blog/bug-life-cycle/</a:t>
            </a:r>
            <a:endParaRPr b="0" sz="400"/>
          </a:p>
          <a:p>
            <a:pPr indent="0" lvl="0" marL="0" rtl="0" algn="l">
              <a:spcBef>
                <a:spcPts val="0"/>
              </a:spcBef>
              <a:spcAft>
                <a:spcPts val="0"/>
              </a:spcAft>
              <a:buNone/>
            </a:pPr>
            <a:r>
              <a:rPr b="0" lang="en" sz="400"/>
              <a:t>[2] Bugzilla vs Jira. Retrieved May 26, 2024, from https://www.nuclino.com/solutions/bugzilla-vs-jira#:~:text=Bugzilla%20is%20an%20excellent%20choice,requiring%20comprehensive%20project%20management%20tools.</a:t>
            </a:r>
            <a:endParaRPr b="0" sz="400"/>
          </a:p>
          <a:p>
            <a:pPr indent="0" lvl="0" marL="0" rtl="0" algn="l">
              <a:spcBef>
                <a:spcPts val="0"/>
              </a:spcBef>
              <a:spcAft>
                <a:spcPts val="0"/>
              </a:spcAft>
              <a:buNone/>
            </a:pPr>
            <a:r>
              <a:rPr b="0" lang="en" sz="400"/>
              <a:t>[3] Bug life cycle in testing. Retrieved May 26, 2024, from https://www.browserstack.com/guide/bug-life-cycle-in-testing</a:t>
            </a:r>
            <a:endParaRPr b="0" sz="400"/>
          </a:p>
          <a:p>
            <a:pPr indent="0" lvl="0" marL="0" rtl="0" algn="l">
              <a:spcBef>
                <a:spcPts val="0"/>
              </a:spcBef>
              <a:spcAft>
                <a:spcPts val="0"/>
              </a:spcAft>
              <a:buNone/>
            </a:pPr>
            <a:r>
              <a:rPr b="0" lang="en" sz="400"/>
              <a:t>[4] Bugzilla Life cycle Workflow. Retrieved May 26, 2024, from https://www.bugzilla.org/docs/2.18/html/lifecycle.html</a:t>
            </a:r>
            <a:endParaRPr b="0" sz="400"/>
          </a:p>
          <a:p>
            <a:pPr indent="0" lvl="0" marL="0" rtl="0" algn="l">
              <a:spcBef>
                <a:spcPts val="0"/>
              </a:spcBef>
              <a:spcAft>
                <a:spcPts val="0"/>
              </a:spcAft>
              <a:buNone/>
            </a:pPr>
            <a:r>
              <a:rPr b="0" lang="en" sz="400"/>
              <a:t>[5] Bug Metrics &amp; Reporting. Retrieved May 26, 2024, from https://medium.com/@b0661064248/software-quality-key-metrics-for-the-bug-finding-process-3c8254eba4b0</a:t>
            </a:r>
            <a:endParaRPr b="0" sz="400"/>
          </a:p>
          <a:p>
            <a:pPr indent="0" lvl="0" marL="0" rtl="0" algn="l">
              <a:spcBef>
                <a:spcPts val="0"/>
              </a:spcBef>
              <a:spcAft>
                <a:spcPts val="0"/>
              </a:spcAft>
              <a:buNone/>
            </a:pPr>
            <a:r>
              <a:rPr b="0" lang="en" sz="400"/>
              <a:t>[6] How to write a Bug Report. Retrieved May 26, 2024, from https://www.browserstack.com/guide/how-to-write-a-bug-report</a:t>
            </a:r>
            <a:endParaRPr b="0" sz="400"/>
          </a:p>
          <a:p>
            <a:pPr indent="0" lvl="0" marL="0" rtl="0" algn="l">
              <a:spcBef>
                <a:spcPts val="0"/>
              </a:spcBef>
              <a:spcAft>
                <a:spcPts val="0"/>
              </a:spcAft>
              <a:buNone/>
            </a:pPr>
            <a:r>
              <a:t/>
            </a:r>
            <a:endParaRPr b="0" sz="700"/>
          </a:p>
        </p:txBody>
      </p:sp>
      <p:sp>
        <p:nvSpPr>
          <p:cNvPr id="1107" name="Google Shape;1107;p107"/>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08"/>
          <p:cNvSpPr txBox="1"/>
          <p:nvPr>
            <p:ph type="title"/>
          </p:nvPr>
        </p:nvSpPr>
        <p:spPr>
          <a:xfrm>
            <a:off x="393125" y="73800"/>
            <a:ext cx="536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Bug Management Criteria [1, 2]</a:t>
            </a:r>
            <a:endParaRPr sz="2500"/>
          </a:p>
        </p:txBody>
      </p:sp>
      <p:sp>
        <p:nvSpPr>
          <p:cNvPr id="1113" name="Google Shape;1113;p108"/>
          <p:cNvSpPr txBox="1"/>
          <p:nvPr/>
        </p:nvSpPr>
        <p:spPr>
          <a:xfrm>
            <a:off x="5714650" y="-2400"/>
            <a:ext cx="326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Understanding Bug Life Cycle in Software Testing. Retrieved May 25, 2024 from https://browserstack.wpengine.com/guide/bug-life-cycle-in-testing/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What is Defect/Bug Life Cycle? A Complete Guide. Retrieved May 25, 2024 from https://katalon.com/resources-center/blog/bug-defect-life-cycle</a:t>
            </a:r>
            <a:endParaRPr sz="700">
              <a:solidFill>
                <a:schemeClr val="dk1"/>
              </a:solidFill>
              <a:latin typeface="Archivo"/>
              <a:ea typeface="Archivo"/>
              <a:cs typeface="Archivo"/>
              <a:sym typeface="Archivo"/>
            </a:endParaRPr>
          </a:p>
        </p:txBody>
      </p:sp>
      <p:sp>
        <p:nvSpPr>
          <p:cNvPr id="1114" name="Google Shape;1114;p10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pic>
        <p:nvPicPr>
          <p:cNvPr id="1115" name="Google Shape;1115;p108"/>
          <p:cNvPicPr preferRelativeResize="0"/>
          <p:nvPr/>
        </p:nvPicPr>
        <p:blipFill>
          <a:blip r:embed="rId3">
            <a:alphaModFix/>
          </a:blip>
          <a:stretch>
            <a:fillRect/>
          </a:stretch>
        </p:blipFill>
        <p:spPr>
          <a:xfrm>
            <a:off x="833425" y="522250"/>
            <a:ext cx="7477146" cy="43300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09"/>
          <p:cNvSpPr txBox="1"/>
          <p:nvPr/>
        </p:nvSpPr>
        <p:spPr>
          <a:xfrm>
            <a:off x="594275" y="1843825"/>
            <a:ext cx="6081000" cy="1465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5200">
                <a:solidFill>
                  <a:schemeClr val="dk1"/>
                </a:solidFill>
                <a:latin typeface="Poppins"/>
                <a:ea typeface="Poppins"/>
                <a:cs typeface="Poppins"/>
                <a:sym typeface="Poppins"/>
              </a:rPr>
              <a:t>Release Management</a:t>
            </a:r>
            <a:endParaRPr sz="5200"/>
          </a:p>
        </p:txBody>
      </p:sp>
      <p:sp>
        <p:nvSpPr>
          <p:cNvPr id="1121" name="Google Shape;1121;p109"/>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973525" y="278850"/>
            <a:ext cx="4331400" cy="147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Challenges</a:t>
            </a:r>
            <a:endParaRPr>
              <a:solidFill>
                <a:schemeClr val="accent1"/>
              </a:solidFill>
            </a:endParaRPr>
          </a:p>
        </p:txBody>
      </p:sp>
      <p:pic>
        <p:nvPicPr>
          <p:cNvPr id="395" name="Google Shape;395;p56"/>
          <p:cNvPicPr preferRelativeResize="0"/>
          <p:nvPr/>
        </p:nvPicPr>
        <p:blipFill rotWithShape="1">
          <a:blip r:embed="rId3">
            <a:alphaModFix/>
          </a:blip>
          <a:srcRect b="0" l="39171" r="5368" t="0"/>
          <a:stretch/>
        </p:blipFill>
        <p:spPr>
          <a:xfrm flipH="1" rot="10800000">
            <a:off x="6156200" y="-3024"/>
            <a:ext cx="2987802" cy="5127149"/>
          </a:xfrm>
          <a:prstGeom prst="rect">
            <a:avLst/>
          </a:prstGeom>
          <a:noFill/>
          <a:ln>
            <a:noFill/>
          </a:ln>
        </p:spPr>
      </p:pic>
      <p:sp>
        <p:nvSpPr>
          <p:cNvPr id="396" name="Google Shape;396;p56"/>
          <p:cNvSpPr/>
          <p:nvPr/>
        </p:nvSpPr>
        <p:spPr>
          <a:xfrm flipH="1">
            <a:off x="4659174" y="15246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txBox="1"/>
          <p:nvPr/>
        </p:nvSpPr>
        <p:spPr>
          <a:xfrm>
            <a:off x="816275" y="1524675"/>
            <a:ext cx="5399400" cy="3655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accent2"/>
              </a:buClr>
              <a:buSzPts val="1100"/>
              <a:buFont typeface="Archivo SemiBold"/>
              <a:buChar char="●"/>
            </a:pPr>
            <a:r>
              <a:rPr lang="en" sz="1100">
                <a:solidFill>
                  <a:schemeClr val="accent2"/>
                </a:solidFill>
                <a:latin typeface="Archivo SemiBold"/>
                <a:ea typeface="Archivo SemiBold"/>
                <a:cs typeface="Archivo SemiBold"/>
                <a:sym typeface="Archivo SemiBold"/>
              </a:rPr>
              <a:t>Internal SOC* Team(Customer 0)  has to perform:</a:t>
            </a:r>
            <a:endParaRPr sz="1100">
              <a:solidFill>
                <a:schemeClr val="accent2"/>
              </a:solidFill>
              <a:latin typeface="Archivo SemiBold"/>
              <a:ea typeface="Archivo SemiBold"/>
              <a:cs typeface="Archivo SemiBold"/>
              <a:sym typeface="Archivo SemiBold"/>
            </a:endParaRPr>
          </a:p>
          <a:p>
            <a:pPr indent="-298450" lvl="1" marL="914400" rtl="0" algn="l">
              <a:lnSpc>
                <a:spcPct val="150000"/>
              </a:lnSpc>
              <a:spcBef>
                <a:spcPts val="0"/>
              </a:spcBef>
              <a:spcAft>
                <a:spcPts val="0"/>
              </a:spcAft>
              <a:buClr>
                <a:schemeClr val="accent2"/>
              </a:buClr>
              <a:buSzPts val="1100"/>
              <a:buFont typeface="Archivo SemiBold"/>
              <a:buChar char="○"/>
            </a:pPr>
            <a:r>
              <a:rPr lang="en" sz="1100">
                <a:solidFill>
                  <a:schemeClr val="accent2"/>
                </a:solidFill>
                <a:latin typeface="Archivo SemiBold"/>
                <a:ea typeface="Archivo SemiBold"/>
                <a:cs typeface="Archivo SemiBold"/>
                <a:sym typeface="Archivo SemiBold"/>
              </a:rPr>
              <a:t>Manual end-to-end </a:t>
            </a:r>
            <a:r>
              <a:rPr lang="en" sz="1100">
                <a:solidFill>
                  <a:schemeClr val="accent2"/>
                </a:solidFill>
                <a:latin typeface="Archivo SemiBold"/>
                <a:ea typeface="Archivo SemiBold"/>
                <a:cs typeface="Archivo SemiBold"/>
                <a:sym typeface="Archivo SemiBold"/>
              </a:rPr>
              <a:t>testing</a:t>
            </a:r>
            <a:r>
              <a:rPr lang="en" sz="1100">
                <a:solidFill>
                  <a:schemeClr val="accent2"/>
                </a:solidFill>
                <a:latin typeface="Archivo SemiBold"/>
                <a:ea typeface="Archivo SemiBold"/>
                <a:cs typeface="Archivo SemiBold"/>
                <a:sym typeface="Archivo SemiBold"/>
              </a:rPr>
              <a:t> for each release with RBAC</a:t>
            </a:r>
            <a:endParaRPr sz="1100">
              <a:solidFill>
                <a:schemeClr val="accent2"/>
              </a:solidFill>
              <a:latin typeface="Archivo SemiBold"/>
              <a:ea typeface="Archivo SemiBold"/>
              <a:cs typeface="Archivo SemiBold"/>
              <a:sym typeface="Archivo SemiBold"/>
            </a:endParaRPr>
          </a:p>
          <a:p>
            <a:pPr indent="-298450" lvl="2" marL="1371600" rtl="0" algn="l">
              <a:lnSpc>
                <a:spcPct val="150000"/>
              </a:lnSpc>
              <a:spcBef>
                <a:spcPts val="0"/>
              </a:spcBef>
              <a:spcAft>
                <a:spcPts val="0"/>
              </a:spcAft>
              <a:buClr>
                <a:schemeClr val="accent2"/>
              </a:buClr>
              <a:buSzPts val="1100"/>
              <a:buFont typeface="Archivo SemiBold"/>
              <a:buChar char="■"/>
            </a:pPr>
            <a:r>
              <a:rPr lang="en" sz="1100">
                <a:solidFill>
                  <a:schemeClr val="accent2"/>
                </a:solidFill>
                <a:latin typeface="Archivo SemiBold"/>
                <a:ea typeface="Archivo SemiBold"/>
                <a:cs typeface="Archivo SemiBold"/>
                <a:sym typeface="Archivo SemiBold"/>
              </a:rPr>
              <a:t>Mainline and Hotfixes</a:t>
            </a:r>
            <a:endParaRPr sz="1100">
              <a:solidFill>
                <a:schemeClr val="accent2"/>
              </a:solidFill>
              <a:latin typeface="Archivo SemiBold"/>
              <a:ea typeface="Archivo SemiBold"/>
              <a:cs typeface="Archivo SemiBold"/>
              <a:sym typeface="Archivo SemiBold"/>
            </a:endParaRPr>
          </a:p>
          <a:p>
            <a:pPr indent="-298450" lvl="1" marL="914400" rtl="0" algn="l">
              <a:lnSpc>
                <a:spcPct val="150000"/>
              </a:lnSpc>
              <a:spcBef>
                <a:spcPts val="0"/>
              </a:spcBef>
              <a:spcAft>
                <a:spcPts val="0"/>
              </a:spcAft>
              <a:buClr>
                <a:schemeClr val="accent2"/>
              </a:buClr>
              <a:buSzPts val="1100"/>
              <a:buFont typeface="Archivo SemiBold"/>
              <a:buChar char="○"/>
            </a:pPr>
            <a:r>
              <a:rPr b="1" lang="en" sz="1100">
                <a:solidFill>
                  <a:schemeClr val="accent2"/>
                </a:solidFill>
                <a:latin typeface="Archivo"/>
                <a:ea typeface="Archivo"/>
                <a:cs typeface="Archivo"/>
                <a:sym typeface="Archivo"/>
              </a:rPr>
              <a:t>Testing Process</a:t>
            </a:r>
            <a:r>
              <a:rPr lang="en" sz="1100">
                <a:solidFill>
                  <a:schemeClr val="accent2"/>
                </a:solidFill>
                <a:latin typeface="Archivo SemiBold"/>
                <a:ea typeface="Archivo SemiBold"/>
                <a:cs typeface="Archivo SemiBold"/>
                <a:sym typeface="Archivo SemiBold"/>
              </a:rPr>
              <a:t>:</a:t>
            </a:r>
            <a:endParaRPr sz="1100">
              <a:solidFill>
                <a:schemeClr val="accent2"/>
              </a:solidFill>
              <a:latin typeface="Archivo SemiBold"/>
              <a:ea typeface="Archivo SemiBold"/>
              <a:cs typeface="Archivo SemiBold"/>
              <a:sym typeface="Archivo SemiBold"/>
            </a:endParaRPr>
          </a:p>
          <a:p>
            <a:pPr indent="-298450" lvl="2" marL="1371600" rtl="0" algn="l">
              <a:lnSpc>
                <a:spcPct val="150000"/>
              </a:lnSpc>
              <a:spcBef>
                <a:spcPts val="0"/>
              </a:spcBef>
              <a:spcAft>
                <a:spcPts val="0"/>
              </a:spcAft>
              <a:buClr>
                <a:schemeClr val="accent2"/>
              </a:buClr>
              <a:buSzPts val="1100"/>
              <a:buFont typeface="Archivo SemiBold"/>
              <a:buChar char="■"/>
            </a:pPr>
            <a:r>
              <a:rPr lang="en" sz="1100">
                <a:solidFill>
                  <a:schemeClr val="accent2"/>
                </a:solidFill>
                <a:latin typeface="Archivo SemiBold"/>
                <a:ea typeface="Archivo SemiBold"/>
                <a:cs typeface="Archivo SemiBold"/>
                <a:sym typeface="Archivo SemiBold"/>
              </a:rPr>
              <a:t>Currently, there are </a:t>
            </a:r>
            <a:r>
              <a:rPr b="1" lang="en" sz="1100" u="sng">
                <a:solidFill>
                  <a:schemeClr val="accent2"/>
                </a:solidFill>
                <a:latin typeface="Archivo"/>
                <a:ea typeface="Archivo"/>
                <a:cs typeface="Archivo"/>
                <a:sym typeface="Archivo"/>
              </a:rPr>
              <a:t>300 manual test cases</a:t>
            </a:r>
            <a:r>
              <a:rPr lang="en" sz="1100">
                <a:solidFill>
                  <a:schemeClr val="accent2"/>
                </a:solidFill>
                <a:latin typeface="Archivo SemiBold"/>
                <a:ea typeface="Archivo SemiBold"/>
                <a:cs typeface="Archivo SemiBold"/>
                <a:sym typeface="Archivo SemiBold"/>
              </a:rPr>
              <a:t>. As the company’s Product Engineering team develops new capabilities, new manual tests may be added/revised</a:t>
            </a:r>
            <a:endParaRPr sz="1100">
              <a:solidFill>
                <a:schemeClr val="accent2"/>
              </a:solidFill>
              <a:latin typeface="Archivo SemiBold"/>
              <a:ea typeface="Archivo SemiBold"/>
              <a:cs typeface="Archivo SemiBold"/>
              <a:sym typeface="Archivo SemiBold"/>
            </a:endParaRPr>
          </a:p>
          <a:p>
            <a:pPr indent="-298450" lvl="2" marL="1371600" rtl="0" algn="l">
              <a:lnSpc>
                <a:spcPct val="150000"/>
              </a:lnSpc>
              <a:spcBef>
                <a:spcPts val="0"/>
              </a:spcBef>
              <a:spcAft>
                <a:spcPts val="0"/>
              </a:spcAft>
              <a:buClr>
                <a:schemeClr val="accent2"/>
              </a:buClr>
              <a:buSzPts val="1100"/>
              <a:buFont typeface="Archivo SemiBold"/>
              <a:buChar char="■"/>
            </a:pPr>
            <a:r>
              <a:rPr b="1" lang="en" sz="1100">
                <a:solidFill>
                  <a:schemeClr val="accent2"/>
                </a:solidFill>
                <a:latin typeface="Archivo"/>
                <a:ea typeface="Archivo"/>
                <a:cs typeface="Archivo"/>
                <a:sym typeface="Archivo"/>
              </a:rPr>
              <a:t>Total Regression Test &amp; Feedback turnaround</a:t>
            </a:r>
            <a:r>
              <a:rPr lang="en" sz="1100">
                <a:solidFill>
                  <a:schemeClr val="accent2"/>
                </a:solidFill>
                <a:latin typeface="Archivo SemiBold"/>
                <a:ea typeface="Archivo SemiBold"/>
                <a:cs typeface="Archivo SemiBold"/>
                <a:sym typeface="Archivo SemiBold"/>
              </a:rPr>
              <a:t> (</a:t>
            </a:r>
            <a:r>
              <a:rPr b="1" lang="en" sz="1100" u="sng">
                <a:solidFill>
                  <a:schemeClr val="accent2"/>
                </a:solidFill>
                <a:latin typeface="Archivo"/>
                <a:ea typeface="Archivo"/>
                <a:cs typeface="Archivo"/>
                <a:sym typeface="Archivo"/>
              </a:rPr>
              <a:t>168 hours</a:t>
            </a:r>
            <a:r>
              <a:rPr lang="en" sz="1100">
                <a:solidFill>
                  <a:schemeClr val="accent2"/>
                </a:solidFill>
                <a:latin typeface="Archivo SemiBold"/>
                <a:ea typeface="Archivo SemiBold"/>
                <a:cs typeface="Archivo SemiBold"/>
                <a:sym typeface="Archivo SemiBold"/>
              </a:rPr>
              <a:t>)</a:t>
            </a:r>
            <a:endParaRPr sz="1100">
              <a:solidFill>
                <a:schemeClr val="accent2"/>
              </a:solidFill>
              <a:latin typeface="Archivo SemiBold"/>
              <a:ea typeface="Archivo SemiBold"/>
              <a:cs typeface="Archivo SemiBold"/>
              <a:sym typeface="Archivo SemiBold"/>
            </a:endParaRPr>
          </a:p>
          <a:p>
            <a:pPr indent="-298450" lvl="3" marL="1828800" rtl="0" algn="l">
              <a:lnSpc>
                <a:spcPct val="150000"/>
              </a:lnSpc>
              <a:spcBef>
                <a:spcPts val="0"/>
              </a:spcBef>
              <a:spcAft>
                <a:spcPts val="0"/>
              </a:spcAft>
              <a:buClr>
                <a:schemeClr val="accent2"/>
              </a:buClr>
              <a:buSzPts val="1100"/>
              <a:buFont typeface="Archivo SemiBold"/>
              <a:buChar char="●"/>
            </a:pPr>
            <a:r>
              <a:rPr i="1" lang="en" sz="1100">
                <a:solidFill>
                  <a:schemeClr val="accent2"/>
                </a:solidFill>
                <a:latin typeface="Archivo SemiBold"/>
                <a:ea typeface="Archivo SemiBold"/>
                <a:cs typeface="Archivo SemiBold"/>
                <a:sym typeface="Archivo SemiBold"/>
              </a:rPr>
              <a:t>Test setup</a:t>
            </a:r>
            <a:r>
              <a:rPr lang="en" sz="1100">
                <a:solidFill>
                  <a:schemeClr val="accent2"/>
                </a:solidFill>
                <a:latin typeface="Archivo SemiBold"/>
                <a:ea typeface="Archivo SemiBold"/>
                <a:cs typeface="Archivo SemiBold"/>
                <a:sym typeface="Archivo SemiBold"/>
              </a:rPr>
              <a:t> (</a:t>
            </a:r>
            <a:r>
              <a:rPr lang="en" sz="1100">
                <a:solidFill>
                  <a:schemeClr val="accent2"/>
                </a:solidFill>
                <a:latin typeface="Archivo SemiBold"/>
                <a:ea typeface="Archivo SemiBold"/>
                <a:cs typeface="Archivo SemiBold"/>
                <a:sym typeface="Archivo SemiBold"/>
              </a:rPr>
              <a:t>72 hours)</a:t>
            </a:r>
            <a:endParaRPr sz="1100">
              <a:solidFill>
                <a:schemeClr val="accent2"/>
              </a:solidFill>
              <a:latin typeface="Archivo SemiBold"/>
              <a:ea typeface="Archivo SemiBold"/>
              <a:cs typeface="Archivo SemiBold"/>
              <a:sym typeface="Archivo SemiBold"/>
            </a:endParaRPr>
          </a:p>
          <a:p>
            <a:pPr indent="-298450" lvl="3" marL="1828800" rtl="0" algn="l">
              <a:lnSpc>
                <a:spcPct val="150000"/>
              </a:lnSpc>
              <a:spcBef>
                <a:spcPts val="0"/>
              </a:spcBef>
              <a:spcAft>
                <a:spcPts val="0"/>
              </a:spcAft>
              <a:buClr>
                <a:schemeClr val="accent2"/>
              </a:buClr>
              <a:buSzPts val="1100"/>
              <a:buFont typeface="Archivo SemiBold"/>
              <a:buChar char="●"/>
            </a:pPr>
            <a:r>
              <a:rPr i="1" lang="en" sz="1100">
                <a:solidFill>
                  <a:schemeClr val="accent2"/>
                </a:solidFill>
                <a:latin typeface="Archivo SemiBold"/>
                <a:ea typeface="Archivo SemiBold"/>
                <a:cs typeface="Archivo SemiBold"/>
                <a:sym typeface="Archivo SemiBold"/>
              </a:rPr>
              <a:t>Manual execution of</a:t>
            </a:r>
            <a:r>
              <a:rPr i="1" lang="en" sz="1100">
                <a:solidFill>
                  <a:schemeClr val="accent2"/>
                </a:solidFill>
                <a:latin typeface="Archivo SemiBold"/>
                <a:ea typeface="Archivo SemiBold"/>
                <a:cs typeface="Archivo SemiBold"/>
                <a:sym typeface="Archivo SemiBold"/>
              </a:rPr>
              <a:t> the test cases</a:t>
            </a:r>
            <a:r>
              <a:rPr lang="en" sz="1100">
                <a:solidFill>
                  <a:schemeClr val="accent2"/>
                </a:solidFill>
                <a:latin typeface="Archivo SemiBold"/>
                <a:ea typeface="Archivo SemiBold"/>
                <a:cs typeface="Archivo SemiBold"/>
                <a:sym typeface="Archivo SemiBold"/>
              </a:rPr>
              <a:t> (48 hours)</a:t>
            </a:r>
            <a:endParaRPr sz="1100">
              <a:solidFill>
                <a:schemeClr val="accent2"/>
              </a:solidFill>
              <a:latin typeface="Archivo SemiBold"/>
              <a:ea typeface="Archivo SemiBold"/>
              <a:cs typeface="Archivo SemiBold"/>
              <a:sym typeface="Archivo SemiBold"/>
            </a:endParaRPr>
          </a:p>
          <a:p>
            <a:pPr indent="-298450" lvl="3" marL="1828800" rtl="0" algn="l">
              <a:lnSpc>
                <a:spcPct val="150000"/>
              </a:lnSpc>
              <a:spcBef>
                <a:spcPts val="0"/>
              </a:spcBef>
              <a:spcAft>
                <a:spcPts val="0"/>
              </a:spcAft>
              <a:buClr>
                <a:schemeClr val="accent2"/>
              </a:buClr>
              <a:buSzPts val="1100"/>
              <a:buFont typeface="Archivo SemiBold"/>
              <a:buChar char="●"/>
            </a:pPr>
            <a:r>
              <a:rPr i="1" lang="en" sz="1100">
                <a:solidFill>
                  <a:schemeClr val="accent2"/>
                </a:solidFill>
                <a:latin typeface="Archivo SemiBold"/>
                <a:ea typeface="Archivo SemiBold"/>
                <a:cs typeface="Archivo SemiBold"/>
                <a:sym typeface="Archivo SemiBold"/>
              </a:rPr>
              <a:t>Manual analysis of the test results</a:t>
            </a:r>
            <a:r>
              <a:rPr lang="en" sz="1100">
                <a:solidFill>
                  <a:schemeClr val="accent2"/>
                </a:solidFill>
                <a:latin typeface="Archivo SemiBold"/>
                <a:ea typeface="Archivo SemiBold"/>
                <a:cs typeface="Archivo SemiBold"/>
                <a:sym typeface="Archivo SemiBold"/>
              </a:rPr>
              <a:t> (48 hours) </a:t>
            </a:r>
            <a:endParaRPr sz="1100">
              <a:solidFill>
                <a:schemeClr val="accent2"/>
              </a:solidFill>
              <a:latin typeface="Archivo SemiBold"/>
              <a:ea typeface="Archivo SemiBold"/>
              <a:cs typeface="Archivo SemiBold"/>
              <a:sym typeface="Archivo SemiBold"/>
            </a:endParaRPr>
          </a:p>
          <a:p>
            <a:pPr indent="-298450" lvl="0" marL="457200" rtl="0" algn="l">
              <a:lnSpc>
                <a:spcPct val="150000"/>
              </a:lnSpc>
              <a:spcBef>
                <a:spcPts val="0"/>
              </a:spcBef>
              <a:spcAft>
                <a:spcPts val="0"/>
              </a:spcAft>
              <a:buClr>
                <a:schemeClr val="accent2"/>
              </a:buClr>
              <a:buSzPts val="1100"/>
              <a:buFont typeface="Archivo SemiBold"/>
              <a:buChar char="●"/>
            </a:pPr>
            <a:r>
              <a:rPr lang="en" sz="1100" u="sng">
                <a:solidFill>
                  <a:schemeClr val="accent2"/>
                </a:solidFill>
                <a:latin typeface="Archivo SemiBold"/>
                <a:ea typeface="Archivo SemiBold"/>
                <a:cs typeface="Archivo SemiBold"/>
                <a:sym typeface="Archivo SemiBold"/>
              </a:rPr>
              <a:t>Bottlenecks</a:t>
            </a:r>
            <a:r>
              <a:rPr lang="en" sz="1100">
                <a:solidFill>
                  <a:schemeClr val="accent2"/>
                </a:solidFill>
                <a:latin typeface="Archivo SemiBold"/>
                <a:ea typeface="Archivo SemiBold"/>
                <a:cs typeface="Archivo SemiBold"/>
                <a:sym typeface="Archivo SemiBold"/>
              </a:rPr>
              <a:t> - inaccurate, intractable testing  leading to inefficient and time-consuming testing process </a:t>
            </a:r>
            <a:endParaRPr sz="1100">
              <a:solidFill>
                <a:schemeClr val="accent2"/>
              </a:solidFill>
              <a:latin typeface="Archivo SemiBold"/>
              <a:ea typeface="Archivo SemiBold"/>
              <a:cs typeface="Archivo SemiBold"/>
              <a:sym typeface="Archivo SemiBold"/>
            </a:endParaRPr>
          </a:p>
          <a:p>
            <a:pPr indent="457200" lvl="0" marL="0" rtl="0" algn="just">
              <a:lnSpc>
                <a:spcPct val="150000"/>
              </a:lnSpc>
              <a:spcBef>
                <a:spcPts val="0"/>
              </a:spcBef>
              <a:spcAft>
                <a:spcPts val="0"/>
              </a:spcAft>
              <a:buNone/>
            </a:pPr>
            <a:r>
              <a:t/>
            </a:r>
            <a:endParaRPr sz="1100">
              <a:latin typeface="Archivo SemiBold"/>
              <a:ea typeface="Archivo SemiBold"/>
              <a:cs typeface="Archivo SemiBold"/>
              <a:sym typeface="Archivo SemiBold"/>
            </a:endParaRPr>
          </a:p>
        </p:txBody>
      </p:sp>
      <p:sp>
        <p:nvSpPr>
          <p:cNvPr id="398" name="Google Shape;398;p56"/>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399" name="Google Shape;399;p56"/>
          <p:cNvSpPr txBox="1"/>
          <p:nvPr/>
        </p:nvSpPr>
        <p:spPr>
          <a:xfrm>
            <a:off x="306425" y="4825225"/>
            <a:ext cx="30333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*Security </a:t>
            </a:r>
            <a:r>
              <a:rPr lang="en" sz="700">
                <a:solidFill>
                  <a:schemeClr val="dk1"/>
                </a:solidFill>
                <a:latin typeface="Archivo"/>
                <a:ea typeface="Archivo"/>
                <a:cs typeface="Archivo"/>
                <a:sym typeface="Archivo"/>
              </a:rPr>
              <a:t>Operations</a:t>
            </a:r>
            <a:r>
              <a:rPr lang="en" sz="700">
                <a:solidFill>
                  <a:schemeClr val="dk1"/>
                </a:solidFill>
                <a:latin typeface="Archivo"/>
                <a:ea typeface="Archivo"/>
                <a:cs typeface="Archivo"/>
                <a:sym typeface="Archivo"/>
              </a:rPr>
              <a:t> Center</a:t>
            </a:r>
            <a:endParaRPr sz="700">
              <a:solidFill>
                <a:schemeClr val="dk1"/>
              </a:solidFill>
              <a:latin typeface="Archivo"/>
              <a:ea typeface="Archivo"/>
              <a:cs typeface="Archivo"/>
              <a:sym typeface="Archiv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10"/>
          <p:cNvSpPr txBox="1"/>
          <p:nvPr>
            <p:ph idx="4294967295" type="title"/>
          </p:nvPr>
        </p:nvSpPr>
        <p:spPr>
          <a:xfrm>
            <a:off x="303275" y="152400"/>
            <a:ext cx="55023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Release Criteria</a:t>
            </a:r>
            <a:endParaRPr>
              <a:solidFill>
                <a:srgbClr val="FF0000"/>
              </a:solidFill>
            </a:endParaRPr>
          </a:p>
        </p:txBody>
      </p:sp>
      <p:sp>
        <p:nvSpPr>
          <p:cNvPr id="1127" name="Google Shape;1127;p110"/>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graphicFrame>
        <p:nvGraphicFramePr>
          <p:cNvPr id="1128" name="Google Shape;1128;p110"/>
          <p:cNvGraphicFramePr/>
          <p:nvPr/>
        </p:nvGraphicFramePr>
        <p:xfrm>
          <a:off x="72550" y="962844"/>
          <a:ext cx="3000000" cy="3000000"/>
        </p:xfrm>
        <a:graphic>
          <a:graphicData uri="http://schemas.openxmlformats.org/drawingml/2006/table">
            <a:tbl>
              <a:tblPr bandRow="1">
                <a:noFill/>
                <a:tableStyleId>{472A0EE8-FA98-4218-8394-ECC76BCC3E6A}</a:tableStyleId>
              </a:tblPr>
              <a:tblGrid>
                <a:gridCol w="1157525"/>
                <a:gridCol w="1145050"/>
                <a:gridCol w="2503400"/>
                <a:gridCol w="4192925"/>
              </a:tblGrid>
              <a:tr h="259600">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Increment</a:t>
                      </a:r>
                      <a:endParaRPr b="1" sz="1050" u="none" cap="none" strike="noStrike">
                        <a:solidFill>
                          <a:schemeClr val="lt1"/>
                        </a:solidFill>
                        <a:latin typeface="Arial"/>
                        <a:ea typeface="Arial"/>
                        <a:cs typeface="Arial"/>
                        <a:sym typeface="Arial"/>
                      </a:endParaRPr>
                    </a:p>
                  </a:txBody>
                  <a:tcPr marT="0" marB="0" marR="68575" marL="68575" anchor="ctr">
                    <a:lnR cap="flat" cmpd="sng" w="9525">
                      <a:solidFill>
                        <a:srgbClr val="000000"/>
                      </a:solidFill>
                      <a:prstDash val="solid"/>
                      <a:round/>
                      <a:headEnd len="sm" w="sm" type="none"/>
                      <a:tailEnd len="sm" w="sm" type="none"/>
                    </a:lnR>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Theme</a:t>
                      </a:r>
                      <a:endParaRPr b="1" sz="1050" u="none" cap="none" strike="noStrike">
                        <a:solidFill>
                          <a:schemeClr val="lt1"/>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Criteria</a:t>
                      </a:r>
                      <a:endParaRPr b="1" sz="1050" u="none" cap="none" strike="noStrike">
                        <a:solidFill>
                          <a:schemeClr val="lt1"/>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Verification Method (critical V&amp;V steps)</a:t>
                      </a:r>
                      <a:endParaRPr b="1" sz="1050" u="none" cap="none" strike="noStrike">
                        <a:solidFill>
                          <a:schemeClr val="lt1"/>
                        </a:solidFill>
                        <a:latin typeface="Arial"/>
                        <a:ea typeface="Arial"/>
                        <a:cs typeface="Arial"/>
                        <a:sym typeface="Arial"/>
                      </a:endParaRPr>
                    </a:p>
                  </a:txBody>
                  <a:tcPr marT="0" marB="0" marR="68575" marL="68575" anchor="ctr">
                    <a:solidFill>
                      <a:schemeClr val="lt2"/>
                    </a:solidFill>
                  </a:tcPr>
                </a:tc>
              </a:tr>
              <a:tr h="480050">
                <a:tc rowSpan="5">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Increment 1</a:t>
                      </a:r>
                      <a:endParaRPr b="1" i="0" sz="1050" u="none" cap="none" strike="noStrike">
                        <a:solidFill>
                          <a:srgbClr val="000000"/>
                        </a:solidFill>
                      </a:endParaRPr>
                    </a:p>
                  </a:txBody>
                  <a:tcPr marT="45725" marB="45725" marR="91450" marL="91450" anchor="ctr"/>
                </a:tc>
                <a:tc rowSpan="3">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Precision</a:t>
                      </a:r>
                      <a:endParaRPr b="1" i="0" sz="1050" u="none" cap="none" strike="noStrike">
                        <a:solidFill>
                          <a:srgbClr val="000000"/>
                        </a:solidFill>
                      </a:endParaRPr>
                    </a:p>
                  </a:txBody>
                  <a:tcPr marT="45725" marB="45725" marR="91450" marL="91450" anchor="ct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20% reduction in false positives when compared to manual testing.</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Compare the number of false positives from automated tests to historical data from manual tests. Calculate the percentage reduction and confirm it meets the 20% target.</a:t>
                      </a:r>
                      <a:endParaRPr b="0" i="0" sz="1050" u="none" cap="none" strike="noStrike">
                        <a:solidFill>
                          <a:srgbClr val="000000"/>
                        </a:solidFill>
                        <a:latin typeface="Arial"/>
                        <a:ea typeface="Arial"/>
                        <a:cs typeface="Arial"/>
                        <a:sym typeface="Arial"/>
                      </a:endParaRPr>
                    </a:p>
                  </a:txBody>
                  <a:tcPr marT="0" marB="0" marR="68575" marL="68575" anchor="ctr"/>
                </a:tc>
              </a:tr>
              <a:tr h="560075">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100% pass rate for the results of automated tests when compared with  historical manual test results (test strategy theme: precision)</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Generate detailed reports from both automated and historical manual tests. Perform a side-by-side comparison of test results, focusing on critical test cases. Log discrepancies as bugs in Bugzilla for further analysis. Resolve all discrepancies to ensure 100% resolution rate.</a:t>
                      </a:r>
                      <a:endParaRPr b="0" i="0" sz="1050" u="none" cap="none" strike="noStrike">
                        <a:solidFill>
                          <a:srgbClr val="000000"/>
                        </a:solidFill>
                        <a:latin typeface="Arial"/>
                        <a:ea typeface="Arial"/>
                        <a:cs typeface="Arial"/>
                        <a:sym typeface="Arial"/>
                      </a:endParaRPr>
                    </a:p>
                  </a:txBody>
                  <a:tcPr marT="0" marB="0" marR="68575" marL="68575" anchor="ctr"/>
                </a:tc>
              </a:tr>
              <a:tr h="800100">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100% pass rate for integration tests of integrate Selenium with Jenkins CI/CD for the 120 manual tests (test strategy theme: efficiency)</a:t>
                      </a:r>
                      <a:endParaRPr b="0" i="0" sz="1050" u="none" cap="none" strike="noStrike">
                        <a:solidFill>
                          <a:srgbClr val="000000"/>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Verify Jenkins pipeline configuration to ensure Selenium scripts for the 120 manual tests are integrated. Run a set of test scripts through the CI/CD pipeline and success rate of execution will be recorded in Detailed test result reports using TestRail. Track and resolve 100% any integration issues in Bugzilla.</a:t>
                      </a:r>
                      <a:endParaRPr b="0" i="0" sz="1050" u="none" cap="none" strike="noStrike">
                        <a:solidFill>
                          <a:srgbClr val="000000"/>
                        </a:solidFill>
                        <a:latin typeface="Arial"/>
                        <a:ea typeface="Arial"/>
                        <a:cs typeface="Arial"/>
                        <a:sym typeface="Arial"/>
                      </a:endParaRPr>
                    </a:p>
                  </a:txBody>
                  <a:tcPr marT="0" marB="0" marR="68575" marL="68575" anchor="ctr"/>
                </a:tc>
              </a:tr>
              <a:tr h="640075">
                <a:tc vMerge="1"/>
                <a:tc rowSpan="2">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Efficiency</a:t>
                      </a:r>
                      <a:endParaRPr b="1" i="0" sz="1050" u="none" cap="none" strike="noStrike">
                        <a:solidFill>
                          <a:srgbClr val="000000"/>
                        </a:solidFill>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Achieve a 50% reduction in execution time for Selenium Grid tests across multiple browsers compared to initial setup.</a:t>
                      </a:r>
                      <a:endParaRPr b="0" i="0" sz="1050" u="none" cap="none" strike="noStrike">
                        <a:solidFill>
                          <a:srgbClr val="000000"/>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Configure Selenium Grid for parallel testing and execute tests. Monitor and document the initial and optimized execution times and resource usage. Calculate the percentage reduction in execution time and confirm it meets the 50% target.</a:t>
                      </a:r>
                      <a:endParaRPr b="0" i="0" sz="1050" u="none" cap="none" strike="noStrike">
                        <a:solidFill>
                          <a:srgbClr val="000000"/>
                        </a:solidFill>
                        <a:latin typeface="Arial"/>
                        <a:ea typeface="Arial"/>
                        <a:cs typeface="Arial"/>
                        <a:sym typeface="Arial"/>
                      </a:endParaRPr>
                    </a:p>
                  </a:txBody>
                  <a:tcPr marT="0" marB="0" marR="68575" marL="68575" anchor="ctr"/>
                </a:tc>
              </a:tr>
              <a:tr h="720100">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Reduce the setup and automated test execution time for 120 automated unit tests and 30 manual unit tests to a total of 72 hours.</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Track and record the total setup and execution time for all 150 tests. Ensure the combined time for setup and execution does not exceed 72 hours. Compare the setup and execution times to previous benchmarks and log delays and issues in Bugzilla. Calculate and verify the setup time reduction to meet the 72-hour target.</a:t>
                      </a:r>
                      <a:endParaRPr b="0" i="0" sz="1050" u="none" cap="none" strike="noStrike">
                        <a:solidFill>
                          <a:srgbClr val="000000"/>
                        </a:solidFill>
                        <a:latin typeface="Arial"/>
                        <a:ea typeface="Arial"/>
                        <a:cs typeface="Arial"/>
                        <a:sym typeface="Arial"/>
                      </a:endParaRPr>
                    </a:p>
                  </a:txBody>
                  <a:tcPr marT="0" marB="0" marR="68575" marL="68575" anchor="ct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11"/>
          <p:cNvSpPr txBox="1"/>
          <p:nvPr>
            <p:ph idx="4294967295" type="title"/>
          </p:nvPr>
        </p:nvSpPr>
        <p:spPr>
          <a:xfrm>
            <a:off x="-666420" y="0"/>
            <a:ext cx="5382300" cy="10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Release Checklist</a:t>
            </a:r>
            <a:endParaRPr>
              <a:solidFill>
                <a:srgbClr val="FF0000"/>
              </a:solidFill>
            </a:endParaRPr>
          </a:p>
          <a:p>
            <a:pPr indent="0" lvl="0" marL="0" rtl="0" algn="ctr">
              <a:lnSpc>
                <a:spcPct val="100000"/>
              </a:lnSpc>
              <a:spcBef>
                <a:spcPts val="0"/>
              </a:spcBef>
              <a:spcAft>
                <a:spcPts val="0"/>
              </a:spcAft>
              <a:buSzPts val="3000"/>
              <a:buNone/>
            </a:pPr>
            <a:r>
              <a:rPr lang="en" sz="1200"/>
              <a:t>（Focus: Increment 1）</a:t>
            </a:r>
            <a:endParaRPr sz="1200"/>
          </a:p>
        </p:txBody>
      </p:sp>
      <p:sp>
        <p:nvSpPr>
          <p:cNvPr id="1134" name="Google Shape;1134;p111"/>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graphicFrame>
        <p:nvGraphicFramePr>
          <p:cNvPr id="1135" name="Google Shape;1135;p111"/>
          <p:cNvGraphicFramePr/>
          <p:nvPr/>
        </p:nvGraphicFramePr>
        <p:xfrm>
          <a:off x="524786" y="938990"/>
          <a:ext cx="3000000" cy="3000000"/>
        </p:xfrm>
        <a:graphic>
          <a:graphicData uri="http://schemas.openxmlformats.org/drawingml/2006/table">
            <a:tbl>
              <a:tblPr bandRow="1" firstCol="1" firstRow="1">
                <a:noFill/>
                <a:tableStyleId>{26E35D2D-5787-418C-962E-048FCAE0304B}</a:tableStyleId>
              </a:tblPr>
              <a:tblGrid>
                <a:gridCol w="1099475"/>
                <a:gridCol w="1099475"/>
                <a:gridCol w="1175575"/>
                <a:gridCol w="1226525"/>
                <a:gridCol w="1230225"/>
                <a:gridCol w="1100275"/>
                <a:gridCol w="1100275"/>
              </a:tblGrid>
              <a:tr h="151950">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Test Strategy Theme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Criteria</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Artifact</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Responsible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Accountable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Consulted</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Informed</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r>
              <a:tr h="405175">
                <a:tc rowSpan="4">
                  <a:txBody>
                    <a:bodyPr/>
                    <a:lstStyle/>
                    <a:p>
                      <a:pPr indent="0" lvl="0" marL="0" marR="0" rtl="0" algn="ctr">
                        <a:lnSpc>
                          <a:spcPct val="100000"/>
                        </a:lnSpc>
                        <a:spcBef>
                          <a:spcPts val="0"/>
                        </a:spcBef>
                        <a:spcAft>
                          <a:spcPts val="0"/>
                        </a:spcAft>
                        <a:buNone/>
                      </a:pPr>
                      <a:r>
                        <a:rPr b="1" lang="en" sz="1000" u="none" cap="none" strike="noStrike"/>
                        <a:t>Precision</a:t>
                      </a:r>
                      <a:endParaRPr b="1" sz="10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20% reduction in false positives when compared to manual testing</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Comparison report with history data</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Alex Hart (Security Manager)</a:t>
                      </a:r>
                      <a:endParaRPr sz="800" u="none" cap="none" strike="noStrike">
                        <a:latin typeface="Arial"/>
                        <a:ea typeface="Arial"/>
                        <a:cs typeface="Arial"/>
                        <a:sym typeface="Arial"/>
                      </a:endParaRPr>
                    </a:p>
                  </a:txBody>
                  <a:tcPr marT="0" marB="0" marR="19775" marL="19775" anchor="ctr"/>
                </a:tc>
              </a:tr>
              <a:tr h="448850">
                <a:tc vMerge="1"/>
                <a:tc rowSpan="2">
                  <a:txBody>
                    <a:bodyPr/>
                    <a:lstStyle/>
                    <a:p>
                      <a:pPr indent="0" lvl="0" marL="0" marR="0" rtl="0" algn="ctr">
                        <a:lnSpc>
                          <a:spcPct val="100000"/>
                        </a:lnSpc>
                        <a:spcBef>
                          <a:spcPts val="0"/>
                        </a:spcBef>
                        <a:spcAft>
                          <a:spcPts val="0"/>
                        </a:spcAft>
                        <a:buNone/>
                      </a:pPr>
                      <a:r>
                        <a:rPr lang="en" sz="800" u="none" cap="none" strike="noStrike"/>
                        <a:t>100% pass rate for the results of automated tests when compared with historical manual test results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Detailed reports from automated and historical tests</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101600">
                <a:tc vMerge="1"/>
                <a:tc vMerge="1"/>
                <a:tc>
                  <a:txBody>
                    <a:bodyPr/>
                    <a:lstStyle/>
                    <a:p>
                      <a:pPr indent="0" lvl="0" marL="0" marR="0" rtl="0" algn="ctr">
                        <a:lnSpc>
                          <a:spcPct val="100000"/>
                        </a:lnSpc>
                        <a:spcBef>
                          <a:spcPts val="0"/>
                        </a:spcBef>
                        <a:spcAft>
                          <a:spcPts val="0"/>
                        </a:spcAft>
                        <a:buNone/>
                      </a:pPr>
                      <a:r>
                        <a:rPr lang="en" sz="800" u="none" cap="none" strike="noStrike"/>
                        <a:t>Side-by-side comparison document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403525">
                <a:tc vMerge="1"/>
                <a:tc>
                  <a:txBody>
                    <a:bodyPr/>
                    <a:lstStyle/>
                    <a:p>
                      <a:pPr indent="0" lvl="0" marL="0" marR="0" rtl="0" algn="ctr">
                        <a:lnSpc>
                          <a:spcPct val="100000"/>
                        </a:lnSpc>
                        <a:spcBef>
                          <a:spcPts val="0"/>
                        </a:spcBef>
                        <a:spcAft>
                          <a:spcPts val="0"/>
                        </a:spcAft>
                        <a:buNone/>
                      </a:pPr>
                      <a:r>
                        <a:rPr lang="en" sz="800" u="none" cap="none" strike="noStrike"/>
                        <a:t>100% pass rate for integration tests of Selenium scripts with Jenkins CI/CD for the 120 manual tests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Detailed test result reports using TestRail</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526775">
                <a:tc rowSpan="3">
                  <a:txBody>
                    <a:bodyPr/>
                    <a:lstStyle/>
                    <a:p>
                      <a:pPr indent="0" lvl="0" marL="0" marR="0" rtl="0" algn="ctr">
                        <a:lnSpc>
                          <a:spcPct val="100000"/>
                        </a:lnSpc>
                        <a:spcBef>
                          <a:spcPts val="0"/>
                        </a:spcBef>
                        <a:spcAft>
                          <a:spcPts val="0"/>
                        </a:spcAft>
                        <a:buNone/>
                      </a:pPr>
                      <a:r>
                        <a:rPr b="1" lang="en" sz="1000" u="none" cap="none" strike="noStrike"/>
                        <a:t>Efficiency</a:t>
                      </a:r>
                      <a:endParaRPr b="1" sz="1000" u="none" cap="none" strike="noStrike">
                        <a:latin typeface="Arial"/>
                        <a:ea typeface="Arial"/>
                        <a:cs typeface="Arial"/>
                        <a:sym typeface="Arial"/>
                      </a:endParaRPr>
                    </a:p>
                  </a:txBody>
                  <a:tcPr marT="0" marB="0" marR="19775" marL="19775" anchor="ctr"/>
                </a:tc>
                <a:tc rowSpan="2">
                  <a:txBody>
                    <a:bodyPr/>
                    <a:lstStyle/>
                    <a:p>
                      <a:pPr indent="0" lvl="0" marL="0" marR="0" rtl="0" algn="ctr">
                        <a:lnSpc>
                          <a:spcPct val="100000"/>
                        </a:lnSpc>
                        <a:spcBef>
                          <a:spcPts val="0"/>
                        </a:spcBef>
                        <a:spcAft>
                          <a:spcPts val="0"/>
                        </a:spcAft>
                        <a:buNone/>
                      </a:pPr>
                      <a:r>
                        <a:rPr lang="en" sz="800" u="none" cap="none" strike="noStrike"/>
                        <a:t>Achieve a 50% reduction in execution time for Selenium Grid tests across multiple browsers compared to initial setup</a:t>
                      </a:r>
                      <a:endParaRPr/>
                    </a:p>
                    <a:p>
                      <a:pPr indent="0" lvl="0" marL="0" marR="0" rtl="0" algn="ctr">
                        <a:lnSpc>
                          <a:spcPct val="100000"/>
                        </a:lnSpc>
                        <a:spcBef>
                          <a:spcPts val="0"/>
                        </a:spcBef>
                        <a:spcAft>
                          <a:spcPts val="0"/>
                        </a:spcAft>
                        <a:buNone/>
                      </a:pPr>
                      <a:r>
                        <a:rPr lang="en" sz="800" u="none" cap="none" strike="noStrike"/>
                        <a:t>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Initial execution time report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r>
              <a:tr h="202575">
                <a:tc vMerge="1"/>
                <a:tc vMerge="1"/>
                <a:tc>
                  <a:txBody>
                    <a:bodyPr/>
                    <a:lstStyle/>
                    <a:p>
                      <a:pPr indent="0" lvl="0" marL="0" marR="0" rtl="0" algn="ctr">
                        <a:lnSpc>
                          <a:spcPct val="100000"/>
                        </a:lnSpc>
                        <a:spcBef>
                          <a:spcPts val="0"/>
                        </a:spcBef>
                        <a:spcAft>
                          <a:spcPts val="0"/>
                        </a:spcAft>
                        <a:buNone/>
                      </a:pPr>
                      <a:r>
                        <a:rPr lang="en" sz="800" u="none" cap="none" strike="noStrike"/>
                        <a:t>Optimized execution time report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r>
              <a:tr h="658400">
                <a:tc vMerge="1"/>
                <a:tc>
                  <a:txBody>
                    <a:bodyPr/>
                    <a:lstStyle/>
                    <a:p>
                      <a:pPr indent="0" lvl="0" marL="0" marR="0" rtl="0" algn="ctr">
                        <a:lnSpc>
                          <a:spcPct val="100000"/>
                        </a:lnSpc>
                        <a:spcBef>
                          <a:spcPts val="0"/>
                        </a:spcBef>
                        <a:spcAft>
                          <a:spcPts val="0"/>
                        </a:spcAft>
                        <a:buNone/>
                      </a:pPr>
                      <a:r>
                        <a:rPr lang="en" sz="800" u="none" cap="none" strike="noStrike"/>
                        <a:t>Reduce the setup and automated test execution time for 120 automated unit tests and 30 manual unit tests to a total of 72 hours.</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Execution time summary</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Alex Hart (Security Manager)</a:t>
                      </a:r>
                      <a:endParaRPr sz="800" u="none" cap="none" strike="noStrike">
                        <a:latin typeface="Arial"/>
                        <a:ea typeface="Arial"/>
                        <a:cs typeface="Arial"/>
                        <a:sym typeface="Arial"/>
                      </a:endParaRPr>
                    </a:p>
                  </a:txBody>
                  <a:tcPr marT="0" marB="0" marR="19775" marL="19775"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12"/>
          <p:cNvSpPr txBox="1"/>
          <p:nvPr>
            <p:ph type="title"/>
          </p:nvPr>
        </p:nvSpPr>
        <p:spPr>
          <a:xfrm>
            <a:off x="720000" y="295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Version Policy</a:t>
            </a:r>
            <a:endParaRPr/>
          </a:p>
        </p:txBody>
      </p:sp>
      <p:sp>
        <p:nvSpPr>
          <p:cNvPr id="1141" name="Google Shape;1141;p112"/>
          <p:cNvSpPr txBox="1"/>
          <p:nvPr>
            <p:ph idx="1" type="body"/>
          </p:nvPr>
        </p:nvSpPr>
        <p:spPr>
          <a:xfrm>
            <a:off x="367725" y="868525"/>
            <a:ext cx="7844100" cy="3826500"/>
          </a:xfrm>
          <a:prstGeom prst="rect">
            <a:avLst/>
          </a:prstGeom>
          <a:noFill/>
          <a:ln>
            <a:noFill/>
          </a:ln>
        </p:spPr>
        <p:txBody>
          <a:bodyPr anchorCtr="0" anchor="t" bIns="91425" lIns="91425" spcFirstLastPara="1" rIns="91425" wrap="square" tIns="91425">
            <a:noAutofit/>
          </a:bodyPr>
          <a:lstStyle/>
          <a:p>
            <a:pPr indent="-323850" lvl="0" marL="457200" rtl="0" algn="l">
              <a:lnSpc>
                <a:spcPct val="125000"/>
              </a:lnSpc>
              <a:spcBef>
                <a:spcPts val="0"/>
              </a:spcBef>
              <a:spcAft>
                <a:spcPts val="0"/>
              </a:spcAft>
              <a:buSzPts val="1500"/>
              <a:buFont typeface="Nunito Light"/>
              <a:buChar char="●"/>
            </a:pPr>
            <a:r>
              <a:rPr lang="en" sz="1500"/>
              <a:t>VERSION Key Factors:[1,2]</a:t>
            </a:r>
            <a:endParaRPr/>
          </a:p>
          <a:p>
            <a:pPr indent="-304800" lvl="1" marL="914400" rtl="0" algn="just">
              <a:lnSpc>
                <a:spcPct val="125000"/>
              </a:lnSpc>
              <a:spcBef>
                <a:spcPts val="0"/>
              </a:spcBef>
              <a:spcAft>
                <a:spcPts val="0"/>
              </a:spcAft>
              <a:buSzPts val="1200"/>
              <a:buChar char="○"/>
            </a:pPr>
            <a:r>
              <a:rPr lang="en"/>
              <a:t>Traceable with BUILD. BUILD is coupled with product development or test engineering build farm (files, directories; packages, modules, functions/procedures; components, containers; subsystems).</a:t>
            </a:r>
            <a:endParaRPr/>
          </a:p>
          <a:p>
            <a:pPr indent="-304800" lvl="1" marL="914400" rtl="0" algn="just">
              <a:lnSpc>
                <a:spcPct val="125000"/>
              </a:lnSpc>
              <a:spcBef>
                <a:spcPts val="0"/>
              </a:spcBef>
              <a:spcAft>
                <a:spcPts val="0"/>
              </a:spcAft>
              <a:buSzPts val="1200"/>
              <a:buChar char="○"/>
            </a:pPr>
            <a:r>
              <a:rPr lang="en"/>
              <a:t>CyberSIEM build farm is structured into THREE directories: PRECISION, EFFICIENCY, SECURITY, .</a:t>
            </a:r>
            <a:endParaRPr/>
          </a:p>
          <a:p>
            <a:pPr indent="-304800" lvl="1" marL="914400" rtl="0" algn="just">
              <a:lnSpc>
                <a:spcPct val="125000"/>
              </a:lnSpc>
              <a:spcBef>
                <a:spcPts val="0"/>
              </a:spcBef>
              <a:spcAft>
                <a:spcPts val="0"/>
              </a:spcAft>
              <a:buSzPts val="1200"/>
              <a:buChar char="○"/>
            </a:pPr>
            <a:r>
              <a:rPr lang="en"/>
              <a:t>Build Types: D for development build (unit tests); A for Alpha build; B for Beta build; S for System test build; R for regression test build; I for Integration Build; P for Performance test build; G for Production GOLDEN build.</a:t>
            </a:r>
            <a:endParaRPr/>
          </a:p>
          <a:p>
            <a:pPr indent="-323850" lvl="0" marL="457200" rtl="0" algn="just">
              <a:lnSpc>
                <a:spcPct val="125000"/>
              </a:lnSpc>
              <a:spcBef>
                <a:spcPts val="0"/>
              </a:spcBef>
              <a:spcAft>
                <a:spcPts val="0"/>
              </a:spcAft>
              <a:buSzPts val="1500"/>
              <a:buChar char="●"/>
            </a:pPr>
            <a:r>
              <a:rPr lang="en" sz="1500"/>
              <a:t>VERSION Rules[3]:</a:t>
            </a:r>
            <a:endParaRPr sz="1500"/>
          </a:p>
          <a:p>
            <a:pPr indent="-304800" lvl="1" marL="914400" rtl="0" algn="just">
              <a:lnSpc>
                <a:spcPct val="125000"/>
              </a:lnSpc>
              <a:spcBef>
                <a:spcPts val="0"/>
              </a:spcBef>
              <a:spcAft>
                <a:spcPts val="0"/>
              </a:spcAft>
              <a:buSzPts val="1200"/>
              <a:buChar char="○"/>
            </a:pPr>
            <a:r>
              <a:rPr lang="en"/>
              <a:t>MAJOR.MINOR.DOTDOT.[P&lt;PRECISION&gt;,E&lt;EFFICIENCY&gt;,S&lt;SECURITY&gt;].[BUILD TYPE].[DEBUG BUILD OR NOT : D for debug, ND for non-debug].number [1-N]</a:t>
            </a:r>
            <a:endParaRPr/>
          </a:p>
          <a:p>
            <a:pPr indent="-304800" lvl="1" marL="914400" rtl="0" algn="just">
              <a:lnSpc>
                <a:spcPct val="125000"/>
              </a:lnSpc>
              <a:spcBef>
                <a:spcPts val="0"/>
              </a:spcBef>
              <a:spcAft>
                <a:spcPts val="0"/>
              </a:spcAft>
              <a:buSzPts val="1200"/>
              <a:buChar char="○"/>
            </a:pPr>
            <a:r>
              <a:rPr lang="en"/>
              <a:t>MAJOR starts from zero at the beginning of the project and ends with 1 when it’s ready to be fully integrated.</a:t>
            </a:r>
            <a:endParaRPr/>
          </a:p>
          <a:p>
            <a:pPr indent="-304800" lvl="1" marL="914400" rtl="0" algn="just">
              <a:lnSpc>
                <a:spcPct val="125000"/>
              </a:lnSpc>
              <a:spcBef>
                <a:spcPts val="0"/>
              </a:spcBef>
              <a:spcAft>
                <a:spcPts val="0"/>
              </a:spcAft>
              <a:buSzPts val="1200"/>
              <a:buChar char="○"/>
            </a:pPr>
            <a:r>
              <a:rPr lang="en" sz="1200"/>
              <a:t>During the intermediate sub-milestones, MINOR will have different numbers rounding up to 10 for different modules. </a:t>
            </a:r>
            <a:endParaRPr/>
          </a:p>
          <a:p>
            <a:pPr indent="-304800" lvl="1" marL="914400" rtl="0" algn="just">
              <a:lnSpc>
                <a:spcPct val="125000"/>
              </a:lnSpc>
              <a:spcBef>
                <a:spcPts val="0"/>
              </a:spcBef>
              <a:spcAft>
                <a:spcPts val="0"/>
              </a:spcAft>
              <a:buSzPts val="1200"/>
              <a:buChar char="○"/>
            </a:pPr>
            <a:r>
              <a:rPr lang="en"/>
              <a:t>Patch number changes when a new feature is added or modified. This is normally for small bug-fixes or the like.</a:t>
            </a:r>
            <a:endParaRPr/>
          </a:p>
          <a:p>
            <a:pPr indent="0" lvl="0" marL="0" rtl="0" algn="just">
              <a:lnSpc>
                <a:spcPct val="100000"/>
              </a:lnSpc>
              <a:spcBef>
                <a:spcPts val="1000"/>
              </a:spcBef>
              <a:spcAft>
                <a:spcPts val="0"/>
              </a:spcAft>
              <a:buNone/>
            </a:pPr>
            <a:r>
              <a:t/>
            </a:r>
            <a:endParaRPr/>
          </a:p>
        </p:txBody>
      </p:sp>
      <p:sp>
        <p:nvSpPr>
          <p:cNvPr id="1142" name="Google Shape;1142;p112"/>
          <p:cNvSpPr txBox="1"/>
          <p:nvPr/>
        </p:nvSpPr>
        <p:spPr>
          <a:xfrm>
            <a:off x="9655975" y="48442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sp>
        <p:nvSpPr>
          <p:cNvPr id="1143" name="Google Shape;1143;p112"/>
          <p:cNvSpPr txBox="1"/>
          <p:nvPr/>
        </p:nvSpPr>
        <p:spPr>
          <a:xfrm>
            <a:off x="544725" y="4647150"/>
            <a:ext cx="74901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SemVer. 2020. Semantic Versioning 2.0.0. Retrieved June 3, 2024, from https://semver.org/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Microsoft. 2024. Versioning. Retrieved June 3, 2024, from </a:t>
            </a:r>
            <a:r>
              <a:rPr lang="en" sz="700" u="sng">
                <a:solidFill>
                  <a:schemeClr val="hlink"/>
                </a:solidFill>
                <a:latin typeface="Archivo"/>
                <a:ea typeface="Archivo"/>
                <a:cs typeface="Archivo"/>
                <a:sym typeface="Archivo"/>
                <a:hlinkClick r:id="rId3"/>
              </a:rPr>
              <a:t>https://learn.microsoft.com/en-us/dotnet/standard/assembly/versioning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[3] Stack Overflow. 2024. What rules does software version numbering follow?. Retrieved June 3, 2024, from https://stackoverflow.com/questions/3826580/what-rules-does-software-version-numbering-follow</a:t>
            </a:r>
            <a:endParaRPr sz="700">
              <a:solidFill>
                <a:schemeClr val="dk1"/>
              </a:solidFill>
              <a:latin typeface="Archivo"/>
              <a:ea typeface="Archivo"/>
              <a:cs typeface="Archivo"/>
              <a:sym typeface="Archivo"/>
            </a:endParaRPr>
          </a:p>
          <a:p>
            <a:pPr indent="0" lvl="0" marL="0" rtl="0" algn="l">
              <a:spcBef>
                <a:spcPts val="0"/>
              </a:spcBef>
              <a:spcAft>
                <a:spcPts val="0"/>
              </a:spcAft>
              <a:buNone/>
            </a:pPr>
            <a:r>
              <a:t/>
            </a:r>
            <a:endParaRPr sz="700">
              <a:solidFill>
                <a:schemeClr val="dk1"/>
              </a:solidFill>
              <a:latin typeface="Archivo"/>
              <a:ea typeface="Archivo"/>
              <a:cs typeface="Archivo"/>
              <a:sym typeface="Archiv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13"/>
          <p:cNvSpPr txBox="1"/>
          <p:nvPr>
            <p:ph type="title"/>
          </p:nvPr>
        </p:nvSpPr>
        <p:spPr>
          <a:xfrm>
            <a:off x="214204" y="-6"/>
            <a:ext cx="39318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Release Plan</a:t>
            </a:r>
            <a:endParaRPr/>
          </a:p>
        </p:txBody>
      </p:sp>
      <p:sp>
        <p:nvSpPr>
          <p:cNvPr id="1149" name="Google Shape;1149;p113"/>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graphicFrame>
        <p:nvGraphicFramePr>
          <p:cNvPr id="1150" name="Google Shape;1150;p113"/>
          <p:cNvGraphicFramePr/>
          <p:nvPr/>
        </p:nvGraphicFramePr>
        <p:xfrm>
          <a:off x="388028" y="699715"/>
          <a:ext cx="3000000" cy="3000000"/>
        </p:xfrm>
        <a:graphic>
          <a:graphicData uri="http://schemas.openxmlformats.org/drawingml/2006/table">
            <a:tbl>
              <a:tblPr bandRow="1" firstCol="1" firstRow="1">
                <a:noFill/>
                <a:tableStyleId>{26E35D2D-5787-418C-962E-048FCAE0304B}</a:tableStyleId>
              </a:tblPr>
              <a:tblGrid>
                <a:gridCol w="1278100"/>
                <a:gridCol w="1299900"/>
                <a:gridCol w="1072550"/>
                <a:gridCol w="1137200"/>
                <a:gridCol w="1093550"/>
                <a:gridCol w="1190550"/>
                <a:gridCol w="982025"/>
              </a:tblGrid>
              <a:tr h="2291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Timeline</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Jan</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Feb</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March</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April</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May</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June</a:t>
                      </a:r>
                      <a:endParaRPr b="1" sz="1000" u="none" cap="none" strike="noStrike">
                        <a:latin typeface="Archivo"/>
                        <a:ea typeface="Archivo"/>
                        <a:cs typeface="Archivo"/>
                        <a:sym typeface="Archivo"/>
                      </a:endParaRPr>
                    </a:p>
                  </a:txBody>
                  <a:tcPr marT="0" marB="0" marR="40675" marL="40675" anchor="ctr">
                    <a:solidFill>
                      <a:schemeClr val="lt2"/>
                    </a:solidFill>
                  </a:tcPr>
                </a:tc>
              </a:tr>
              <a:tr h="5935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Increment/Release Version</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V0.2.0 Increment 1 (Precision theme, development unit tests)</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V0.3.0 Increment 1 (Efficiency theme, integration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V0.5.0 Increment 2</a:t>
                      </a:r>
                      <a:endParaRPr>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(precision/efficiency themes; alpha test, regression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V0.7.0 Increment 2 (Precision Theme; Beta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V0.8.0 Increment 3 (Efficiency Theme; System/ Performance Test)</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V1.0.0 Increment 3 (Security Theme; Golden Build Test)</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r>
              <a:tr h="7566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Release Versions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V0.0.0.P.D.ND.7 V0.1.0.P.D.ND.5</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V.0.2.0.E.I.ND.3 V0.2.0.E.I.ND.6</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V0.3.0.E.A.ND.4</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V0.4.0.P.R.ND.3</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V0.5.0.P.S.ND.5</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rPr lang="en" sz="800">
                          <a:latin typeface="Archivo"/>
                          <a:ea typeface="Archivo"/>
                          <a:cs typeface="Archivo"/>
                          <a:sym typeface="Archivo"/>
                        </a:rPr>
                        <a:t>V0.6.0.P.B.ND.3</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V0.7.0.E.S.ND.5</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V0.7.0.E.P.ND.8</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V0.8.0.S.G.ND.3</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 V0.9.0.S.G.ND.5</a:t>
                      </a:r>
                      <a:endParaRPr i="0" sz="800" u="none" cap="none" strike="noStrike">
                        <a:solidFill>
                          <a:srgbClr val="000000"/>
                        </a:solidFill>
                        <a:latin typeface="Archivo"/>
                        <a:ea typeface="Archivo"/>
                        <a:cs typeface="Archivo"/>
                        <a:sym typeface="Archivo"/>
                      </a:endParaRPr>
                    </a:p>
                  </a:txBody>
                  <a:tcPr marT="0" marB="0" marR="40675" marL="40675" anchor="ctr"/>
                </a:tc>
              </a:tr>
              <a:tr h="13055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Release Highlights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40% Automated unit tests, Reduction in false positive testing, Precision testing against historical tests, Integration of Selenium with Jenkins CI/CD</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t/>
                      </a:r>
                      <a:endParaRPr sz="800">
                        <a:latin typeface="Archivo"/>
                        <a:ea typeface="Archivo"/>
                        <a:cs typeface="Archivo"/>
                        <a:sym typeface="Archivo"/>
                      </a:endParaRPr>
                    </a:p>
                    <a:p>
                      <a:pPr indent="0" lvl="0" marL="0" marR="0" rtl="0" algn="l">
                        <a:lnSpc>
                          <a:spcPct val="100000"/>
                        </a:lnSpc>
                        <a:spcBef>
                          <a:spcPts val="0"/>
                        </a:spcBef>
                        <a:spcAft>
                          <a:spcPts val="0"/>
                        </a:spcAft>
                        <a:buNone/>
                      </a:pPr>
                      <a:r>
                        <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Selenium Grid feature added, 33% r</a:t>
                      </a:r>
                      <a:r>
                        <a:rPr i="0" lang="en" sz="800" u="none" cap="none" strike="noStrike">
                          <a:solidFill>
                            <a:srgbClr val="000000"/>
                          </a:solidFill>
                          <a:latin typeface="Archivo"/>
                          <a:ea typeface="Archivo"/>
                          <a:cs typeface="Archivo"/>
                          <a:sym typeface="Archivo"/>
                        </a:rPr>
                        <a:t>educed </a:t>
                      </a:r>
                      <a:r>
                        <a:rPr i="0" lang="en" sz="800" cap="none" strike="noStrike">
                          <a:solidFill>
                            <a:srgbClr val="000000"/>
                          </a:solidFill>
                          <a:latin typeface="Archivo"/>
                          <a:ea typeface="Archivo"/>
                          <a:cs typeface="Archivo"/>
                          <a:sym typeface="Archivo"/>
                        </a:rPr>
                        <a:t>setup time</a:t>
                      </a:r>
                      <a:r>
                        <a:rPr i="0" lang="en" sz="800" u="none" cap="none" strike="noStrike">
                          <a:solidFill>
                            <a:srgbClr val="000000"/>
                          </a:solidFill>
                          <a:latin typeface="Archivo"/>
                          <a:ea typeface="Archivo"/>
                          <a:cs typeface="Archivo"/>
                          <a:sym typeface="Archivo"/>
                        </a:rPr>
                        <a:t> to 48 hours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Over 95%</a:t>
                      </a:r>
                      <a:r>
                        <a:rPr i="0" lang="en" sz="800" u="none" cap="none" strike="noStrike">
                          <a:solidFill>
                            <a:srgbClr val="000000"/>
                          </a:solidFill>
                          <a:latin typeface="Archivo"/>
                          <a:ea typeface="Archivo"/>
                          <a:cs typeface="Archivo"/>
                          <a:sym typeface="Archivo"/>
                        </a:rPr>
                        <a:t> regression test</a:t>
                      </a:r>
                      <a:r>
                        <a:rPr lang="en" sz="800">
                          <a:latin typeface="Archivo"/>
                          <a:ea typeface="Archivo"/>
                          <a:cs typeface="Archivo"/>
                          <a:sym typeface="Archivo"/>
                        </a:rPr>
                        <a:t> pass rate</a:t>
                      </a:r>
                      <a:r>
                        <a:rPr i="0" lang="en" sz="800" u="none" cap="none" strike="noStrike">
                          <a:solidFill>
                            <a:srgbClr val="000000"/>
                          </a:solidFill>
                          <a:latin typeface="Archivo"/>
                          <a:ea typeface="Archivo"/>
                          <a:cs typeface="Archivo"/>
                          <a:sym typeface="Archivo"/>
                        </a:rPr>
                        <a:t>, </a:t>
                      </a:r>
                      <a:r>
                        <a:rPr lang="en" sz="800"/>
                        <a:t>50% reduction in execution time to 48 hours for Selenium Grid tests across multiple browsers compared to initial execution time, </a:t>
                      </a:r>
                      <a:r>
                        <a:rPr lang="en" sz="800">
                          <a:latin typeface="Archivo"/>
                          <a:ea typeface="Archivo"/>
                          <a:cs typeface="Archivo"/>
                          <a:sym typeface="Archivo"/>
                        </a:rPr>
                        <a:t>0 high severity bugs in test setup/execution</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JUnit reporting feature added, </a:t>
                      </a:r>
                      <a:r>
                        <a:rPr lang="en" sz="800">
                          <a:latin typeface="Archivo"/>
                          <a:ea typeface="Archivo"/>
                          <a:cs typeface="Archivo"/>
                          <a:sym typeface="Archivo"/>
                        </a:rPr>
                        <a:t>50% reduction in false positives rate with 97% precision, Beta testing</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75% reduction in test execution time to 24 hours </a:t>
                      </a:r>
                      <a:r>
                        <a:rPr lang="en" sz="800"/>
                        <a:t>compared to initial execution time, total turnaround time (setup &amp; execution) is 72 hours</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0  control related security incidents, limit security incident response time to 1 hour</a:t>
                      </a:r>
                      <a:endParaRPr i="0" sz="800" u="none" cap="none" strike="noStrike">
                        <a:solidFill>
                          <a:srgbClr val="000000"/>
                        </a:solidFill>
                        <a:latin typeface="Archivo"/>
                        <a:ea typeface="Archivo"/>
                        <a:cs typeface="Archivo"/>
                        <a:sym typeface="Archivo"/>
                      </a:endParaRPr>
                    </a:p>
                  </a:txBody>
                  <a:tcPr marT="0" marB="0" marR="40675" marL="40675" anchor="ctr"/>
                </a:tc>
              </a:tr>
              <a:tr h="1189050">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Key Contents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Archivo"/>
                          <a:ea typeface="Archivo"/>
                          <a:cs typeface="Archivo"/>
                          <a:sym typeface="Archivo"/>
                        </a:rPr>
                        <a:t>Test Script Set, False Positive Patch, Test result reports, Execution time summary</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Selenium Grid configuration file, Setup </a:t>
                      </a:r>
                      <a:r>
                        <a:rPr lang="en" sz="800">
                          <a:latin typeface="Archivo"/>
                          <a:ea typeface="Archivo"/>
                          <a:cs typeface="Archivo"/>
                          <a:sym typeface="Archivo"/>
                        </a:rPr>
                        <a:t>t</a:t>
                      </a:r>
                      <a:r>
                        <a:rPr i="0" lang="en" sz="800" u="none" cap="none" strike="noStrike">
                          <a:solidFill>
                            <a:srgbClr val="000000"/>
                          </a:solidFill>
                          <a:latin typeface="Archivo"/>
                          <a:ea typeface="Archivo"/>
                          <a:cs typeface="Archivo"/>
                          <a:sym typeface="Archivo"/>
                        </a:rPr>
                        <a:t>ime </a:t>
                      </a:r>
                      <a:r>
                        <a:rPr lang="en" sz="800">
                          <a:latin typeface="Archivo"/>
                          <a:ea typeface="Archivo"/>
                          <a:cs typeface="Archivo"/>
                          <a:sym typeface="Archivo"/>
                        </a:rPr>
                        <a:t>report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Jenkins Configuration, Regression test reports, Ex</a:t>
                      </a:r>
                      <a:r>
                        <a:rPr lang="en" sz="800">
                          <a:latin typeface="Archivo"/>
                          <a:ea typeface="Archivo"/>
                          <a:cs typeface="Archivo"/>
                          <a:sym typeface="Archivo"/>
                        </a:rPr>
                        <a:t>ecution time summary</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Selenium WebDriver configuration file, Beta test feedback and validation reports</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Performance test reports</a:t>
                      </a:r>
                      <a:r>
                        <a:rPr lang="en" sz="800">
                          <a:latin typeface="Archivo"/>
                          <a:ea typeface="Archivo"/>
                          <a:cs typeface="Archivo"/>
                          <a:sym typeface="Archivo"/>
                        </a:rPr>
                        <a:t>, System test reports, Execution time summary</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Security test reports</a:t>
                      </a:r>
                      <a:endParaRPr i="0" sz="800" u="none" cap="none" strike="noStrike">
                        <a:solidFill>
                          <a:srgbClr val="000000"/>
                        </a:solidFill>
                        <a:latin typeface="Archivo"/>
                        <a:ea typeface="Archivo"/>
                        <a:cs typeface="Archivo"/>
                        <a:sym typeface="Archivo"/>
                      </a:endParaRPr>
                    </a:p>
                  </a:txBody>
                  <a:tcPr marT="0" marB="0" marR="40675" marL="40675" anchor="ct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4"/>
          <p:cNvSpPr txBox="1"/>
          <p:nvPr/>
        </p:nvSpPr>
        <p:spPr>
          <a:xfrm>
            <a:off x="594275" y="1843825"/>
            <a:ext cx="6081000" cy="1465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5200">
                <a:solidFill>
                  <a:schemeClr val="dk1"/>
                </a:solidFill>
                <a:latin typeface="Poppins"/>
                <a:ea typeface="Poppins"/>
                <a:cs typeface="Poppins"/>
                <a:sym typeface="Poppins"/>
              </a:rPr>
              <a:t>Change Management</a:t>
            </a:r>
            <a:endParaRPr sz="5200"/>
          </a:p>
        </p:txBody>
      </p:sp>
      <p:sp>
        <p:nvSpPr>
          <p:cNvPr id="1156" name="Google Shape;1156;p114"/>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15"/>
          <p:cNvSpPr txBox="1"/>
          <p:nvPr/>
        </p:nvSpPr>
        <p:spPr>
          <a:xfrm>
            <a:off x="541575" y="4893600"/>
            <a:ext cx="7220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2024. 5 critical steps in the change management process. Retrieved May 17, 2024 from https://www.atlassian.com/blog/strategy/change-management-steps</a:t>
            </a:r>
            <a:endParaRPr sz="700">
              <a:solidFill>
                <a:schemeClr val="lt1"/>
              </a:solidFill>
              <a:latin typeface="Archivo"/>
              <a:ea typeface="Archivo"/>
              <a:cs typeface="Archivo"/>
              <a:sym typeface="Archivo"/>
            </a:endParaRPr>
          </a:p>
        </p:txBody>
      </p:sp>
      <p:sp>
        <p:nvSpPr>
          <p:cNvPr id="1162" name="Google Shape;1162;p115"/>
          <p:cNvSpPr txBox="1"/>
          <p:nvPr>
            <p:ph type="title"/>
          </p:nvPr>
        </p:nvSpPr>
        <p:spPr>
          <a:xfrm>
            <a:off x="541575" y="0"/>
            <a:ext cx="66336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Change Management [1]</a:t>
            </a:r>
            <a:endParaRPr sz="2600"/>
          </a:p>
        </p:txBody>
      </p:sp>
      <p:sp>
        <p:nvSpPr>
          <p:cNvPr id="1163" name="Google Shape;1163;p115"/>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Archivo"/>
                <a:ea typeface="Archivo"/>
                <a:cs typeface="Archivo"/>
                <a:sym typeface="Archivo"/>
              </a:rPr>
              <a:t>Simple</a:t>
            </a:r>
            <a:endParaRPr sz="900">
              <a:solidFill>
                <a:schemeClr val="lt1"/>
              </a:solidFill>
              <a:latin typeface="Archivo"/>
              <a:ea typeface="Archivo"/>
              <a:cs typeface="Archivo"/>
              <a:sym typeface="Archivo"/>
            </a:endParaRPr>
          </a:p>
        </p:txBody>
      </p:sp>
      <p:pic>
        <p:nvPicPr>
          <p:cNvPr id="1164" name="Google Shape;1164;p115"/>
          <p:cNvPicPr preferRelativeResize="0"/>
          <p:nvPr/>
        </p:nvPicPr>
        <p:blipFill>
          <a:blip r:embed="rId3">
            <a:alphaModFix/>
          </a:blip>
          <a:stretch>
            <a:fillRect/>
          </a:stretch>
        </p:blipFill>
        <p:spPr>
          <a:xfrm>
            <a:off x="961950" y="457310"/>
            <a:ext cx="7220101" cy="43785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16"/>
          <p:cNvSpPr txBox="1"/>
          <p:nvPr/>
        </p:nvSpPr>
        <p:spPr>
          <a:xfrm>
            <a:off x="594275" y="1843825"/>
            <a:ext cx="6081000" cy="825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5200">
                <a:solidFill>
                  <a:schemeClr val="dk1"/>
                </a:solidFill>
                <a:latin typeface="Poppins"/>
                <a:ea typeface="Poppins"/>
                <a:cs typeface="Poppins"/>
                <a:sym typeface="Poppins"/>
              </a:rPr>
              <a:t>Project Plan</a:t>
            </a:r>
            <a:endParaRPr sz="5200"/>
          </a:p>
        </p:txBody>
      </p:sp>
      <p:sp>
        <p:nvSpPr>
          <p:cNvPr id="1170" name="Google Shape;1170;p116"/>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17"/>
          <p:cNvPicPr preferRelativeResize="0"/>
          <p:nvPr/>
        </p:nvPicPr>
        <p:blipFill>
          <a:blip r:embed="rId3">
            <a:alphaModFix/>
          </a:blip>
          <a:stretch>
            <a:fillRect/>
          </a:stretch>
        </p:blipFill>
        <p:spPr>
          <a:xfrm>
            <a:off x="0" y="667725"/>
            <a:ext cx="9144003" cy="4210344"/>
          </a:xfrm>
          <a:prstGeom prst="rect">
            <a:avLst/>
          </a:prstGeom>
          <a:noFill/>
          <a:ln>
            <a:noFill/>
          </a:ln>
        </p:spPr>
      </p:pic>
      <p:sp>
        <p:nvSpPr>
          <p:cNvPr id="1176" name="Google Shape;1176;p117"/>
          <p:cNvSpPr txBox="1"/>
          <p:nvPr/>
        </p:nvSpPr>
        <p:spPr>
          <a:xfrm>
            <a:off x="152400" y="358650"/>
            <a:ext cx="43920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Archivo"/>
                <a:ea typeface="Archivo"/>
                <a:cs typeface="Archivo"/>
                <a:sym typeface="Archivo"/>
              </a:rPr>
              <a:t>Section: “Translate Initial 60 Test Cases”</a:t>
            </a:r>
            <a:endParaRPr b="1" sz="1500">
              <a:solidFill>
                <a:schemeClr val="dk1"/>
              </a:solidFill>
              <a:latin typeface="Archivo"/>
              <a:ea typeface="Archivo"/>
              <a:cs typeface="Archivo"/>
              <a:sym typeface="Archivo"/>
            </a:endParaRPr>
          </a:p>
        </p:txBody>
      </p:sp>
      <p:sp>
        <p:nvSpPr>
          <p:cNvPr id="1177" name="Google Shape;1177;p117"/>
          <p:cNvSpPr txBox="1"/>
          <p:nvPr>
            <p:ph type="title"/>
          </p:nvPr>
        </p:nvSpPr>
        <p:spPr>
          <a:xfrm>
            <a:off x="152400" y="-110400"/>
            <a:ext cx="782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Increment 1, Sprint 1 Project Plan</a:t>
            </a:r>
            <a:endParaRPr/>
          </a:p>
        </p:txBody>
      </p:sp>
      <p:sp>
        <p:nvSpPr>
          <p:cNvPr id="1178" name="Google Shape;1178;p117"/>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18"/>
          <p:cNvSpPr txBox="1"/>
          <p:nvPr>
            <p:ph type="title"/>
          </p:nvPr>
        </p:nvSpPr>
        <p:spPr>
          <a:xfrm>
            <a:off x="720000" y="-55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Archivo"/>
                <a:ea typeface="Archivo"/>
                <a:cs typeface="Archivo"/>
                <a:sym typeface="Archivo"/>
              </a:rPr>
              <a:t>“Translate Initial 60 Test Cases” </a:t>
            </a:r>
            <a:r>
              <a:rPr lang="en" sz="2100">
                <a:solidFill>
                  <a:schemeClr val="accent1"/>
                </a:solidFill>
                <a:latin typeface="Archivo"/>
                <a:ea typeface="Archivo"/>
                <a:cs typeface="Archivo"/>
                <a:sym typeface="Archivo"/>
              </a:rPr>
              <a:t>RACI </a:t>
            </a:r>
            <a:r>
              <a:rPr baseline="30000" lang="en" sz="2100">
                <a:solidFill>
                  <a:schemeClr val="accent1"/>
                </a:solidFill>
                <a:latin typeface="Archivo"/>
                <a:ea typeface="Archivo"/>
                <a:cs typeface="Archivo"/>
                <a:sym typeface="Archivo"/>
              </a:rPr>
              <a:t>[1]</a:t>
            </a:r>
            <a:endParaRPr baseline="30000" sz="3600">
              <a:solidFill>
                <a:schemeClr val="accent1"/>
              </a:solidFill>
            </a:endParaRPr>
          </a:p>
        </p:txBody>
      </p:sp>
      <p:graphicFrame>
        <p:nvGraphicFramePr>
          <p:cNvPr id="1184" name="Google Shape;1184;p118"/>
          <p:cNvGraphicFramePr/>
          <p:nvPr/>
        </p:nvGraphicFramePr>
        <p:xfrm>
          <a:off x="251300" y="411400"/>
          <a:ext cx="3000000" cy="3000000"/>
        </p:xfrm>
        <a:graphic>
          <a:graphicData uri="http://schemas.openxmlformats.org/drawingml/2006/table">
            <a:tbl>
              <a:tblPr>
                <a:noFill/>
                <a:tableStyleId>{B215E681-6D8F-432D-AEA8-22DAB8BEE2FF}</a:tableStyleId>
              </a:tblPr>
              <a:tblGrid>
                <a:gridCol w="1084250"/>
                <a:gridCol w="1691425"/>
                <a:gridCol w="1496250"/>
                <a:gridCol w="1398675"/>
                <a:gridCol w="1517925"/>
                <a:gridCol w="1452875"/>
              </a:tblGrid>
              <a:tr h="220725">
                <a:tc>
                  <a:txBody>
                    <a:bodyPr/>
                    <a:lstStyle/>
                    <a:p>
                      <a:pPr indent="0" lvl="0" marL="0" rtl="0" algn="ctr">
                        <a:lnSpc>
                          <a:spcPct val="115000"/>
                        </a:lnSpc>
                        <a:spcBef>
                          <a:spcPts val="0"/>
                        </a:spcBef>
                        <a:spcAft>
                          <a:spcPts val="0"/>
                        </a:spcAft>
                        <a:buNone/>
                      </a:pPr>
                      <a:r>
                        <a:rPr lang="en" sz="1200">
                          <a:solidFill>
                            <a:srgbClr val="073763"/>
                          </a:solidFill>
                        </a:rPr>
                        <a:t>Theme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200">
                          <a:solidFill>
                            <a:srgbClr val="073763"/>
                          </a:solidFill>
                        </a:rPr>
                        <a:t>Tasks</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200">
                          <a:solidFill>
                            <a:srgbClr val="073763"/>
                          </a:solidFill>
                        </a:rPr>
                        <a:t>Responsible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200">
                          <a:solidFill>
                            <a:srgbClr val="073763"/>
                          </a:solidFill>
                        </a:rPr>
                        <a:t>Accountable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200">
                          <a:solidFill>
                            <a:srgbClr val="073763"/>
                          </a:solidFill>
                        </a:rPr>
                        <a:t>Consulted</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 sz="1200">
                          <a:solidFill>
                            <a:srgbClr val="073763"/>
                          </a:solidFill>
                        </a:rPr>
                        <a:t>Informed</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tcPr>
                </a:tc>
              </a:tr>
              <a:tr h="539275">
                <a:tc rowSpan="4">
                  <a:txBody>
                    <a:bodyPr/>
                    <a:lstStyle/>
                    <a:p>
                      <a:pPr indent="0" lvl="0" marL="0" rtl="0" algn="ctr">
                        <a:lnSpc>
                          <a:spcPct val="115000"/>
                        </a:lnSpc>
                        <a:spcBef>
                          <a:spcPts val="0"/>
                        </a:spcBef>
                        <a:spcAft>
                          <a:spcPts val="0"/>
                        </a:spcAft>
                        <a:buNone/>
                      </a:pPr>
                      <a:r>
                        <a:rPr lang="en" sz="1000">
                          <a:solidFill>
                            <a:srgbClr val="073763"/>
                          </a:solidFill>
                        </a:rPr>
                        <a:t>Review and Select 60 Critical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073763"/>
                          </a:solidFill>
                        </a:rPr>
                        <a:t>Identify critical test cases from the manual test suite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SOC Analyst: selects critical tests from customer perspective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 verifies that test cases capture critical controls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a:txBody>
                    <a:bodyPr/>
                    <a:lstStyle/>
                    <a:p>
                      <a:pPr indent="0" lvl="0" marL="0" rtl="0" algn="ctr">
                        <a:lnSpc>
                          <a:spcPct val="115000"/>
                        </a:lnSpc>
                        <a:spcBef>
                          <a:spcPts val="0"/>
                        </a:spcBef>
                        <a:spcAft>
                          <a:spcPts val="0"/>
                        </a:spcAft>
                        <a:buNone/>
                      </a:pPr>
                      <a:r>
                        <a:rPr lang="en" sz="900">
                          <a:solidFill>
                            <a:srgbClr val="073763"/>
                          </a:solidFill>
                        </a:rPr>
                        <a:t>DevTest: advises selection from IT maintenance perspective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r>
              <a:tr h="658200">
                <a:tc vMerge="1"/>
                <a:tc>
                  <a:txBody>
                    <a:bodyPr/>
                    <a:lstStyle/>
                    <a:p>
                      <a:pPr indent="0" lvl="0" marL="0" rtl="0" algn="l">
                        <a:lnSpc>
                          <a:spcPct val="115000"/>
                        </a:lnSpc>
                        <a:spcBef>
                          <a:spcPts val="0"/>
                        </a:spcBef>
                        <a:spcAft>
                          <a:spcPts val="0"/>
                        </a:spcAft>
                        <a:buNone/>
                      </a:pPr>
                      <a:r>
                        <a:rPr lang="en" sz="1000">
                          <a:solidFill>
                            <a:srgbClr val="073763"/>
                          </a:solidFill>
                        </a:rPr>
                        <a:t>Prioritize test cases based on criticality and impact</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900">
                          <a:solidFill>
                            <a:srgbClr val="073763"/>
                          </a:solidFill>
                        </a:rPr>
                        <a:t>DevTest: verifies that tests are automatible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 ensures initial test selection is representative of UI BATs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186750">
                <a:tc vMerge="1"/>
                <a:tc rowSpan="2">
                  <a:txBody>
                    <a:bodyPr/>
                    <a:lstStyle/>
                    <a:p>
                      <a:pPr indent="0" lvl="0" marL="0" rtl="0" algn="l">
                        <a:lnSpc>
                          <a:spcPct val="115000"/>
                        </a:lnSpc>
                        <a:spcBef>
                          <a:spcPts val="0"/>
                        </a:spcBef>
                        <a:spcAft>
                          <a:spcPts val="0"/>
                        </a:spcAft>
                        <a:buNone/>
                      </a:pPr>
                      <a:r>
                        <a:rPr lang="en" sz="1000">
                          <a:solidFill>
                            <a:srgbClr val="073763"/>
                          </a:solidFill>
                        </a:rPr>
                        <a:t>Document selected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rowSpan="2">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c rowSpan="2">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rowSpan="2">
                  <a:txBody>
                    <a:bodyPr/>
                    <a:lstStyle/>
                    <a:p>
                      <a:pPr indent="0" lvl="0" marL="0" rtl="0" algn="ctr">
                        <a:lnSpc>
                          <a:spcPct val="115000"/>
                        </a:lnSpc>
                        <a:spcBef>
                          <a:spcPts val="0"/>
                        </a:spcBef>
                        <a:spcAft>
                          <a:spcPts val="0"/>
                        </a:spcAft>
                        <a:buNone/>
                      </a:pPr>
                      <a:r>
                        <a:rPr lang="en" sz="900">
                          <a:solidFill>
                            <a:srgbClr val="073763"/>
                          </a:solidFill>
                        </a:rPr>
                        <a:t>CIO</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186750">
                <a:tc vMerge="1"/>
                <a:tc vMerge="1"/>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vMerge="1"/>
                <a:tc vMerge="1"/>
                <a:tc vMerge="1"/>
              </a:tr>
              <a:tr h="412375">
                <a:tc rowSpan="3">
                  <a:txBody>
                    <a:bodyPr/>
                    <a:lstStyle/>
                    <a:p>
                      <a:pPr indent="0" lvl="0" marL="0" rtl="0" algn="ctr">
                        <a:lnSpc>
                          <a:spcPct val="115000"/>
                        </a:lnSpc>
                        <a:spcBef>
                          <a:spcPts val="0"/>
                        </a:spcBef>
                        <a:spcAft>
                          <a:spcPts val="0"/>
                        </a:spcAft>
                        <a:buNone/>
                      </a:pPr>
                      <a:r>
                        <a:rPr lang="en" sz="1000">
                          <a:solidFill>
                            <a:srgbClr val="073763"/>
                          </a:solidFill>
                        </a:rPr>
                        <a:t>Translate Test Cases into Java Using Selenium Webdriver</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073763"/>
                          </a:solidFill>
                        </a:rPr>
                        <a:t>Create Java Classes for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 ensures code quality</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DevOps: opportunities for CI/CD efficiencies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339575">
                <a:tc vMerge="1"/>
                <a:tc>
                  <a:txBody>
                    <a:bodyPr/>
                    <a:lstStyle/>
                    <a:p>
                      <a:pPr indent="0" lvl="0" marL="0" rtl="0" algn="l">
                        <a:lnSpc>
                          <a:spcPct val="115000"/>
                        </a:lnSpc>
                        <a:spcBef>
                          <a:spcPts val="0"/>
                        </a:spcBef>
                        <a:spcAft>
                          <a:spcPts val="0"/>
                        </a:spcAft>
                        <a:buNone/>
                      </a:pPr>
                      <a:r>
                        <a:rPr lang="en" sz="1000">
                          <a:solidFill>
                            <a:srgbClr val="073763"/>
                          </a:solidFill>
                        </a:rPr>
                        <a:t>Write Selenium scripts for each test case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DevOps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339575">
                <a:tc vMerge="1"/>
                <a:tc>
                  <a:txBody>
                    <a:bodyPr/>
                    <a:lstStyle/>
                    <a:p>
                      <a:pPr indent="0" lvl="0" marL="0" rtl="0" algn="l">
                        <a:lnSpc>
                          <a:spcPct val="115000"/>
                        </a:lnSpc>
                        <a:spcBef>
                          <a:spcPts val="0"/>
                        </a:spcBef>
                        <a:spcAft>
                          <a:spcPts val="0"/>
                        </a:spcAft>
                        <a:buNone/>
                      </a:pPr>
                      <a:r>
                        <a:rPr lang="en" sz="1000">
                          <a:solidFill>
                            <a:srgbClr val="073763"/>
                          </a:solidFill>
                        </a:rPr>
                        <a:t>Ensure scripts are modular and reusable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DevOps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339575">
                <a:tc rowSpan="3">
                  <a:txBody>
                    <a:bodyPr/>
                    <a:lstStyle/>
                    <a:p>
                      <a:pPr indent="0" lvl="0" marL="0" rtl="0" algn="l">
                        <a:lnSpc>
                          <a:spcPct val="115000"/>
                        </a:lnSpc>
                        <a:spcBef>
                          <a:spcPts val="0"/>
                        </a:spcBef>
                        <a:spcAft>
                          <a:spcPts val="0"/>
                        </a:spcAft>
                        <a:buNone/>
                      </a:pPr>
                      <a:r>
                        <a:rPr lang="en" sz="1000">
                          <a:solidFill>
                            <a:srgbClr val="073763"/>
                          </a:solidFill>
                        </a:rPr>
                        <a:t>Internal Review and Verification</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solidFill>
                            <a:srgbClr val="073763"/>
                          </a:solidFill>
                        </a:rPr>
                        <a:t>Peer review of translated test scripts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492375">
                <a:tc vMerge="1"/>
                <a:tc>
                  <a:txBody>
                    <a:bodyPr/>
                    <a:lstStyle/>
                    <a:p>
                      <a:pPr indent="0" lvl="0" marL="0" rtl="0" algn="l">
                        <a:lnSpc>
                          <a:spcPct val="115000"/>
                        </a:lnSpc>
                        <a:spcBef>
                          <a:spcPts val="0"/>
                        </a:spcBef>
                        <a:spcAft>
                          <a:spcPts val="0"/>
                        </a:spcAft>
                        <a:buNone/>
                      </a:pPr>
                      <a:r>
                        <a:rPr lang="en" sz="1000">
                          <a:solidFill>
                            <a:srgbClr val="073763"/>
                          </a:solidFill>
                        </a:rPr>
                        <a:t>Execute test scripts to verify functionality</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SOC Analyst: expected test points covered</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 opportunities to reuse BAT sample data</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r h="492375">
                <a:tc vMerge="1"/>
                <a:tc>
                  <a:txBody>
                    <a:bodyPr/>
                    <a:lstStyle/>
                    <a:p>
                      <a:pPr indent="0" lvl="0" marL="0" rtl="0" algn="l">
                        <a:lnSpc>
                          <a:spcPct val="115000"/>
                        </a:lnSpc>
                        <a:spcBef>
                          <a:spcPts val="0"/>
                        </a:spcBef>
                        <a:spcAft>
                          <a:spcPts val="0"/>
                        </a:spcAft>
                        <a:buNone/>
                      </a:pPr>
                      <a:r>
                        <a:rPr lang="en" sz="1000">
                          <a:solidFill>
                            <a:srgbClr val="073763"/>
                          </a:solidFill>
                        </a:rPr>
                        <a:t>Make necessary adjustments based on feedback</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tcPr>
                </a:tc>
              </a:tr>
            </a:tbl>
          </a:graphicData>
        </a:graphic>
      </p:graphicFrame>
      <p:sp>
        <p:nvSpPr>
          <p:cNvPr id="1185" name="Google Shape;1185;p118"/>
          <p:cNvSpPr txBox="1"/>
          <p:nvPr>
            <p:ph type="title"/>
          </p:nvPr>
        </p:nvSpPr>
        <p:spPr>
          <a:xfrm>
            <a:off x="2753125" y="4810475"/>
            <a:ext cx="45777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400"/>
          </a:p>
          <a:p>
            <a:pPr indent="0" lvl="0" marL="0" rtl="0" algn="l">
              <a:spcBef>
                <a:spcPts val="0"/>
              </a:spcBef>
              <a:spcAft>
                <a:spcPts val="0"/>
              </a:spcAft>
              <a:buNone/>
            </a:pPr>
            <a:r>
              <a:rPr b="0" lang="en" sz="400"/>
              <a:t>[1] TeamGantt. RACI Chart Definition, Tips, and Example. Retrieved June 2, 2024, from https://www.teamgantt.com/blog/raci-chart-definition-tips-and-example#:~</a:t>
            </a:r>
            <a:endParaRPr b="0" sz="400"/>
          </a:p>
          <a:p>
            <a:pPr indent="0" lvl="0" marL="0" rtl="0" algn="l">
              <a:spcBef>
                <a:spcPts val="0"/>
              </a:spcBef>
              <a:spcAft>
                <a:spcPts val="0"/>
              </a:spcAft>
              <a:buNone/>
            </a:pPr>
            <a:r>
              <a:rPr b="0" lang="en" sz="400"/>
              <a:t>=simple%20RACI%20chart-,RACI%20definitions%20explained,have%20on%20an%20individual%20deliverable</a:t>
            </a:r>
            <a:endParaRPr b="0" sz="400"/>
          </a:p>
          <a:p>
            <a:pPr indent="0" lvl="0" marL="0" rtl="0" algn="l">
              <a:spcBef>
                <a:spcPts val="0"/>
              </a:spcBef>
              <a:spcAft>
                <a:spcPts val="0"/>
              </a:spcAft>
              <a:buNone/>
            </a:pPr>
            <a:r>
              <a:t/>
            </a:r>
            <a:endParaRPr b="0" sz="400"/>
          </a:p>
          <a:p>
            <a:pPr indent="0" lvl="0" marL="0" rtl="0" algn="l">
              <a:spcBef>
                <a:spcPts val="0"/>
              </a:spcBef>
              <a:spcAft>
                <a:spcPts val="0"/>
              </a:spcAft>
              <a:buNone/>
            </a:pPr>
            <a:r>
              <a:t/>
            </a:r>
            <a:endParaRPr b="0" sz="400"/>
          </a:p>
          <a:p>
            <a:pPr indent="0" lvl="0" marL="0" rtl="0" algn="l">
              <a:spcBef>
                <a:spcPts val="0"/>
              </a:spcBef>
              <a:spcAft>
                <a:spcPts val="0"/>
              </a:spcAft>
              <a:buNone/>
            </a:pPr>
            <a:r>
              <a:t/>
            </a:r>
            <a:endParaRPr b="0" sz="700"/>
          </a:p>
        </p:txBody>
      </p:sp>
      <p:sp>
        <p:nvSpPr>
          <p:cNvPr id="1186" name="Google Shape;1186;p11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chivo"/>
                <a:ea typeface="Archivo"/>
                <a:cs typeface="Archivo"/>
                <a:sym typeface="Archivo"/>
              </a:rPr>
              <a:t>Simple</a:t>
            </a:r>
            <a:endParaRPr b="0" i="0" sz="900" u="none" cap="none" strike="noStrike">
              <a:solidFill>
                <a:schemeClr val="dk1"/>
              </a:solidFill>
              <a:latin typeface="Archivo"/>
              <a:ea typeface="Archivo"/>
              <a:cs typeface="Archivo"/>
              <a:sym typeface="Archiv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19"/>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92" name="Google Shape;1192;p119"/>
          <p:cNvSpPr txBox="1"/>
          <p:nvPr/>
        </p:nvSpPr>
        <p:spPr>
          <a:xfrm>
            <a:off x="10156675"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3669700" y="855750"/>
            <a:ext cx="43314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t>
            </a:r>
            <a:endParaRPr/>
          </a:p>
          <a:p>
            <a:pPr indent="0" lvl="0" marL="0" rtl="0" algn="l">
              <a:spcBef>
                <a:spcPts val="0"/>
              </a:spcBef>
              <a:spcAft>
                <a:spcPts val="0"/>
              </a:spcAft>
              <a:buNone/>
            </a:pPr>
            <a:r>
              <a:rPr lang="en">
                <a:solidFill>
                  <a:schemeClr val="accent1"/>
                </a:solidFill>
              </a:rPr>
              <a:t>Objectives</a:t>
            </a:r>
            <a:endParaRPr>
              <a:solidFill>
                <a:schemeClr val="accent1"/>
              </a:solidFill>
            </a:endParaRPr>
          </a:p>
        </p:txBody>
      </p:sp>
      <p:pic>
        <p:nvPicPr>
          <p:cNvPr id="405" name="Google Shape;405;p57"/>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406" name="Google Shape;406;p57"/>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7"/>
          <p:cNvSpPr txBox="1"/>
          <p:nvPr/>
        </p:nvSpPr>
        <p:spPr>
          <a:xfrm>
            <a:off x="2675800" y="2665025"/>
            <a:ext cx="6182100" cy="13698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0"/>
              </a:spcBef>
              <a:spcAft>
                <a:spcPts val="0"/>
              </a:spcAft>
              <a:buSzPts val="1100"/>
              <a:buFont typeface="Archivo SemiBold"/>
              <a:buAutoNum type="arabicPeriod"/>
            </a:pPr>
            <a:r>
              <a:rPr lang="en" sz="1100">
                <a:latin typeface="Archivo SemiBold"/>
                <a:ea typeface="Archivo SemiBold"/>
                <a:cs typeface="Archivo SemiBold"/>
                <a:sym typeface="Archivo SemiBold"/>
              </a:rPr>
              <a:t> </a:t>
            </a:r>
            <a:r>
              <a:rPr lang="en" sz="1100">
                <a:latin typeface="Archivo SemiBold"/>
                <a:ea typeface="Archivo SemiBold"/>
                <a:cs typeface="Archivo SemiBold"/>
                <a:sym typeface="Archivo SemiBold"/>
              </a:rPr>
              <a:t>Reduce end-to-end regression testing efforts and costs by 230% [1][2]</a:t>
            </a:r>
            <a:endParaRPr sz="1100">
              <a:latin typeface="Archivo SemiBold"/>
              <a:ea typeface="Archivo SemiBold"/>
              <a:cs typeface="Archivo SemiBold"/>
              <a:sym typeface="Archivo SemiBold"/>
            </a:endParaRPr>
          </a:p>
          <a:p>
            <a:pPr indent="-298450" lvl="0" marL="457200" rtl="0" algn="just">
              <a:lnSpc>
                <a:spcPct val="150000"/>
              </a:lnSpc>
              <a:spcBef>
                <a:spcPts val="0"/>
              </a:spcBef>
              <a:spcAft>
                <a:spcPts val="0"/>
              </a:spcAft>
              <a:buSzPts val="1100"/>
              <a:buFont typeface="Archivo SemiBold"/>
              <a:buAutoNum type="arabicPeriod"/>
            </a:pPr>
            <a:r>
              <a:rPr lang="en" sz="700">
                <a:latin typeface="Archivo SemiBold"/>
                <a:ea typeface="Archivo SemiBold"/>
                <a:cs typeface="Archivo SemiBold"/>
                <a:sym typeface="Archivo SemiBold"/>
              </a:rPr>
              <a:t> </a:t>
            </a:r>
            <a:r>
              <a:rPr lang="en" sz="1100">
                <a:latin typeface="Archivo SemiBold"/>
                <a:ea typeface="Archivo SemiBold"/>
                <a:cs typeface="Archivo SemiBold"/>
                <a:sym typeface="Archivo SemiBold"/>
              </a:rPr>
              <a:t>Reducing the time taken to give feedback to the development team by 50%[3], in turn enabling the development team’s throughput</a:t>
            </a:r>
            <a:endParaRPr sz="1100">
              <a:latin typeface="Archivo SemiBold"/>
              <a:ea typeface="Archivo SemiBold"/>
              <a:cs typeface="Archivo SemiBold"/>
              <a:sym typeface="Archivo SemiBold"/>
            </a:endParaRPr>
          </a:p>
          <a:p>
            <a:pPr indent="-298450" lvl="0" marL="457200" rtl="0" algn="just">
              <a:lnSpc>
                <a:spcPct val="150000"/>
              </a:lnSpc>
              <a:spcBef>
                <a:spcPts val="0"/>
              </a:spcBef>
              <a:spcAft>
                <a:spcPts val="0"/>
              </a:spcAft>
              <a:buSzPts val="1100"/>
              <a:buFont typeface="Archivo SemiBold"/>
              <a:buAutoNum type="arabicPeriod"/>
            </a:pPr>
            <a:r>
              <a:rPr lang="en" sz="1100">
                <a:latin typeface="Archivo SemiBold"/>
                <a:ea typeface="Archivo SemiBold"/>
                <a:cs typeface="Archivo SemiBold"/>
                <a:sym typeface="Archivo SemiBold"/>
              </a:rPr>
              <a:t>Identifying and reporting bug/s impacting the strategic threat detection and incident response workflows</a:t>
            </a:r>
            <a:endParaRPr>
              <a:latin typeface="Archivo SemiBold"/>
              <a:ea typeface="Archivo SemiBold"/>
              <a:cs typeface="Archivo SemiBold"/>
              <a:sym typeface="Archivo SemiBold"/>
            </a:endParaRPr>
          </a:p>
        </p:txBody>
      </p:sp>
      <p:sp>
        <p:nvSpPr>
          <p:cNvPr id="408" name="Google Shape;408;p57"/>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409" name="Google Shape;409;p57"/>
          <p:cNvSpPr txBox="1"/>
          <p:nvPr/>
        </p:nvSpPr>
        <p:spPr>
          <a:xfrm>
            <a:off x="2859675" y="4697225"/>
            <a:ext cx="30333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Challenges: Slide 6</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Architecture &amp; Design: Slide 52, Slide 53</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[3] SMART </a:t>
            </a:r>
            <a:r>
              <a:rPr lang="en" sz="700">
                <a:solidFill>
                  <a:schemeClr val="dk1"/>
                </a:solidFill>
                <a:latin typeface="Archivo"/>
                <a:ea typeface="Archivo"/>
                <a:cs typeface="Archivo"/>
                <a:sym typeface="Archivo"/>
              </a:rPr>
              <a:t>Analysis</a:t>
            </a:r>
            <a:r>
              <a:rPr lang="en" sz="700">
                <a:solidFill>
                  <a:schemeClr val="dk1"/>
                </a:solidFill>
                <a:latin typeface="Archivo"/>
                <a:ea typeface="Archivo"/>
                <a:cs typeface="Archivo"/>
                <a:sym typeface="Archivo"/>
              </a:rPr>
              <a:t>: Slide 8</a:t>
            </a:r>
            <a:endParaRPr sz="700">
              <a:solidFill>
                <a:schemeClr val="dk1"/>
              </a:solidFill>
              <a:latin typeface="Archivo"/>
              <a:ea typeface="Archivo"/>
              <a:cs typeface="Archivo"/>
              <a:sym typeface="Archiv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0"/>
          <p:cNvSpPr txBox="1"/>
          <p:nvPr/>
        </p:nvSpPr>
        <p:spPr>
          <a:xfrm>
            <a:off x="632750" y="2036100"/>
            <a:ext cx="5670900" cy="10713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 sz="7200">
                <a:solidFill>
                  <a:schemeClr val="dk1"/>
                </a:solidFill>
                <a:latin typeface="Poppins"/>
                <a:ea typeface="Poppins"/>
                <a:cs typeface="Poppins"/>
                <a:sym typeface="Poppins"/>
              </a:rPr>
              <a:t>Appendix</a:t>
            </a:r>
            <a:endParaRPr/>
          </a:p>
        </p:txBody>
      </p:sp>
      <p:sp>
        <p:nvSpPr>
          <p:cNvPr id="1198" name="Google Shape;1198;p120"/>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1"/>
          <p:cNvSpPr txBox="1"/>
          <p:nvPr>
            <p:ph type="title"/>
          </p:nvPr>
        </p:nvSpPr>
        <p:spPr>
          <a:xfrm>
            <a:off x="720000" y="363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Nirvana Sprint Execution</a:t>
            </a:r>
            <a:endParaRPr/>
          </a:p>
        </p:txBody>
      </p:sp>
      <p:sp>
        <p:nvSpPr>
          <p:cNvPr id="1204" name="Google Shape;1204;p121"/>
          <p:cNvSpPr txBox="1"/>
          <p:nvPr>
            <p:ph idx="1" type="subTitle"/>
          </p:nvPr>
        </p:nvSpPr>
        <p:spPr>
          <a:xfrm>
            <a:off x="937625" y="1568200"/>
            <a:ext cx="2175300" cy="260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Sun</a:t>
            </a:r>
            <a:r>
              <a:rPr lang="en"/>
              <a:t> - </a:t>
            </a:r>
            <a:r>
              <a:rPr lang="en"/>
              <a:t>1 hr Zoom: set week goals/gain </a:t>
            </a:r>
            <a:r>
              <a:rPr lang="en"/>
              <a:t>consensus</a:t>
            </a:r>
            <a:endParaRPr/>
          </a:p>
          <a:p>
            <a:pPr indent="-317500" lvl="0" marL="457200" rtl="0" algn="l">
              <a:spcBef>
                <a:spcPts val="0"/>
              </a:spcBef>
              <a:spcAft>
                <a:spcPts val="0"/>
              </a:spcAft>
              <a:buSzPts val="1400"/>
              <a:buChar char="●"/>
            </a:pPr>
            <a:r>
              <a:rPr b="1" lang="en"/>
              <a:t>M/W</a:t>
            </a:r>
            <a:r>
              <a:rPr lang="en"/>
              <a:t> - </a:t>
            </a:r>
            <a:r>
              <a:rPr lang="en"/>
              <a:t>20 minute: before class prog update</a:t>
            </a:r>
            <a:endParaRPr/>
          </a:p>
          <a:p>
            <a:pPr indent="-317500" lvl="0" marL="457200" rtl="0" algn="l">
              <a:spcBef>
                <a:spcPts val="0"/>
              </a:spcBef>
              <a:spcAft>
                <a:spcPts val="0"/>
              </a:spcAft>
              <a:buSzPts val="1400"/>
              <a:buChar char="●"/>
            </a:pPr>
            <a:r>
              <a:rPr b="1" lang="en"/>
              <a:t>T/Th</a:t>
            </a:r>
            <a:r>
              <a:rPr lang="en"/>
              <a:t> - 1 hr Zoom: </a:t>
            </a:r>
            <a:r>
              <a:rPr lang="en"/>
              <a:t>incorporate</a:t>
            </a:r>
            <a:r>
              <a:rPr lang="en"/>
              <a:t> new insights from class</a:t>
            </a:r>
            <a:endParaRPr/>
          </a:p>
          <a:p>
            <a:pPr indent="-317500" lvl="0" marL="457200" rtl="0" algn="l">
              <a:spcBef>
                <a:spcPts val="0"/>
              </a:spcBef>
              <a:spcAft>
                <a:spcPts val="0"/>
              </a:spcAft>
              <a:buSzPts val="1400"/>
              <a:buChar char="●"/>
            </a:pPr>
            <a:r>
              <a:rPr b="1" lang="en"/>
              <a:t>Fri: </a:t>
            </a:r>
            <a:r>
              <a:rPr lang="en"/>
              <a:t>½ - 1 hour Zoom: Reassess after Prof. insights, plan for </a:t>
            </a:r>
            <a:r>
              <a:rPr lang="en"/>
              <a:t>weekend</a:t>
            </a:r>
            <a:endParaRPr/>
          </a:p>
        </p:txBody>
      </p:sp>
      <p:sp>
        <p:nvSpPr>
          <p:cNvPr id="1205" name="Google Shape;1205;p121"/>
          <p:cNvSpPr txBox="1"/>
          <p:nvPr>
            <p:ph idx="2" type="subTitle"/>
          </p:nvPr>
        </p:nvSpPr>
        <p:spPr>
          <a:xfrm>
            <a:off x="3484350" y="1568200"/>
            <a:ext cx="2175300" cy="200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PROG1: </a:t>
            </a:r>
            <a:r>
              <a:rPr lang="en"/>
              <a:t>Research conducted and organized</a:t>
            </a:r>
            <a:endParaRPr/>
          </a:p>
          <a:p>
            <a:pPr indent="-317500" lvl="0" marL="457200" rtl="0" algn="l">
              <a:spcBef>
                <a:spcPts val="0"/>
              </a:spcBef>
              <a:spcAft>
                <a:spcPts val="0"/>
              </a:spcAft>
              <a:buSzPts val="1400"/>
              <a:buChar char="●"/>
            </a:pPr>
            <a:r>
              <a:rPr b="1" lang="en"/>
              <a:t>PROG2: </a:t>
            </a:r>
            <a:r>
              <a:rPr lang="en"/>
              <a:t>Translation of research to user story solution</a:t>
            </a:r>
            <a:endParaRPr/>
          </a:p>
          <a:p>
            <a:pPr indent="-317500" lvl="0" marL="457200" rtl="0" algn="l">
              <a:spcBef>
                <a:spcPts val="0"/>
              </a:spcBef>
              <a:spcAft>
                <a:spcPts val="0"/>
              </a:spcAft>
              <a:buSzPts val="1400"/>
              <a:buChar char="●"/>
            </a:pPr>
            <a:r>
              <a:rPr b="1" lang="en"/>
              <a:t>PROG3: </a:t>
            </a:r>
            <a:r>
              <a:rPr lang="en"/>
              <a:t>Pending team </a:t>
            </a:r>
            <a:r>
              <a:rPr lang="en"/>
              <a:t>consensus</a:t>
            </a:r>
            <a:endParaRPr/>
          </a:p>
        </p:txBody>
      </p:sp>
      <p:sp>
        <p:nvSpPr>
          <p:cNvPr id="1206" name="Google Shape;1206;p121"/>
          <p:cNvSpPr txBox="1"/>
          <p:nvPr>
            <p:ph idx="3" type="subTitle"/>
          </p:nvPr>
        </p:nvSpPr>
        <p:spPr>
          <a:xfrm>
            <a:off x="6031075" y="1568200"/>
            <a:ext cx="2175300" cy="19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Nirvana agrees that </a:t>
            </a:r>
            <a:r>
              <a:rPr b="1" lang="en"/>
              <a:t>“done”</a:t>
            </a:r>
            <a:r>
              <a:rPr lang="en"/>
              <a:t> is when a user story solution has </a:t>
            </a:r>
            <a:r>
              <a:rPr b="1" lang="en"/>
              <a:t>pertinent references</a:t>
            </a:r>
            <a:r>
              <a:rPr lang="en"/>
              <a:t>, overwhelming majority </a:t>
            </a:r>
            <a:r>
              <a:rPr b="1" lang="en"/>
              <a:t>consensus</a:t>
            </a:r>
            <a:r>
              <a:rPr lang="en"/>
              <a:t> (over ⅔ team approval),  and is added to the deck in an </a:t>
            </a:r>
            <a:r>
              <a:rPr b="1" lang="en"/>
              <a:t>aesthetically continuous</a:t>
            </a:r>
            <a:r>
              <a:rPr lang="en"/>
              <a:t> manner.</a:t>
            </a:r>
            <a:endParaRPr/>
          </a:p>
        </p:txBody>
      </p:sp>
      <p:sp>
        <p:nvSpPr>
          <p:cNvPr id="1207" name="Google Shape;1207;p121"/>
          <p:cNvSpPr txBox="1"/>
          <p:nvPr>
            <p:ph idx="4" type="subTitle"/>
          </p:nvPr>
        </p:nvSpPr>
        <p:spPr>
          <a:xfrm>
            <a:off x="937625" y="111040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Standups</a:t>
            </a:r>
            <a:endParaRPr sz="1800"/>
          </a:p>
        </p:txBody>
      </p:sp>
      <p:sp>
        <p:nvSpPr>
          <p:cNvPr id="1208" name="Google Shape;1208;p121"/>
          <p:cNvSpPr txBox="1"/>
          <p:nvPr>
            <p:ph idx="5" type="subTitle"/>
          </p:nvPr>
        </p:nvSpPr>
        <p:spPr>
          <a:xfrm>
            <a:off x="3484350" y="111040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Progress Stages</a:t>
            </a:r>
            <a:endParaRPr sz="1800"/>
          </a:p>
        </p:txBody>
      </p:sp>
      <p:sp>
        <p:nvSpPr>
          <p:cNvPr id="1209" name="Google Shape;1209;p121"/>
          <p:cNvSpPr txBox="1"/>
          <p:nvPr>
            <p:ph idx="6" type="subTitle"/>
          </p:nvPr>
        </p:nvSpPr>
        <p:spPr>
          <a:xfrm>
            <a:off x="6031075" y="111040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Done</a:t>
            </a:r>
            <a:endParaRPr sz="1800"/>
          </a:p>
        </p:txBody>
      </p:sp>
      <p:sp>
        <p:nvSpPr>
          <p:cNvPr id="1210" name="Google Shape;1210;p121"/>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22"/>
          <p:cNvSpPr txBox="1"/>
          <p:nvPr>
            <p:ph type="title"/>
          </p:nvPr>
        </p:nvSpPr>
        <p:spPr>
          <a:xfrm>
            <a:off x="652325" y="29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a:t>
            </a:r>
            <a:r>
              <a:rPr lang="en"/>
              <a:t>Points</a:t>
            </a:r>
            <a:endParaRPr/>
          </a:p>
        </p:txBody>
      </p:sp>
      <p:sp>
        <p:nvSpPr>
          <p:cNvPr id="1216" name="Google Shape;1216;p122"/>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graphicFrame>
        <p:nvGraphicFramePr>
          <p:cNvPr id="1217" name="Google Shape;1217;p122"/>
          <p:cNvGraphicFramePr/>
          <p:nvPr/>
        </p:nvGraphicFramePr>
        <p:xfrm>
          <a:off x="314225" y="863925"/>
          <a:ext cx="3000000" cy="3000000"/>
        </p:xfrm>
        <a:graphic>
          <a:graphicData uri="http://schemas.openxmlformats.org/drawingml/2006/table">
            <a:tbl>
              <a:tblPr bandRow="1">
                <a:noFill/>
                <a:tableStyleId>{D42E47C1-F10E-43DE-91E6-F3C58B8F053F}</a:tableStyleId>
              </a:tblPr>
              <a:tblGrid>
                <a:gridCol w="1041800"/>
                <a:gridCol w="1444700"/>
                <a:gridCol w="1155400"/>
                <a:gridCol w="5041225"/>
              </a:tblGrid>
              <a:tr h="369400">
                <a:tc>
                  <a:txBody>
                    <a:bodyPr/>
                    <a:lstStyle/>
                    <a:p>
                      <a:pPr indent="0" lvl="0" marL="0" rtl="0" algn="ctr">
                        <a:spcBef>
                          <a:spcPts val="0"/>
                        </a:spcBef>
                        <a:spcAft>
                          <a:spcPts val="0"/>
                        </a:spcAft>
                        <a:buNone/>
                      </a:pPr>
                      <a:r>
                        <a:t/>
                      </a:r>
                      <a:endParaRPr sz="1200">
                        <a:latin typeface="等线"/>
                        <a:ea typeface="等线"/>
                        <a:cs typeface="等线"/>
                        <a:sym typeface="等线"/>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GRADING</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POINTS</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Montserrat"/>
                          <a:ea typeface="Montserrat"/>
                          <a:cs typeface="Montserrat"/>
                          <a:sym typeface="Montserrat"/>
                        </a:rPr>
                        <a:t>RATIONALE</a:t>
                      </a:r>
                      <a:endParaRPr b="1" sz="1200">
                        <a:latin typeface="Montserrat"/>
                        <a:ea typeface="Montserrat"/>
                        <a:cs typeface="Montserrat"/>
                        <a:sym typeface="Montserrat"/>
                      </a:endParaRPr>
                    </a:p>
                  </a:txBody>
                  <a:tcPr marT="0" marB="0" marR="68575" marL="68575" anchor="ctr">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dk1"/>
                      </a:solidFill>
                      <a:prstDash val="solid"/>
                      <a:round/>
                      <a:headEnd len="sm" w="sm" type="none"/>
                      <a:tailEnd len="sm" w="sm" type="none"/>
                    </a:lnB>
                  </a:tcPr>
                </a:tc>
              </a:tr>
              <a:tr h="533450">
                <a:tc rowSpan="5">
                  <a:txBody>
                    <a:bodyPr/>
                    <a:lstStyle/>
                    <a:p>
                      <a:pPr indent="0" lvl="0" marL="0" rtl="0" algn="ctr">
                        <a:spcBef>
                          <a:spcPts val="0"/>
                        </a:spcBef>
                        <a:spcAft>
                          <a:spcPts val="0"/>
                        </a:spcAft>
                        <a:buNone/>
                      </a:pPr>
                      <a:r>
                        <a:rPr b="1" lang="en" sz="1200">
                          <a:latin typeface="Montserrat"/>
                          <a:ea typeface="Montserrat"/>
                          <a:cs typeface="Montserrat"/>
                          <a:sym typeface="Montserrat"/>
                        </a:rPr>
                        <a:t>Planning Poker (Fibonacci)</a:t>
                      </a:r>
                      <a:endParaRPr b="1" sz="1050">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chemeClr val="dk2"/>
                      </a:solidFill>
                      <a:prstDash val="solid"/>
                      <a:round/>
                      <a:headEnd len="sm" w="sm" type="none"/>
                      <a:tailEnd len="sm" w="sm" type="none"/>
                    </a:lnR>
                    <a:lnT cap="flat" cmpd="sng" w="6350">
                      <a:solidFill>
                        <a:schemeClr val="dk2"/>
                      </a:solidFill>
                      <a:prstDash val="solid"/>
                      <a:round/>
                      <a:headEnd len="sm" w="sm" type="none"/>
                      <a:tailEnd len="sm" w="sm" type="none"/>
                    </a:lnT>
                    <a:lnB cap="flat" cmpd="sng" w="63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Very 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77BA39"/>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7BA39"/>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1</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77BA39"/>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77BA39"/>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extremely straightforward</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has all necessary resources at hand and can be easily comprehended</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It is expected to be completed quickly without any dependencies</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68B745"/>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68B745"/>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2</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68B745"/>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68B745"/>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clear with minimal intricacies, perhaps requiring one short discussion for alignment. </a:t>
                      </a:r>
                      <a:endParaRPr sz="120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It requires a single team member without needing input or assistance and can be completed independently </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Moderately Simple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5AB45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AB451"/>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3</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5AB45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AB451"/>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The deliverable is still simple and well understood  but might require breaking it down into a couple of subdivisions.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understands the primary goal but might need to clarify certain aspects or prerequisites.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Deliverable would involve dependencies.</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7675">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Moderate</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56B354"/>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6B354"/>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5</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56B354"/>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56B354"/>
                    </a:solidFill>
                  </a:tcPr>
                </a:tc>
                <a:tc>
                  <a:txBody>
                    <a:bodyPr/>
                    <a:lstStyle/>
                    <a:p>
                      <a:pPr indent="0" lvl="0" marL="0" rtl="0" algn="l">
                        <a:spcBef>
                          <a:spcPts val="0"/>
                        </a:spcBef>
                        <a:spcAft>
                          <a:spcPts val="0"/>
                        </a:spcAft>
                        <a:buNone/>
                      </a:pPr>
                      <a:r>
                        <a:rPr lang="en" sz="950">
                          <a:latin typeface="Archivo Medium"/>
                          <a:ea typeface="Archivo Medium"/>
                          <a:cs typeface="Archivo Medium"/>
                          <a:sym typeface="Archivo Medium"/>
                        </a:rPr>
                        <a:t>A deliverable of moderate complexity, which might require a series of discussions to fully understand.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The team can decompose it into 2-3 divisions that may require sequential flow </a:t>
                      </a:r>
                      <a:endParaRPr sz="950">
                        <a:latin typeface="Archivo Medium"/>
                        <a:ea typeface="Archivo Medium"/>
                        <a:cs typeface="Archivo Medium"/>
                        <a:sym typeface="Archivo Medium"/>
                      </a:endParaRPr>
                    </a:p>
                    <a:p>
                      <a:pPr indent="0" lvl="0" marL="0" rtl="0" algn="l">
                        <a:spcBef>
                          <a:spcPts val="0"/>
                        </a:spcBef>
                        <a:spcAft>
                          <a:spcPts val="0"/>
                        </a:spcAft>
                        <a:buNone/>
                      </a:pPr>
                      <a:r>
                        <a:rPr lang="en" sz="950">
                          <a:latin typeface="Archivo Medium"/>
                          <a:ea typeface="Archivo Medium"/>
                          <a:cs typeface="Archivo Medium"/>
                          <a:sym typeface="Archivo Medium"/>
                        </a:rPr>
                        <a:t>and requires dependencies to drive it to completion</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784600">
                <a:tc vMerge="1"/>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Fairly Complex</a:t>
                      </a:r>
                      <a:endParaRPr b="1" sz="1200">
                        <a:solidFill>
                          <a:schemeClr val="lt1"/>
                        </a:solidFill>
                        <a:latin typeface="Montserrat"/>
                        <a:ea typeface="Montserrat"/>
                        <a:cs typeface="Montserrat"/>
                        <a:sym typeface="Montserrat"/>
                      </a:endParaRPr>
                    </a:p>
                  </a:txBody>
                  <a:tcPr marT="0" marB="0" marR="68575" marL="68575" anchor="ctr">
                    <a:lnL cap="flat" cmpd="sng" w="6350">
                      <a:solidFill>
                        <a:schemeClr val="dk2"/>
                      </a:solidFill>
                      <a:prstDash val="solid"/>
                      <a:round/>
                      <a:headEnd len="sm" w="sm" type="none"/>
                      <a:tailEnd len="sm" w="sm" type="none"/>
                    </a:lnL>
                    <a:lnR cap="flat" cmpd="sng" w="6350">
                      <a:solidFill>
                        <a:srgbClr val="3FAF66"/>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3FAF66"/>
                    </a:solidFill>
                  </a:tcPr>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8</a:t>
                      </a:r>
                      <a:endParaRPr b="1" sz="1200">
                        <a:solidFill>
                          <a:schemeClr val="lt1"/>
                        </a:solidFill>
                        <a:latin typeface="Montserrat"/>
                        <a:ea typeface="Montserrat"/>
                        <a:cs typeface="Montserrat"/>
                        <a:sym typeface="Montserrat"/>
                      </a:endParaRPr>
                    </a:p>
                  </a:txBody>
                  <a:tcPr marT="0" marB="0" marR="68575" marL="68575" anchor="ctr">
                    <a:lnL cap="flat" cmpd="sng" w="6350">
                      <a:solidFill>
                        <a:srgbClr val="3FAF66"/>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3FAF66"/>
                    </a:solidFill>
                  </a:tcPr>
                </a:tc>
                <a:tc>
                  <a:txBody>
                    <a:bodyPr/>
                    <a:lstStyle/>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A highly complex deliverable that involves various aspects of the project and requires significant effort or problem-solving</a:t>
                      </a:r>
                      <a:endParaRPr sz="950">
                        <a:latin typeface="Archivo Medium"/>
                        <a:ea typeface="Archivo Medium"/>
                        <a:cs typeface="Archivo Medium"/>
                        <a:sym typeface="Archivo Medium"/>
                      </a:endParaRPr>
                    </a:p>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It will need to be divided into more than 3 smaller divisions and will require effort to define and clarity.</a:t>
                      </a:r>
                      <a:endParaRPr sz="950">
                        <a:latin typeface="Archivo Medium"/>
                        <a:ea typeface="Archivo Medium"/>
                        <a:cs typeface="Archivo Medium"/>
                        <a:sym typeface="Archivo Medium"/>
                      </a:endParaRPr>
                    </a:p>
                    <a:p>
                      <a:pPr indent="0" lvl="0" marL="0" marR="0" rtl="0" algn="l">
                        <a:lnSpc>
                          <a:spcPct val="100000"/>
                        </a:lnSpc>
                        <a:spcBef>
                          <a:spcPts val="0"/>
                        </a:spcBef>
                        <a:spcAft>
                          <a:spcPts val="0"/>
                        </a:spcAft>
                        <a:buNone/>
                      </a:pPr>
                      <a:r>
                        <a:rPr lang="en" sz="950">
                          <a:latin typeface="Archivo Medium"/>
                          <a:ea typeface="Archivo Medium"/>
                          <a:cs typeface="Archivo Medium"/>
                          <a:sym typeface="Archivo Medium"/>
                        </a:rPr>
                        <a:t>The deliverable may have unknowns which might induce risk and has multiple dependencies</a:t>
                      </a:r>
                      <a:endParaRPr sz="950"/>
                    </a:p>
                    <a:p>
                      <a:pPr indent="0" lvl="0" marL="0" rtl="0" algn="l">
                        <a:spcBef>
                          <a:spcPts val="0"/>
                        </a:spcBef>
                        <a:spcAft>
                          <a:spcPts val="0"/>
                        </a:spcAft>
                        <a:buNone/>
                      </a:pPr>
                      <a:r>
                        <a:t/>
                      </a:r>
                      <a:endParaRPr sz="950">
                        <a:latin typeface="Archivo Medium"/>
                        <a:ea typeface="Archivo Medium"/>
                        <a:cs typeface="Archivo Medium"/>
                        <a:sym typeface="Archivo Medium"/>
                      </a:endParaRPr>
                    </a:p>
                  </a:txBody>
                  <a:tcPr marT="0" marB="0" marR="68575" marL="68575" anchor="ctr">
                    <a:lnL cap="flat" cmpd="sng" w="6350">
                      <a:solidFill>
                        <a:schemeClr val="lt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Draft Report </a:t>
            </a:r>
            <a:r>
              <a:rPr lang="en"/>
              <a:t>Sprint Backlog </a:t>
            </a:r>
            <a:r>
              <a:rPr lang="en">
                <a:solidFill>
                  <a:schemeClr val="accent1"/>
                </a:solidFill>
              </a:rPr>
              <a:t>Plan</a:t>
            </a:r>
            <a:endParaRPr>
              <a:solidFill>
                <a:schemeClr val="accent1"/>
              </a:solidFill>
            </a:endParaRPr>
          </a:p>
        </p:txBody>
      </p:sp>
      <p:sp>
        <p:nvSpPr>
          <p:cNvPr id="1223" name="Google Shape;1223;p123"/>
          <p:cNvSpPr txBox="1"/>
          <p:nvPr>
            <p:ph idx="1" type="subTitle"/>
          </p:nvPr>
        </p:nvSpPr>
        <p:spPr>
          <a:xfrm>
            <a:off x="666275" y="1785150"/>
            <a:ext cx="2718000" cy="1872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u="sng"/>
              <a:t>April 12</a:t>
            </a:r>
            <a:r>
              <a:rPr b="1" lang="en" sz="1000"/>
              <a:t>: (Proposal) Context Setting &amp; Articulation (12 pts)</a:t>
            </a:r>
            <a:endParaRPr b="1" sz="1000"/>
          </a:p>
          <a:p>
            <a:pPr indent="-292100" lvl="1" marL="914400" rtl="0" algn="l">
              <a:spcBef>
                <a:spcPts val="0"/>
              </a:spcBef>
              <a:spcAft>
                <a:spcPts val="0"/>
              </a:spcAft>
              <a:buSzPts val="1000"/>
              <a:buChar char="○"/>
            </a:pPr>
            <a:r>
              <a:rPr lang="en" sz="1000"/>
              <a:t>Context/Setting (3 pts) </a:t>
            </a:r>
            <a:endParaRPr sz="1000"/>
          </a:p>
          <a:p>
            <a:pPr indent="-292100" lvl="1" marL="914400" rtl="0" algn="l">
              <a:spcBef>
                <a:spcPts val="0"/>
              </a:spcBef>
              <a:spcAft>
                <a:spcPts val="0"/>
              </a:spcAft>
              <a:buSzPts val="1000"/>
              <a:buChar char="○"/>
            </a:pPr>
            <a:r>
              <a:rPr lang="en" sz="1000"/>
              <a:t>OSS Project (5 pts)</a:t>
            </a:r>
            <a:endParaRPr sz="1000"/>
          </a:p>
          <a:p>
            <a:pPr indent="-292100" lvl="1" marL="914400" rtl="0" algn="l">
              <a:spcBef>
                <a:spcPts val="0"/>
              </a:spcBef>
              <a:spcAft>
                <a:spcPts val="0"/>
              </a:spcAft>
              <a:buSzPts val="1000"/>
              <a:buChar char="○"/>
            </a:pPr>
            <a:r>
              <a:rPr lang="en" sz="1000"/>
              <a:t>Hypothesis (2 pts)</a:t>
            </a:r>
            <a:endParaRPr sz="1000"/>
          </a:p>
          <a:p>
            <a:pPr indent="-292100" lvl="1" marL="914400" rtl="0" algn="l">
              <a:spcBef>
                <a:spcPts val="0"/>
              </a:spcBef>
              <a:spcAft>
                <a:spcPts val="0"/>
              </a:spcAft>
              <a:buSzPts val="1000"/>
              <a:buChar char="○"/>
            </a:pPr>
            <a:r>
              <a:rPr lang="en" sz="1000"/>
              <a:t>Challenges (2 pts)</a:t>
            </a:r>
            <a:endParaRPr sz="1000"/>
          </a:p>
          <a:p>
            <a:pPr indent="-292100" lvl="0" marL="457200" rtl="0" algn="l">
              <a:spcBef>
                <a:spcPts val="0"/>
              </a:spcBef>
              <a:spcAft>
                <a:spcPts val="0"/>
              </a:spcAft>
              <a:buSzPts val="1000"/>
              <a:buChar char="●"/>
            </a:pPr>
            <a:r>
              <a:rPr b="1" lang="en" sz="1000" u="sng"/>
              <a:t>April 12</a:t>
            </a:r>
            <a:r>
              <a:rPr b="1" lang="en" sz="1000"/>
              <a:t>: OSS Research (6 pts)</a:t>
            </a:r>
            <a:endParaRPr b="1" sz="1000"/>
          </a:p>
          <a:p>
            <a:pPr indent="-292100" lvl="1" marL="914400" rtl="0" algn="l">
              <a:spcBef>
                <a:spcPts val="0"/>
              </a:spcBef>
              <a:spcAft>
                <a:spcPts val="0"/>
              </a:spcAft>
              <a:buSzPts val="1000"/>
              <a:buChar char="○"/>
            </a:pPr>
            <a:r>
              <a:rPr lang="en" sz="1000"/>
              <a:t>Upstream (3 pts)</a:t>
            </a:r>
            <a:endParaRPr sz="1000"/>
          </a:p>
          <a:p>
            <a:pPr indent="-292100" lvl="1" marL="914400" rtl="0" algn="l">
              <a:spcBef>
                <a:spcPts val="0"/>
              </a:spcBef>
              <a:spcAft>
                <a:spcPts val="0"/>
              </a:spcAft>
              <a:buSzPts val="1000"/>
              <a:buChar char="○"/>
            </a:pPr>
            <a:r>
              <a:rPr lang="en" sz="1000"/>
              <a:t>Downstream  (3 pts)</a:t>
            </a:r>
            <a:endParaRPr b="1" sz="1000"/>
          </a:p>
          <a:p>
            <a:pPr indent="-292100" lvl="0" marL="457200" rtl="0" algn="l">
              <a:spcBef>
                <a:spcPts val="0"/>
              </a:spcBef>
              <a:spcAft>
                <a:spcPts val="0"/>
              </a:spcAft>
              <a:buSzPts val="1000"/>
              <a:buChar char="●"/>
            </a:pPr>
            <a:r>
              <a:rPr b="1" lang="en" sz="1000" u="sng"/>
              <a:t>April 12</a:t>
            </a:r>
            <a:r>
              <a:rPr b="1" lang="en" sz="1000"/>
              <a:t>: OSS Principles (5 pts)</a:t>
            </a:r>
            <a:endParaRPr b="1" sz="1000"/>
          </a:p>
          <a:p>
            <a:pPr indent="-292100" lvl="1" marL="914400" rtl="0" algn="l">
              <a:spcBef>
                <a:spcPts val="0"/>
              </a:spcBef>
              <a:spcAft>
                <a:spcPts val="0"/>
              </a:spcAft>
              <a:buSzPts val="1000"/>
              <a:buChar char="○"/>
            </a:pPr>
            <a:r>
              <a:rPr lang="en" sz="1000"/>
              <a:t>Whos, Who (5 pts)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1" sz="800"/>
          </a:p>
        </p:txBody>
      </p:sp>
      <p:sp>
        <p:nvSpPr>
          <p:cNvPr id="1224" name="Google Shape;1224;p123"/>
          <p:cNvSpPr txBox="1"/>
          <p:nvPr>
            <p:ph idx="2" type="subTitle"/>
          </p:nvPr>
        </p:nvSpPr>
        <p:spPr>
          <a:xfrm>
            <a:off x="3184925" y="1785150"/>
            <a:ext cx="2783700" cy="1809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u="sng"/>
              <a:t>April 19</a:t>
            </a:r>
            <a:r>
              <a:rPr b="1" lang="en" sz="1000"/>
              <a:t>: </a:t>
            </a:r>
            <a:r>
              <a:rPr b="1" lang="en" sz="1000"/>
              <a:t>Market Research (11 pts)</a:t>
            </a:r>
            <a:endParaRPr b="1" sz="1000"/>
          </a:p>
          <a:p>
            <a:pPr indent="-292100" lvl="1" marL="914400" rtl="0" algn="l">
              <a:spcBef>
                <a:spcPts val="0"/>
              </a:spcBef>
              <a:spcAft>
                <a:spcPts val="0"/>
              </a:spcAft>
              <a:buSzPts val="1000"/>
              <a:buChar char="○"/>
            </a:pPr>
            <a:r>
              <a:rPr lang="en" sz="1000"/>
              <a:t>SWOT (3 pts)</a:t>
            </a:r>
            <a:endParaRPr sz="1000"/>
          </a:p>
          <a:p>
            <a:pPr indent="-292100" lvl="1" marL="914400" rtl="0" algn="l">
              <a:spcBef>
                <a:spcPts val="0"/>
              </a:spcBef>
              <a:spcAft>
                <a:spcPts val="0"/>
              </a:spcAft>
              <a:buSzPts val="1000"/>
              <a:buChar char="○"/>
            </a:pPr>
            <a:r>
              <a:rPr lang="en" sz="1000"/>
              <a:t>COMP Analysis (5 pts)</a:t>
            </a:r>
            <a:endParaRPr sz="1000"/>
          </a:p>
          <a:p>
            <a:pPr indent="-292100" lvl="1" marL="914400" rtl="0" algn="l">
              <a:spcBef>
                <a:spcPts val="0"/>
              </a:spcBef>
              <a:spcAft>
                <a:spcPts val="0"/>
              </a:spcAft>
              <a:buSzPts val="1000"/>
              <a:buChar char="○"/>
            </a:pPr>
            <a:r>
              <a:rPr lang="en" sz="1000"/>
              <a:t>GOAL/Problem (3 pts)</a:t>
            </a:r>
            <a:endParaRPr sz="1000"/>
          </a:p>
          <a:p>
            <a:pPr indent="-292100" lvl="0" marL="457200" rtl="0" algn="l">
              <a:spcBef>
                <a:spcPts val="0"/>
              </a:spcBef>
              <a:spcAft>
                <a:spcPts val="0"/>
              </a:spcAft>
              <a:buSzPts val="1000"/>
              <a:buChar char="●"/>
            </a:pPr>
            <a:r>
              <a:rPr b="1" lang="en" sz="1000" u="sng"/>
              <a:t>April 19</a:t>
            </a:r>
            <a:r>
              <a:rPr b="1" lang="en" sz="1000"/>
              <a:t>: </a:t>
            </a:r>
            <a:r>
              <a:rPr b="1" lang="en" sz="1000"/>
              <a:t>ROI/ROV (13 pts)</a:t>
            </a:r>
            <a:endParaRPr b="1" sz="1000"/>
          </a:p>
          <a:p>
            <a:pPr indent="-292100" lvl="1" marL="914400" rtl="0" algn="l">
              <a:spcBef>
                <a:spcPts val="0"/>
              </a:spcBef>
              <a:spcAft>
                <a:spcPts val="0"/>
              </a:spcAft>
              <a:buSzPts val="1000"/>
              <a:buChar char="○"/>
            </a:pPr>
            <a:r>
              <a:rPr lang="en" sz="1000"/>
              <a:t>ROI (8 pts)</a:t>
            </a:r>
            <a:endParaRPr sz="1000"/>
          </a:p>
          <a:p>
            <a:pPr indent="-292100" lvl="1" marL="914400" rtl="0" algn="l">
              <a:spcBef>
                <a:spcPts val="0"/>
              </a:spcBef>
              <a:spcAft>
                <a:spcPts val="0"/>
              </a:spcAft>
              <a:buSzPts val="1000"/>
              <a:buChar char="○"/>
            </a:pPr>
            <a:r>
              <a:rPr lang="en" sz="1000"/>
              <a:t>ROV (5 pts)</a:t>
            </a:r>
            <a:endParaRPr sz="1000"/>
          </a:p>
          <a:p>
            <a:pPr indent="-292100" lvl="0" marL="457200" rtl="0" algn="l">
              <a:spcBef>
                <a:spcPts val="0"/>
              </a:spcBef>
              <a:spcAft>
                <a:spcPts val="0"/>
              </a:spcAft>
              <a:buSzPts val="1000"/>
              <a:buChar char="●"/>
            </a:pPr>
            <a:r>
              <a:rPr b="1" lang="en" sz="1000" u="sng"/>
              <a:t>April 19</a:t>
            </a:r>
            <a:r>
              <a:rPr b="1" lang="en" sz="1000"/>
              <a:t>: SDLC Model (8 pts)</a:t>
            </a:r>
            <a:endParaRPr sz="1000"/>
          </a:p>
          <a:p>
            <a:pPr indent="-292100" lvl="0" marL="457200" rtl="0" algn="l">
              <a:spcBef>
                <a:spcPts val="0"/>
              </a:spcBef>
              <a:spcAft>
                <a:spcPts val="0"/>
              </a:spcAft>
              <a:buSzPts val="1000"/>
              <a:buChar char="●"/>
            </a:pPr>
            <a:r>
              <a:rPr b="1" lang="en" sz="1000" u="sng"/>
              <a:t>April 19</a:t>
            </a:r>
            <a:r>
              <a:rPr b="1" lang="en" sz="1000"/>
              <a:t>: </a:t>
            </a:r>
            <a:r>
              <a:rPr b="1" lang="en" sz="1000"/>
              <a:t>SW Disaster (5 pts)</a:t>
            </a:r>
            <a:endParaRPr b="1" sz="1000"/>
          </a:p>
          <a:p>
            <a:pPr indent="-292100" lvl="1" marL="914400" rtl="0" algn="l">
              <a:spcBef>
                <a:spcPts val="0"/>
              </a:spcBef>
              <a:spcAft>
                <a:spcPts val="0"/>
              </a:spcAft>
              <a:buSzPts val="1000"/>
              <a:buChar char="○"/>
            </a:pPr>
            <a:r>
              <a:rPr lang="en" sz="1000"/>
              <a:t>Relevance (2 pts)</a:t>
            </a:r>
            <a:endParaRPr sz="1000"/>
          </a:p>
          <a:p>
            <a:pPr indent="-292100" lvl="1" marL="914400" rtl="0" algn="l">
              <a:spcBef>
                <a:spcPts val="0"/>
              </a:spcBef>
              <a:spcAft>
                <a:spcPts val="0"/>
              </a:spcAft>
              <a:buSzPts val="1000"/>
              <a:buChar char="○"/>
            </a:pPr>
            <a:r>
              <a:rPr lang="en" sz="1000"/>
              <a:t>Risks (3 pts)</a:t>
            </a:r>
            <a:endParaRPr sz="1000">
              <a:solidFill>
                <a:srgbClr val="FF0000"/>
              </a:solidFill>
            </a:endParaRPr>
          </a:p>
        </p:txBody>
      </p:sp>
      <p:sp>
        <p:nvSpPr>
          <p:cNvPr id="1225" name="Google Shape;1225;p123"/>
          <p:cNvSpPr txBox="1"/>
          <p:nvPr>
            <p:ph idx="3" type="subTitle"/>
          </p:nvPr>
        </p:nvSpPr>
        <p:spPr>
          <a:xfrm>
            <a:off x="5769275" y="1745550"/>
            <a:ext cx="3112800" cy="1952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u="sng"/>
              <a:t>April 25</a:t>
            </a:r>
            <a:r>
              <a:rPr b="1" lang="en" sz="1000"/>
              <a:t>: </a:t>
            </a:r>
            <a:r>
              <a:rPr b="1" lang="en" sz="1000"/>
              <a:t>5 Personas (2 pts x 5 = 10 pts)</a:t>
            </a:r>
            <a:endParaRPr b="1" sz="1000"/>
          </a:p>
          <a:p>
            <a:pPr indent="-292100" lvl="1" marL="914400" rtl="0" algn="l">
              <a:spcBef>
                <a:spcPts val="0"/>
              </a:spcBef>
              <a:spcAft>
                <a:spcPts val="0"/>
              </a:spcAft>
              <a:buSzPts val="1000"/>
              <a:buChar char="○"/>
            </a:pPr>
            <a:r>
              <a:rPr lang="en" sz="1000"/>
              <a:t>Characterization (1 pts)</a:t>
            </a:r>
            <a:endParaRPr sz="1000"/>
          </a:p>
          <a:p>
            <a:pPr indent="-292100" lvl="1" marL="914400" rtl="0" algn="l">
              <a:spcBef>
                <a:spcPts val="0"/>
              </a:spcBef>
              <a:spcAft>
                <a:spcPts val="0"/>
              </a:spcAft>
              <a:buSzPts val="1000"/>
              <a:buChar char="○"/>
            </a:pPr>
            <a:r>
              <a:rPr lang="en" sz="1000"/>
              <a:t>Rationalization (1 pts)</a:t>
            </a:r>
            <a:endParaRPr sz="1000"/>
          </a:p>
          <a:p>
            <a:pPr indent="-292100" lvl="0" marL="457200" rtl="0" algn="l">
              <a:spcBef>
                <a:spcPts val="0"/>
              </a:spcBef>
              <a:spcAft>
                <a:spcPts val="0"/>
              </a:spcAft>
              <a:buSzPts val="1000"/>
              <a:buChar char="●"/>
            </a:pPr>
            <a:r>
              <a:rPr b="1" lang="en" sz="1000" u="sng"/>
              <a:t>April 25</a:t>
            </a:r>
            <a:r>
              <a:rPr b="1" lang="en" sz="1000"/>
              <a:t>: </a:t>
            </a:r>
            <a:r>
              <a:rPr b="1" lang="en" sz="1000"/>
              <a:t>5 User Stories (5pts x 5 = 25 pts)</a:t>
            </a:r>
            <a:endParaRPr b="1" sz="1000"/>
          </a:p>
          <a:p>
            <a:pPr indent="-292100" lvl="1" marL="914400" rtl="0" algn="l">
              <a:spcBef>
                <a:spcPts val="0"/>
              </a:spcBef>
              <a:spcAft>
                <a:spcPts val="0"/>
              </a:spcAft>
              <a:buSzPts val="1000"/>
              <a:buChar char="○"/>
            </a:pPr>
            <a:r>
              <a:rPr lang="en" sz="1000"/>
              <a:t>Epic Stories  (2 pts)</a:t>
            </a:r>
            <a:endParaRPr sz="1000"/>
          </a:p>
          <a:p>
            <a:pPr indent="-292100" lvl="1" marL="914400" rtl="0" algn="l">
              <a:spcBef>
                <a:spcPts val="0"/>
              </a:spcBef>
              <a:spcAft>
                <a:spcPts val="0"/>
              </a:spcAft>
              <a:buSzPts val="1000"/>
              <a:buChar char="○"/>
            </a:pPr>
            <a:r>
              <a:rPr lang="en" sz="1000"/>
              <a:t>Decomposition (3 pts)</a:t>
            </a:r>
            <a:endParaRPr sz="1000"/>
          </a:p>
          <a:p>
            <a:pPr indent="-292100" lvl="0" marL="457200" rtl="0" algn="l">
              <a:spcBef>
                <a:spcPts val="0"/>
              </a:spcBef>
              <a:spcAft>
                <a:spcPts val="0"/>
              </a:spcAft>
              <a:buSzPts val="1000"/>
              <a:buChar char="●"/>
            </a:pPr>
            <a:r>
              <a:rPr b="1" lang="en" sz="1000" u="sng"/>
              <a:t>April 25</a:t>
            </a:r>
            <a:r>
              <a:rPr b="1" lang="en" sz="1000"/>
              <a:t>: </a:t>
            </a:r>
            <a:r>
              <a:rPr b="1" lang="en" sz="1000"/>
              <a:t>Relative Sizing Algo (5 pts)</a:t>
            </a:r>
            <a:endParaRPr b="1" sz="1000"/>
          </a:p>
          <a:p>
            <a:pPr indent="-292100" lvl="0" marL="457200" rtl="0" algn="l">
              <a:spcBef>
                <a:spcPts val="0"/>
              </a:spcBef>
              <a:spcAft>
                <a:spcPts val="0"/>
              </a:spcAft>
              <a:buSzPts val="1000"/>
              <a:buChar char="●"/>
            </a:pPr>
            <a:r>
              <a:rPr b="1" lang="en" sz="1000" u="sng"/>
              <a:t>April 25</a:t>
            </a:r>
            <a:r>
              <a:rPr b="1" lang="en" sz="1000"/>
              <a:t>: </a:t>
            </a:r>
            <a:r>
              <a:rPr b="1" lang="en" sz="1000"/>
              <a:t>Roadmap (8 pts)</a:t>
            </a:r>
            <a:endParaRPr b="1" sz="1000"/>
          </a:p>
          <a:p>
            <a:pPr indent="-292100" lvl="0" marL="457200" rtl="0" algn="l">
              <a:spcBef>
                <a:spcPts val="0"/>
              </a:spcBef>
              <a:spcAft>
                <a:spcPts val="0"/>
              </a:spcAft>
              <a:buSzPts val="1000"/>
              <a:buChar char="●"/>
            </a:pPr>
            <a:r>
              <a:rPr b="1" lang="en" sz="1000" u="sng"/>
              <a:t>April 25</a:t>
            </a:r>
            <a:r>
              <a:rPr b="1" lang="en" sz="1000"/>
              <a:t>: </a:t>
            </a:r>
            <a:r>
              <a:rPr b="1" lang="en" sz="1000"/>
              <a:t>Burnup Chart (3 pts)</a:t>
            </a:r>
            <a:endParaRPr b="1" sz="1000"/>
          </a:p>
          <a:p>
            <a:pPr indent="-292100" lvl="0" marL="457200" rtl="0" algn="l">
              <a:spcBef>
                <a:spcPts val="0"/>
              </a:spcBef>
              <a:spcAft>
                <a:spcPts val="0"/>
              </a:spcAft>
              <a:buSzPts val="1000"/>
              <a:buChar char="●"/>
            </a:pPr>
            <a:r>
              <a:rPr b="1" lang="en" sz="1000" u="sng"/>
              <a:t>April 25</a:t>
            </a:r>
            <a:r>
              <a:rPr b="1" lang="en" sz="1000"/>
              <a:t>: </a:t>
            </a:r>
            <a:r>
              <a:rPr b="1" lang="en" sz="1000"/>
              <a:t>Sprint 1 Planning (3 pts)</a:t>
            </a:r>
            <a:endParaRPr b="1" sz="1000"/>
          </a:p>
        </p:txBody>
      </p:sp>
      <p:sp>
        <p:nvSpPr>
          <p:cNvPr id="1226" name="Google Shape;1226;p123"/>
          <p:cNvSpPr txBox="1"/>
          <p:nvPr>
            <p:ph idx="4" type="subTitle"/>
          </p:nvPr>
        </p:nvSpPr>
        <p:spPr>
          <a:xfrm>
            <a:off x="937625" y="13273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Sprint 1</a:t>
            </a:r>
            <a:r>
              <a:rPr lang="en" sz="1800"/>
              <a:t> </a:t>
            </a:r>
            <a:r>
              <a:rPr lang="en" sz="1000"/>
              <a:t>(23 points)</a:t>
            </a:r>
            <a:endParaRPr sz="1000"/>
          </a:p>
        </p:txBody>
      </p:sp>
      <p:sp>
        <p:nvSpPr>
          <p:cNvPr id="1227" name="Google Shape;1227;p123"/>
          <p:cNvSpPr txBox="1"/>
          <p:nvPr>
            <p:ph idx="5" type="subTitle"/>
          </p:nvPr>
        </p:nvSpPr>
        <p:spPr>
          <a:xfrm>
            <a:off x="3489125" y="132735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2 </a:t>
            </a:r>
            <a:r>
              <a:rPr lang="en" sz="1000"/>
              <a:t>(37 points)</a:t>
            </a:r>
            <a:endParaRPr sz="1000"/>
          </a:p>
        </p:txBody>
      </p:sp>
      <p:sp>
        <p:nvSpPr>
          <p:cNvPr id="1228" name="Google Shape;1228;p123"/>
          <p:cNvSpPr txBox="1"/>
          <p:nvPr>
            <p:ph idx="6" type="subTitle"/>
          </p:nvPr>
        </p:nvSpPr>
        <p:spPr>
          <a:xfrm>
            <a:off x="6040625" y="132735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3 </a:t>
            </a:r>
            <a:r>
              <a:rPr lang="en" sz="1000"/>
              <a:t>(54 points)</a:t>
            </a:r>
            <a:endParaRPr sz="1800"/>
          </a:p>
        </p:txBody>
      </p:sp>
      <p:sp>
        <p:nvSpPr>
          <p:cNvPr id="1229" name="Google Shape;1229;p123"/>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Draft Report </a:t>
            </a:r>
            <a:r>
              <a:rPr lang="en"/>
              <a:t>Sprint Backlog </a:t>
            </a:r>
            <a:r>
              <a:rPr lang="en">
                <a:solidFill>
                  <a:schemeClr val="accent1"/>
                </a:solidFill>
              </a:rPr>
              <a:t>Execution</a:t>
            </a:r>
            <a:endParaRPr>
              <a:solidFill>
                <a:schemeClr val="accent1"/>
              </a:solidFill>
            </a:endParaRPr>
          </a:p>
        </p:txBody>
      </p:sp>
      <p:sp>
        <p:nvSpPr>
          <p:cNvPr id="1235" name="Google Shape;1235;p124"/>
          <p:cNvSpPr txBox="1"/>
          <p:nvPr>
            <p:ph idx="1" type="subTitle"/>
          </p:nvPr>
        </p:nvSpPr>
        <p:spPr>
          <a:xfrm>
            <a:off x="445950" y="1785150"/>
            <a:ext cx="2667000" cy="15927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b="1" lang="en" sz="900" u="sng"/>
              <a:t>April 12</a:t>
            </a:r>
            <a:r>
              <a:rPr b="1" lang="en" sz="900"/>
              <a:t>: (Proposal) </a:t>
            </a:r>
            <a:r>
              <a:rPr b="1" lang="en" sz="900"/>
              <a:t>Context</a:t>
            </a:r>
            <a:r>
              <a:rPr b="1" lang="en" sz="900"/>
              <a:t> Setting &amp; Articulation (12 pts)</a:t>
            </a:r>
            <a:endParaRPr b="1" sz="900"/>
          </a:p>
          <a:p>
            <a:pPr indent="-285750" lvl="1" marL="914400" rtl="0" algn="l">
              <a:spcBef>
                <a:spcPts val="0"/>
              </a:spcBef>
              <a:spcAft>
                <a:spcPts val="0"/>
              </a:spcAft>
              <a:buSzPts val="900"/>
              <a:buChar char="○"/>
            </a:pPr>
            <a:r>
              <a:rPr lang="en" sz="900"/>
              <a:t>Context/Setting (3 pts) </a:t>
            </a:r>
            <a:endParaRPr sz="900"/>
          </a:p>
          <a:p>
            <a:pPr indent="-285750" lvl="1" marL="914400" rtl="0" algn="l">
              <a:spcBef>
                <a:spcPts val="0"/>
              </a:spcBef>
              <a:spcAft>
                <a:spcPts val="0"/>
              </a:spcAft>
              <a:buSzPts val="900"/>
              <a:buChar char="○"/>
            </a:pPr>
            <a:r>
              <a:rPr lang="en" sz="900"/>
              <a:t>OSS Project (5 pts)</a:t>
            </a:r>
            <a:endParaRPr sz="900"/>
          </a:p>
          <a:p>
            <a:pPr indent="-285750" lvl="1" marL="914400" rtl="0" algn="l">
              <a:spcBef>
                <a:spcPts val="0"/>
              </a:spcBef>
              <a:spcAft>
                <a:spcPts val="0"/>
              </a:spcAft>
              <a:buSzPts val="900"/>
              <a:buChar char="○"/>
            </a:pPr>
            <a:r>
              <a:rPr lang="en" sz="900"/>
              <a:t>Hypothesis (2 pts)</a:t>
            </a:r>
            <a:endParaRPr sz="900"/>
          </a:p>
          <a:p>
            <a:pPr indent="-285750" lvl="1" marL="914400" rtl="0" algn="l">
              <a:spcBef>
                <a:spcPts val="0"/>
              </a:spcBef>
              <a:spcAft>
                <a:spcPts val="0"/>
              </a:spcAft>
              <a:buSzPts val="900"/>
              <a:buChar char="○"/>
            </a:pPr>
            <a:r>
              <a:rPr lang="en" sz="900"/>
              <a:t>Challenges (2 pts)</a:t>
            </a:r>
            <a:endParaRPr sz="900"/>
          </a:p>
          <a:p>
            <a:pPr indent="-285750" lvl="0" marL="457200" rtl="0" algn="l">
              <a:spcBef>
                <a:spcPts val="0"/>
              </a:spcBef>
              <a:spcAft>
                <a:spcPts val="0"/>
              </a:spcAft>
              <a:buSzPts val="900"/>
              <a:buChar char="●"/>
            </a:pPr>
            <a:r>
              <a:rPr b="1" lang="en" sz="900" u="sng"/>
              <a:t>April 9</a:t>
            </a:r>
            <a:r>
              <a:rPr b="1" lang="en" sz="900"/>
              <a:t>: </a:t>
            </a:r>
            <a:r>
              <a:rPr b="1" lang="en" sz="900"/>
              <a:t>OSS Research (6 pts)</a:t>
            </a:r>
            <a:endParaRPr b="1" sz="900"/>
          </a:p>
          <a:p>
            <a:pPr indent="-285750" lvl="1" marL="914400" rtl="0" algn="l">
              <a:spcBef>
                <a:spcPts val="0"/>
              </a:spcBef>
              <a:spcAft>
                <a:spcPts val="0"/>
              </a:spcAft>
              <a:buSzPts val="900"/>
              <a:buChar char="○"/>
            </a:pPr>
            <a:r>
              <a:rPr lang="en" sz="900"/>
              <a:t>Upstream (3 pts)</a:t>
            </a:r>
            <a:endParaRPr sz="900"/>
          </a:p>
          <a:p>
            <a:pPr indent="-285750" lvl="1" marL="914400" rtl="0" algn="l">
              <a:spcBef>
                <a:spcPts val="0"/>
              </a:spcBef>
              <a:spcAft>
                <a:spcPts val="0"/>
              </a:spcAft>
              <a:buSzPts val="900"/>
              <a:buChar char="○"/>
            </a:pPr>
            <a:r>
              <a:rPr lang="en" sz="900"/>
              <a:t>Downstream  (3 pts)</a:t>
            </a:r>
            <a:endParaRPr sz="900"/>
          </a:p>
          <a:p>
            <a:pPr indent="0" lvl="0" marL="0" rtl="0" algn="l">
              <a:spcBef>
                <a:spcPts val="0"/>
              </a:spcBef>
              <a:spcAft>
                <a:spcPts val="0"/>
              </a:spcAft>
              <a:buNone/>
            </a:pPr>
            <a:r>
              <a:t/>
            </a:r>
            <a:endParaRPr sz="800"/>
          </a:p>
          <a:p>
            <a:pPr indent="0" lvl="0" marL="0" rtl="0" algn="l">
              <a:spcBef>
                <a:spcPts val="0"/>
              </a:spcBef>
              <a:spcAft>
                <a:spcPts val="0"/>
              </a:spcAft>
              <a:buNone/>
            </a:pPr>
            <a:r>
              <a:t/>
            </a:r>
            <a:endParaRPr b="1" sz="800"/>
          </a:p>
        </p:txBody>
      </p:sp>
      <p:sp>
        <p:nvSpPr>
          <p:cNvPr id="1236" name="Google Shape;1236;p124"/>
          <p:cNvSpPr txBox="1"/>
          <p:nvPr>
            <p:ph idx="2" type="subTitle"/>
          </p:nvPr>
        </p:nvSpPr>
        <p:spPr>
          <a:xfrm>
            <a:off x="3112950" y="1785150"/>
            <a:ext cx="3038400" cy="22797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0000"/>
              </a:buClr>
              <a:buSzPts val="900"/>
              <a:buChar char="●"/>
            </a:pPr>
            <a:r>
              <a:rPr b="1" lang="en" sz="900" u="sng">
                <a:solidFill>
                  <a:srgbClr val="FF0000"/>
                </a:solidFill>
              </a:rPr>
              <a:t>April 19</a:t>
            </a:r>
            <a:r>
              <a:rPr b="1" lang="en" sz="900">
                <a:solidFill>
                  <a:srgbClr val="FF0000"/>
                </a:solidFill>
              </a:rPr>
              <a:t>: </a:t>
            </a:r>
            <a:r>
              <a:rPr b="1" lang="en" sz="900">
                <a:solidFill>
                  <a:srgbClr val="FF0000"/>
                </a:solidFill>
              </a:rPr>
              <a:t>OSS Principles (5 pts)</a:t>
            </a:r>
            <a:endParaRPr b="1" sz="900">
              <a:solidFill>
                <a:srgbClr val="FF0000"/>
              </a:solidFill>
            </a:endParaRPr>
          </a:p>
          <a:p>
            <a:pPr indent="-285750" lvl="1" marL="914400" rtl="0" algn="l">
              <a:spcBef>
                <a:spcPts val="0"/>
              </a:spcBef>
              <a:spcAft>
                <a:spcPts val="0"/>
              </a:spcAft>
              <a:buClr>
                <a:srgbClr val="FF0000"/>
              </a:buClr>
              <a:buSzPts val="900"/>
              <a:buChar char="○"/>
            </a:pPr>
            <a:r>
              <a:rPr lang="en" sz="900">
                <a:solidFill>
                  <a:srgbClr val="FF0000"/>
                </a:solidFill>
              </a:rPr>
              <a:t>Whos, Who (5 pts)</a:t>
            </a:r>
            <a:endParaRPr b="1" sz="900"/>
          </a:p>
          <a:p>
            <a:pPr indent="-285750" lvl="0" marL="457200" rtl="0" algn="l">
              <a:spcBef>
                <a:spcPts val="0"/>
              </a:spcBef>
              <a:spcAft>
                <a:spcPts val="0"/>
              </a:spcAft>
              <a:buSzPts val="900"/>
              <a:buChar char="●"/>
            </a:pPr>
            <a:r>
              <a:rPr b="1" lang="en" sz="900" u="sng"/>
              <a:t>April 19</a:t>
            </a:r>
            <a:r>
              <a:rPr b="1" lang="en" sz="900"/>
              <a:t>: Market Research (11 pts)</a:t>
            </a:r>
            <a:endParaRPr b="1" sz="900"/>
          </a:p>
          <a:p>
            <a:pPr indent="-285750" lvl="1" marL="914400" rtl="0" algn="l">
              <a:spcBef>
                <a:spcPts val="0"/>
              </a:spcBef>
              <a:spcAft>
                <a:spcPts val="0"/>
              </a:spcAft>
              <a:buSzPts val="900"/>
              <a:buChar char="○"/>
            </a:pPr>
            <a:r>
              <a:rPr lang="en" sz="900"/>
              <a:t>SWOT (3 pts)</a:t>
            </a:r>
            <a:endParaRPr sz="900"/>
          </a:p>
          <a:p>
            <a:pPr indent="-285750" lvl="1" marL="914400" rtl="0" algn="l">
              <a:spcBef>
                <a:spcPts val="0"/>
              </a:spcBef>
              <a:spcAft>
                <a:spcPts val="0"/>
              </a:spcAft>
              <a:buSzPts val="900"/>
              <a:buChar char="○"/>
            </a:pPr>
            <a:r>
              <a:rPr lang="en" sz="900"/>
              <a:t>COMP Analysis (5 pts)</a:t>
            </a:r>
            <a:endParaRPr sz="900"/>
          </a:p>
          <a:p>
            <a:pPr indent="-285750" lvl="1" marL="914400" rtl="0" algn="l">
              <a:spcBef>
                <a:spcPts val="0"/>
              </a:spcBef>
              <a:spcAft>
                <a:spcPts val="0"/>
              </a:spcAft>
              <a:buSzPts val="900"/>
              <a:buChar char="○"/>
            </a:pPr>
            <a:r>
              <a:rPr lang="en" sz="900"/>
              <a:t>GOAL/Problem (3 pts)</a:t>
            </a:r>
            <a:endParaRPr sz="900">
              <a:solidFill>
                <a:srgbClr val="FF0000"/>
              </a:solidFill>
            </a:endParaRPr>
          </a:p>
          <a:p>
            <a:pPr indent="-285750" lvl="0" marL="457200" rtl="0" algn="l">
              <a:spcBef>
                <a:spcPts val="0"/>
              </a:spcBef>
              <a:spcAft>
                <a:spcPts val="0"/>
              </a:spcAft>
              <a:buSzPts val="900"/>
              <a:buChar char="●"/>
            </a:pPr>
            <a:r>
              <a:rPr b="1" lang="en" sz="900" u="sng"/>
              <a:t>April 19</a:t>
            </a:r>
            <a:r>
              <a:rPr b="1" lang="en" sz="900"/>
              <a:t>: ROI/ROV (13 pts)</a:t>
            </a:r>
            <a:endParaRPr b="1" sz="900"/>
          </a:p>
          <a:p>
            <a:pPr indent="-285750" lvl="1" marL="914400" rtl="0" algn="l">
              <a:spcBef>
                <a:spcPts val="0"/>
              </a:spcBef>
              <a:spcAft>
                <a:spcPts val="0"/>
              </a:spcAft>
              <a:buSzPts val="900"/>
              <a:buChar char="○"/>
            </a:pPr>
            <a:r>
              <a:rPr lang="en" sz="900"/>
              <a:t>ROI (8 pts)</a:t>
            </a:r>
            <a:endParaRPr sz="900"/>
          </a:p>
          <a:p>
            <a:pPr indent="-285750" lvl="1" marL="914400" rtl="0" algn="l">
              <a:spcBef>
                <a:spcPts val="0"/>
              </a:spcBef>
              <a:spcAft>
                <a:spcPts val="0"/>
              </a:spcAft>
              <a:buSzPts val="900"/>
              <a:buChar char="○"/>
            </a:pPr>
            <a:r>
              <a:rPr lang="en" sz="900"/>
              <a:t>ROV (5 pts)</a:t>
            </a:r>
            <a:endParaRPr sz="900"/>
          </a:p>
          <a:p>
            <a:pPr indent="-285750" lvl="0" marL="457200" rtl="0" algn="l">
              <a:spcBef>
                <a:spcPts val="0"/>
              </a:spcBef>
              <a:spcAft>
                <a:spcPts val="0"/>
              </a:spcAft>
              <a:buSzPts val="900"/>
              <a:buChar char="●"/>
            </a:pPr>
            <a:r>
              <a:rPr b="1" lang="en" sz="900" u="sng"/>
              <a:t>April 19</a:t>
            </a:r>
            <a:r>
              <a:rPr b="1" lang="en" sz="900"/>
              <a:t>: SW Disaster (5 pts)</a:t>
            </a:r>
            <a:endParaRPr b="1" sz="900"/>
          </a:p>
          <a:p>
            <a:pPr indent="-285750" lvl="1" marL="914400" rtl="0" algn="l">
              <a:spcBef>
                <a:spcPts val="0"/>
              </a:spcBef>
              <a:spcAft>
                <a:spcPts val="0"/>
              </a:spcAft>
              <a:buSzPts val="900"/>
              <a:buChar char="○"/>
            </a:pPr>
            <a:r>
              <a:rPr lang="en" sz="900"/>
              <a:t>Relevance (2 pts)</a:t>
            </a:r>
            <a:endParaRPr sz="900"/>
          </a:p>
          <a:p>
            <a:pPr indent="-285750" lvl="1" marL="914400" rtl="0" algn="l">
              <a:spcBef>
                <a:spcPts val="0"/>
              </a:spcBef>
              <a:spcAft>
                <a:spcPts val="0"/>
              </a:spcAft>
              <a:buSzPts val="900"/>
              <a:buChar char="○"/>
            </a:pPr>
            <a:r>
              <a:rPr lang="en" sz="900"/>
              <a:t>Risks (3 pts)</a:t>
            </a:r>
            <a:endParaRPr sz="900"/>
          </a:p>
          <a:p>
            <a:pPr indent="-285750" lvl="0" marL="457200" rtl="0" algn="l">
              <a:spcBef>
                <a:spcPts val="0"/>
              </a:spcBef>
              <a:spcAft>
                <a:spcPts val="0"/>
              </a:spcAft>
              <a:buClr>
                <a:srgbClr val="FF0000"/>
              </a:buClr>
              <a:buSzPts val="900"/>
              <a:buChar char="●"/>
            </a:pPr>
            <a:r>
              <a:rPr b="1" lang="en" sz="900" u="sng">
                <a:solidFill>
                  <a:srgbClr val="FF0000"/>
                </a:solidFill>
              </a:rPr>
              <a:t>April 19</a:t>
            </a:r>
            <a:r>
              <a:rPr b="1" lang="en" sz="900">
                <a:solidFill>
                  <a:srgbClr val="FF0000"/>
                </a:solidFill>
              </a:rPr>
              <a:t>: [Replan] Context Setting &amp; Articulation (+ 5pts)</a:t>
            </a:r>
            <a:endParaRPr sz="900">
              <a:solidFill>
                <a:srgbClr val="FF0000"/>
              </a:solidFill>
            </a:endParaRPr>
          </a:p>
        </p:txBody>
      </p:sp>
      <p:sp>
        <p:nvSpPr>
          <p:cNvPr id="1237" name="Google Shape;1237;p124"/>
          <p:cNvSpPr txBox="1"/>
          <p:nvPr>
            <p:ph idx="3" type="subTitle"/>
          </p:nvPr>
        </p:nvSpPr>
        <p:spPr>
          <a:xfrm>
            <a:off x="5814125" y="1785150"/>
            <a:ext cx="2921100" cy="21984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0000"/>
              </a:buClr>
              <a:buSzPts val="900"/>
              <a:buChar char="●"/>
            </a:pPr>
            <a:r>
              <a:rPr b="1" lang="en" sz="900" u="sng">
                <a:solidFill>
                  <a:srgbClr val="FF0000"/>
                </a:solidFill>
              </a:rPr>
              <a:t>April 25</a:t>
            </a:r>
            <a:r>
              <a:rPr b="1" lang="en" sz="900">
                <a:solidFill>
                  <a:srgbClr val="FF0000"/>
                </a:solidFill>
              </a:rPr>
              <a:t>: SDLC Model (8 pts)</a:t>
            </a:r>
            <a:endParaRPr b="1" sz="900">
              <a:solidFill>
                <a:srgbClr val="FF0000"/>
              </a:solidFill>
            </a:endParaRPr>
          </a:p>
          <a:p>
            <a:pPr indent="-285750" lvl="0" marL="457200" rtl="0" algn="l">
              <a:spcBef>
                <a:spcPts val="0"/>
              </a:spcBef>
              <a:spcAft>
                <a:spcPts val="0"/>
              </a:spcAft>
              <a:buSzPts val="900"/>
              <a:buChar char="●"/>
            </a:pPr>
            <a:r>
              <a:rPr b="1" lang="en" sz="900" u="sng"/>
              <a:t>April 25</a:t>
            </a:r>
            <a:r>
              <a:rPr b="1" lang="en" sz="900"/>
              <a:t>: 5 Personas (2 pts x 5 = 10 pts)</a:t>
            </a:r>
            <a:endParaRPr b="1" sz="900"/>
          </a:p>
          <a:p>
            <a:pPr indent="-285750" lvl="1" marL="914400" rtl="0" algn="l">
              <a:spcBef>
                <a:spcPts val="0"/>
              </a:spcBef>
              <a:spcAft>
                <a:spcPts val="0"/>
              </a:spcAft>
              <a:buSzPts val="900"/>
              <a:buChar char="○"/>
            </a:pPr>
            <a:r>
              <a:rPr lang="en" sz="900"/>
              <a:t>Characterization (1 pts)</a:t>
            </a:r>
            <a:endParaRPr sz="900"/>
          </a:p>
          <a:p>
            <a:pPr indent="-285750" lvl="1" marL="914400" rtl="0" algn="l">
              <a:spcBef>
                <a:spcPts val="0"/>
              </a:spcBef>
              <a:spcAft>
                <a:spcPts val="0"/>
              </a:spcAft>
              <a:buSzPts val="900"/>
              <a:buChar char="○"/>
            </a:pPr>
            <a:r>
              <a:rPr lang="en" sz="900"/>
              <a:t>Rationalization (1 pts)</a:t>
            </a:r>
            <a:endParaRPr sz="900"/>
          </a:p>
          <a:p>
            <a:pPr indent="-285750" lvl="0" marL="457200" rtl="0" algn="l">
              <a:spcBef>
                <a:spcPts val="0"/>
              </a:spcBef>
              <a:spcAft>
                <a:spcPts val="0"/>
              </a:spcAft>
              <a:buSzPts val="900"/>
              <a:buChar char="●"/>
            </a:pPr>
            <a:r>
              <a:rPr b="1" lang="en" sz="900" u="sng"/>
              <a:t>April 25</a:t>
            </a:r>
            <a:r>
              <a:rPr b="1" lang="en" sz="900"/>
              <a:t>: 5 User Stories (5pts x 5 = 25 pts)</a:t>
            </a:r>
            <a:endParaRPr b="1" sz="900"/>
          </a:p>
          <a:p>
            <a:pPr indent="-285750" lvl="1" marL="914400" rtl="0" algn="l">
              <a:spcBef>
                <a:spcPts val="0"/>
              </a:spcBef>
              <a:spcAft>
                <a:spcPts val="0"/>
              </a:spcAft>
              <a:buSzPts val="900"/>
              <a:buChar char="○"/>
            </a:pPr>
            <a:r>
              <a:rPr lang="en" sz="900"/>
              <a:t>Epic Stories  (2 pts)</a:t>
            </a:r>
            <a:endParaRPr sz="900"/>
          </a:p>
          <a:p>
            <a:pPr indent="-285750" lvl="1" marL="914400" rtl="0" algn="l">
              <a:spcBef>
                <a:spcPts val="0"/>
              </a:spcBef>
              <a:spcAft>
                <a:spcPts val="0"/>
              </a:spcAft>
              <a:buSzPts val="900"/>
              <a:buChar char="○"/>
            </a:pPr>
            <a:r>
              <a:rPr lang="en" sz="900"/>
              <a:t>Decomposition (3 pts)</a:t>
            </a:r>
            <a:endParaRPr sz="900"/>
          </a:p>
          <a:p>
            <a:pPr indent="-285750" lvl="0" marL="457200" rtl="0" algn="l">
              <a:spcBef>
                <a:spcPts val="0"/>
              </a:spcBef>
              <a:spcAft>
                <a:spcPts val="0"/>
              </a:spcAft>
              <a:buSzPts val="900"/>
              <a:buChar char="●"/>
            </a:pPr>
            <a:r>
              <a:rPr b="1" lang="en" sz="900" u="sng"/>
              <a:t>April 25</a:t>
            </a:r>
            <a:r>
              <a:rPr b="1" lang="en" sz="900"/>
              <a:t>: Relative Sizing Algo (5 pts)</a:t>
            </a:r>
            <a:endParaRPr b="1" sz="900"/>
          </a:p>
          <a:p>
            <a:pPr indent="-285750" lvl="0" marL="457200" rtl="0" algn="l">
              <a:spcBef>
                <a:spcPts val="0"/>
              </a:spcBef>
              <a:spcAft>
                <a:spcPts val="0"/>
              </a:spcAft>
              <a:buSzPts val="900"/>
              <a:buChar char="●"/>
            </a:pPr>
            <a:r>
              <a:rPr b="1" lang="en" sz="900" u="sng"/>
              <a:t>April 25</a:t>
            </a:r>
            <a:r>
              <a:rPr b="1" lang="en" sz="900"/>
              <a:t>: Roadmap (8 pts)</a:t>
            </a:r>
            <a:endParaRPr b="1" sz="900"/>
          </a:p>
          <a:p>
            <a:pPr indent="-285750" lvl="0" marL="457200" rtl="0" algn="l">
              <a:spcBef>
                <a:spcPts val="0"/>
              </a:spcBef>
              <a:spcAft>
                <a:spcPts val="0"/>
              </a:spcAft>
              <a:buSzPts val="900"/>
              <a:buChar char="●"/>
            </a:pPr>
            <a:r>
              <a:rPr b="1" lang="en" sz="900" u="sng"/>
              <a:t>April 26</a:t>
            </a:r>
            <a:r>
              <a:rPr b="1" lang="en" sz="900"/>
              <a:t>: Burnup Chart (3 pts)</a:t>
            </a:r>
            <a:endParaRPr b="1" sz="900"/>
          </a:p>
          <a:p>
            <a:pPr indent="-285750" lvl="0" marL="457200" rtl="0" algn="l">
              <a:spcBef>
                <a:spcPts val="0"/>
              </a:spcBef>
              <a:spcAft>
                <a:spcPts val="0"/>
              </a:spcAft>
              <a:buSzPts val="900"/>
              <a:buChar char="●"/>
            </a:pPr>
            <a:r>
              <a:rPr b="1" lang="en" sz="900" u="sng"/>
              <a:t>April 27</a:t>
            </a:r>
            <a:r>
              <a:rPr b="1" lang="en" sz="900"/>
              <a:t>: Sprint 1 Planning (3 pts)</a:t>
            </a:r>
            <a:endParaRPr b="1" sz="900"/>
          </a:p>
        </p:txBody>
      </p:sp>
      <p:sp>
        <p:nvSpPr>
          <p:cNvPr id="1238" name="Google Shape;1238;p124"/>
          <p:cNvSpPr txBox="1"/>
          <p:nvPr>
            <p:ph idx="4" type="subTitle"/>
          </p:nvPr>
        </p:nvSpPr>
        <p:spPr>
          <a:xfrm>
            <a:off x="937625" y="13273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Sprint 1 </a:t>
            </a:r>
            <a:r>
              <a:rPr lang="en" sz="1000"/>
              <a:t>(18 points)</a:t>
            </a:r>
            <a:endParaRPr sz="1000"/>
          </a:p>
        </p:txBody>
      </p:sp>
      <p:sp>
        <p:nvSpPr>
          <p:cNvPr id="1239" name="Google Shape;1239;p124"/>
          <p:cNvSpPr txBox="1"/>
          <p:nvPr>
            <p:ph idx="5" type="subTitle"/>
          </p:nvPr>
        </p:nvSpPr>
        <p:spPr>
          <a:xfrm>
            <a:off x="3484350" y="132735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2</a:t>
            </a:r>
            <a:r>
              <a:rPr lang="en" sz="1000"/>
              <a:t> (39 points)</a:t>
            </a:r>
            <a:endParaRPr sz="1000"/>
          </a:p>
        </p:txBody>
      </p:sp>
      <p:sp>
        <p:nvSpPr>
          <p:cNvPr id="1240" name="Google Shape;1240;p124"/>
          <p:cNvSpPr txBox="1"/>
          <p:nvPr>
            <p:ph idx="6" type="subTitle"/>
          </p:nvPr>
        </p:nvSpPr>
        <p:spPr>
          <a:xfrm>
            <a:off x="6031075" y="132735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3 </a:t>
            </a:r>
            <a:r>
              <a:rPr lang="en" sz="1000"/>
              <a:t>(62 points)</a:t>
            </a:r>
            <a:endParaRPr sz="1800"/>
          </a:p>
        </p:txBody>
      </p:sp>
      <p:sp>
        <p:nvSpPr>
          <p:cNvPr id="1241" name="Google Shape;1241;p124"/>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5"/>
          <p:cNvSpPr txBox="1"/>
          <p:nvPr>
            <p:ph type="title"/>
          </p:nvPr>
        </p:nvSpPr>
        <p:spPr>
          <a:xfrm>
            <a:off x="27042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1 Burndown Chart</a:t>
            </a:r>
            <a:endParaRPr/>
          </a:p>
        </p:txBody>
      </p:sp>
      <p:sp>
        <p:nvSpPr>
          <p:cNvPr id="1247" name="Google Shape;1247;p125"/>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248" name="Google Shape;1248;p125"/>
          <p:cNvPicPr preferRelativeResize="0"/>
          <p:nvPr/>
        </p:nvPicPr>
        <p:blipFill>
          <a:blip r:embed="rId3">
            <a:alphaModFix/>
          </a:blip>
          <a:stretch>
            <a:fillRect/>
          </a:stretch>
        </p:blipFill>
        <p:spPr>
          <a:xfrm>
            <a:off x="1356350" y="544050"/>
            <a:ext cx="6393199" cy="43756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126"/>
          <p:cNvPicPr preferRelativeResize="0"/>
          <p:nvPr/>
        </p:nvPicPr>
        <p:blipFill>
          <a:blip r:embed="rId3">
            <a:alphaModFix/>
          </a:blip>
          <a:stretch>
            <a:fillRect/>
          </a:stretch>
        </p:blipFill>
        <p:spPr>
          <a:xfrm>
            <a:off x="1287775" y="443150"/>
            <a:ext cx="6484626" cy="4419250"/>
          </a:xfrm>
          <a:prstGeom prst="rect">
            <a:avLst/>
          </a:prstGeom>
          <a:noFill/>
          <a:ln>
            <a:noFill/>
          </a:ln>
        </p:spPr>
      </p:pic>
      <p:sp>
        <p:nvSpPr>
          <p:cNvPr id="1254" name="Google Shape;1254;p126"/>
          <p:cNvSpPr txBox="1"/>
          <p:nvPr>
            <p:ph type="title"/>
          </p:nvPr>
        </p:nvSpPr>
        <p:spPr>
          <a:xfrm>
            <a:off x="278050" y="-45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Burndown Chart</a:t>
            </a:r>
            <a:endParaRPr/>
          </a:p>
        </p:txBody>
      </p:sp>
      <p:sp>
        <p:nvSpPr>
          <p:cNvPr id="1255" name="Google Shape;1255;p126"/>
          <p:cNvSpPr/>
          <p:nvPr/>
        </p:nvSpPr>
        <p:spPr>
          <a:xfrm>
            <a:off x="5604500" y="1394725"/>
            <a:ext cx="69900" cy="788100"/>
          </a:xfrm>
          <a:prstGeom prst="up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56" name="Google Shape;1256;p126"/>
          <p:cNvSpPr txBox="1"/>
          <p:nvPr/>
        </p:nvSpPr>
        <p:spPr>
          <a:xfrm>
            <a:off x="4933800" y="1650325"/>
            <a:ext cx="8331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Archivo"/>
                <a:ea typeface="Archivo"/>
                <a:cs typeface="Archivo"/>
                <a:sym typeface="Archivo"/>
              </a:rPr>
              <a:t>Replan</a:t>
            </a:r>
            <a:endParaRPr sz="1200">
              <a:solidFill>
                <a:schemeClr val="dk1"/>
              </a:solidFill>
              <a:latin typeface="Archivo"/>
              <a:ea typeface="Archivo"/>
              <a:cs typeface="Archivo"/>
              <a:sym typeface="Archivo"/>
            </a:endParaRPr>
          </a:p>
        </p:txBody>
      </p:sp>
      <p:sp>
        <p:nvSpPr>
          <p:cNvPr id="1257" name="Google Shape;1257;p126"/>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27"/>
          <p:cNvSpPr txBox="1"/>
          <p:nvPr>
            <p:ph type="title"/>
          </p:nvPr>
        </p:nvSpPr>
        <p:spPr>
          <a:xfrm>
            <a:off x="39235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3 Burndown Chart</a:t>
            </a:r>
            <a:endParaRPr/>
          </a:p>
        </p:txBody>
      </p:sp>
      <p:sp>
        <p:nvSpPr>
          <p:cNvPr id="1263" name="Google Shape;1263;p127"/>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264" name="Google Shape;1264;p127"/>
          <p:cNvPicPr preferRelativeResize="0"/>
          <p:nvPr/>
        </p:nvPicPr>
        <p:blipFill>
          <a:blip r:embed="rId3">
            <a:alphaModFix/>
          </a:blip>
          <a:stretch>
            <a:fillRect/>
          </a:stretch>
        </p:blipFill>
        <p:spPr>
          <a:xfrm>
            <a:off x="1005850" y="504125"/>
            <a:ext cx="6979899" cy="444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t>
            </a:r>
            <a:r>
              <a:rPr lang="en"/>
              <a:t>Report Sprint Backlog </a:t>
            </a:r>
            <a:r>
              <a:rPr lang="en">
                <a:solidFill>
                  <a:schemeClr val="accent1"/>
                </a:solidFill>
              </a:rPr>
              <a:t>Execution</a:t>
            </a:r>
            <a:endParaRPr>
              <a:solidFill>
                <a:schemeClr val="accent1"/>
              </a:solidFill>
            </a:endParaRPr>
          </a:p>
        </p:txBody>
      </p:sp>
      <p:sp>
        <p:nvSpPr>
          <p:cNvPr id="1270" name="Google Shape;1270;p128"/>
          <p:cNvSpPr txBox="1"/>
          <p:nvPr>
            <p:ph idx="1" type="subTitle"/>
          </p:nvPr>
        </p:nvSpPr>
        <p:spPr>
          <a:xfrm>
            <a:off x="445925" y="1902600"/>
            <a:ext cx="2667000" cy="30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14</a:t>
            </a:r>
            <a:r>
              <a:rPr b="1" lang="en" sz="900"/>
              <a:t>: As-Is, To-Be (2 pts)</a:t>
            </a:r>
            <a:endParaRPr b="1" sz="900"/>
          </a:p>
          <a:p>
            <a:pPr indent="-285750" lvl="0" marL="457200" rtl="0" algn="l">
              <a:spcBef>
                <a:spcPts val="0"/>
              </a:spcBef>
              <a:spcAft>
                <a:spcPts val="0"/>
              </a:spcAft>
              <a:buSzPts val="900"/>
              <a:buChar char="●"/>
            </a:pPr>
            <a:r>
              <a:rPr lang="en" sz="900"/>
              <a:t>Adding personas &amp; relevant details as needed (2 pts)</a:t>
            </a:r>
            <a:endParaRPr sz="900"/>
          </a:p>
          <a:p>
            <a:pPr indent="0" lvl="0" marL="0" rtl="0" algn="l">
              <a:spcBef>
                <a:spcPts val="0"/>
              </a:spcBef>
              <a:spcAft>
                <a:spcPts val="0"/>
              </a:spcAft>
              <a:buNone/>
            </a:pPr>
            <a:r>
              <a:rPr b="1" lang="en" sz="900" u="sng"/>
              <a:t>May 14</a:t>
            </a:r>
            <a:r>
              <a:rPr b="1" lang="en" sz="900"/>
              <a:t>: ROI/ROV (3 pts)</a:t>
            </a:r>
            <a:endParaRPr b="1" sz="900"/>
          </a:p>
          <a:p>
            <a:pPr indent="-285750" lvl="0" marL="457200" rtl="0" algn="l">
              <a:spcBef>
                <a:spcPts val="0"/>
              </a:spcBef>
              <a:spcAft>
                <a:spcPts val="0"/>
              </a:spcAft>
              <a:buSzPts val="900"/>
              <a:buChar char="●"/>
            </a:pPr>
            <a:r>
              <a:rPr lang="en" sz="900"/>
              <a:t>Productivity as ROI (3 pts)</a:t>
            </a:r>
            <a:endParaRPr b="1" sz="900"/>
          </a:p>
          <a:p>
            <a:pPr indent="0" lvl="0" marL="0" rtl="0" algn="l">
              <a:spcBef>
                <a:spcPts val="0"/>
              </a:spcBef>
              <a:spcAft>
                <a:spcPts val="0"/>
              </a:spcAft>
              <a:buNone/>
            </a:pPr>
            <a:r>
              <a:rPr b="1" lang="en" sz="900" u="sng"/>
              <a:t>May 14: </a:t>
            </a:r>
            <a:r>
              <a:rPr b="1" lang="en" sz="900"/>
              <a:t>User Story update (4 pts)</a:t>
            </a:r>
            <a:endParaRPr b="1" sz="900"/>
          </a:p>
          <a:p>
            <a:pPr indent="-285750" lvl="0" marL="457200" rtl="0" algn="l">
              <a:spcBef>
                <a:spcPts val="0"/>
              </a:spcBef>
              <a:spcAft>
                <a:spcPts val="0"/>
              </a:spcAft>
              <a:buSzPts val="900"/>
              <a:buChar char="●"/>
            </a:pPr>
            <a:r>
              <a:rPr lang="en" sz="900"/>
              <a:t>SOC Analyst (2 pts)</a:t>
            </a:r>
            <a:endParaRPr sz="900"/>
          </a:p>
          <a:p>
            <a:pPr indent="-285750" lvl="0" marL="457200" rtl="0" algn="l">
              <a:spcBef>
                <a:spcPts val="0"/>
              </a:spcBef>
              <a:spcAft>
                <a:spcPts val="0"/>
              </a:spcAft>
              <a:buSzPts val="900"/>
              <a:buChar char="●"/>
            </a:pPr>
            <a:r>
              <a:rPr lang="en" sz="900"/>
              <a:t>SOC Manager (2 pts)</a:t>
            </a:r>
            <a:endParaRPr sz="900"/>
          </a:p>
          <a:p>
            <a:pPr indent="0" lvl="0" marL="0" rtl="0" algn="l">
              <a:spcBef>
                <a:spcPts val="0"/>
              </a:spcBef>
              <a:spcAft>
                <a:spcPts val="0"/>
              </a:spcAft>
              <a:buNone/>
            </a:pPr>
            <a:r>
              <a:rPr b="1" lang="en" sz="900" u="sng"/>
              <a:t>May 14: </a:t>
            </a:r>
            <a:r>
              <a:rPr b="1" lang="en" sz="900"/>
              <a:t>Story Point Algo Update (3 pts)</a:t>
            </a:r>
            <a:endParaRPr b="1" sz="900"/>
          </a:p>
          <a:p>
            <a:pPr indent="0" lvl="0" marL="0" rtl="0" algn="l">
              <a:spcBef>
                <a:spcPts val="0"/>
              </a:spcBef>
              <a:spcAft>
                <a:spcPts val="0"/>
              </a:spcAft>
              <a:buNone/>
            </a:pPr>
            <a:r>
              <a:rPr b="1" lang="en" sz="900" u="sng"/>
              <a:t>May 14: </a:t>
            </a:r>
            <a:r>
              <a:rPr b="1" lang="en" sz="900"/>
              <a:t>Challenges Update (2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b="1" sz="800"/>
          </a:p>
        </p:txBody>
      </p:sp>
      <p:sp>
        <p:nvSpPr>
          <p:cNvPr id="1271" name="Google Shape;1271;p128"/>
          <p:cNvSpPr txBox="1"/>
          <p:nvPr>
            <p:ph idx="2" type="subTitle"/>
          </p:nvPr>
        </p:nvSpPr>
        <p:spPr>
          <a:xfrm>
            <a:off x="2866075" y="1785150"/>
            <a:ext cx="3165000" cy="27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20:</a:t>
            </a:r>
            <a:r>
              <a:rPr b="1" lang="en" sz="900"/>
              <a:t> Architecture, design (8 pts)</a:t>
            </a:r>
            <a:endParaRPr b="1" sz="900"/>
          </a:p>
          <a:p>
            <a:pPr indent="-285750" lvl="0" marL="457200" rtl="0" algn="l">
              <a:spcBef>
                <a:spcPts val="0"/>
              </a:spcBef>
              <a:spcAft>
                <a:spcPts val="0"/>
              </a:spcAft>
              <a:buSzPts val="900"/>
              <a:buChar char="●"/>
            </a:pPr>
            <a:r>
              <a:rPr lang="en" sz="900"/>
              <a:t>Architecture: Call and Return (8 pts)</a:t>
            </a:r>
            <a:endParaRPr sz="900"/>
          </a:p>
          <a:p>
            <a:pPr indent="0" lvl="0" marL="0" rtl="0" algn="l">
              <a:spcBef>
                <a:spcPts val="0"/>
              </a:spcBef>
              <a:spcAft>
                <a:spcPts val="0"/>
              </a:spcAft>
              <a:buNone/>
            </a:pPr>
            <a:r>
              <a:rPr b="1" lang="en" sz="900" u="sng"/>
              <a:t>May 20:</a:t>
            </a:r>
            <a:r>
              <a:rPr b="1" lang="en" sz="900"/>
              <a:t> As-Is, To-be (10 pts)</a:t>
            </a:r>
            <a:endParaRPr b="1" sz="900"/>
          </a:p>
          <a:p>
            <a:pPr indent="-285750" lvl="0" marL="457200" rtl="0" algn="l">
              <a:spcBef>
                <a:spcPts val="0"/>
              </a:spcBef>
              <a:spcAft>
                <a:spcPts val="0"/>
              </a:spcAft>
              <a:buSzPts val="900"/>
              <a:buChar char="●"/>
            </a:pPr>
            <a:r>
              <a:rPr lang="en" sz="900"/>
              <a:t>As-is (5 pts)</a:t>
            </a:r>
            <a:endParaRPr sz="900"/>
          </a:p>
          <a:p>
            <a:pPr indent="-285750" lvl="0" marL="457200" rtl="0" algn="l">
              <a:spcBef>
                <a:spcPts val="0"/>
              </a:spcBef>
              <a:spcAft>
                <a:spcPts val="0"/>
              </a:spcAft>
              <a:buSzPts val="900"/>
              <a:buChar char="●"/>
            </a:pPr>
            <a:r>
              <a:rPr lang="en" sz="900"/>
              <a:t>To-be (5 pts)</a:t>
            </a:r>
            <a:endParaRPr sz="900"/>
          </a:p>
          <a:p>
            <a:pPr indent="0" lvl="0" marL="0" rtl="0" algn="l">
              <a:spcBef>
                <a:spcPts val="0"/>
              </a:spcBef>
              <a:spcAft>
                <a:spcPts val="0"/>
              </a:spcAft>
              <a:buNone/>
            </a:pPr>
            <a:r>
              <a:rPr b="1" lang="en" sz="900" u="sng"/>
              <a:t>May 20:</a:t>
            </a:r>
            <a:r>
              <a:rPr b="1" lang="en" sz="900"/>
              <a:t> User Story Update (6 pts)</a:t>
            </a:r>
            <a:endParaRPr b="1" sz="900"/>
          </a:p>
          <a:p>
            <a:pPr indent="-285750" lvl="0" marL="457200" rtl="0" algn="l">
              <a:spcBef>
                <a:spcPts val="0"/>
              </a:spcBef>
              <a:spcAft>
                <a:spcPts val="0"/>
              </a:spcAft>
              <a:buSzPts val="900"/>
              <a:buChar char="●"/>
            </a:pPr>
            <a:r>
              <a:rPr lang="en" sz="900"/>
              <a:t>DevOps (2 pts)</a:t>
            </a:r>
            <a:endParaRPr sz="900"/>
          </a:p>
          <a:p>
            <a:pPr indent="-285750" lvl="0" marL="457200" rtl="0" algn="l">
              <a:spcBef>
                <a:spcPts val="0"/>
              </a:spcBef>
              <a:spcAft>
                <a:spcPts val="0"/>
              </a:spcAft>
              <a:buSzPts val="900"/>
              <a:buChar char="●"/>
            </a:pPr>
            <a:r>
              <a:rPr lang="en" sz="900"/>
              <a:t>Dev/Test (2 pts)</a:t>
            </a:r>
            <a:endParaRPr sz="900"/>
          </a:p>
          <a:p>
            <a:pPr indent="-285750" lvl="0" marL="457200" rtl="0" algn="l">
              <a:spcBef>
                <a:spcPts val="0"/>
              </a:spcBef>
              <a:spcAft>
                <a:spcPts val="0"/>
              </a:spcAft>
              <a:buSzPts val="900"/>
              <a:buChar char="●"/>
            </a:pPr>
            <a:r>
              <a:rPr lang="en" sz="900"/>
              <a:t>Prod Engineer (2 pts)</a:t>
            </a:r>
            <a:endParaRPr sz="900"/>
          </a:p>
          <a:p>
            <a:pPr indent="0" lvl="0" marL="0" rtl="0" algn="l">
              <a:spcBef>
                <a:spcPts val="0"/>
              </a:spcBef>
              <a:spcAft>
                <a:spcPts val="0"/>
              </a:spcAft>
              <a:buNone/>
            </a:pPr>
            <a:r>
              <a:rPr b="1" lang="en" sz="900" u="sng"/>
              <a:t>May 20:</a:t>
            </a:r>
            <a:r>
              <a:rPr b="1" lang="en" sz="900"/>
              <a:t> SMART Update (3 pts)</a:t>
            </a:r>
            <a:endParaRPr b="1" sz="900"/>
          </a:p>
          <a:p>
            <a:pPr indent="0" lvl="0" marL="0" rtl="0" algn="l">
              <a:spcBef>
                <a:spcPts val="0"/>
              </a:spcBef>
              <a:spcAft>
                <a:spcPts val="0"/>
              </a:spcAft>
              <a:buNone/>
            </a:pPr>
            <a:r>
              <a:rPr b="1" lang="en" sz="900" u="sng"/>
              <a:t>May 21:</a:t>
            </a:r>
            <a:r>
              <a:rPr b="1" lang="en" sz="900"/>
              <a:t> Change Management (3 pts)</a:t>
            </a:r>
            <a:endParaRPr b="1" sz="900"/>
          </a:p>
          <a:p>
            <a:pPr indent="0" lvl="0" marL="0" rtl="0" algn="l">
              <a:spcBef>
                <a:spcPts val="0"/>
              </a:spcBef>
              <a:spcAft>
                <a:spcPts val="0"/>
              </a:spcAft>
              <a:buNone/>
            </a:pPr>
            <a:r>
              <a:rPr b="1" lang="en" sz="900" u="sng"/>
              <a:t>May 21:</a:t>
            </a:r>
            <a:r>
              <a:rPr b="1" lang="en" sz="900"/>
              <a:t> Risk Management (3 pts)</a:t>
            </a:r>
            <a:endParaRPr b="1" sz="900"/>
          </a:p>
          <a:p>
            <a:pPr indent="0" lvl="0" marL="0" rtl="0" algn="l">
              <a:spcBef>
                <a:spcPts val="0"/>
              </a:spcBef>
              <a:spcAft>
                <a:spcPts val="0"/>
              </a:spcAft>
              <a:buNone/>
            </a:pPr>
            <a:r>
              <a:rPr b="1" lang="en" sz="900" u="sng"/>
              <a:t>May 23:</a:t>
            </a:r>
            <a:r>
              <a:rPr b="1" lang="en" sz="900"/>
              <a:t> Testing (8 pts)</a:t>
            </a:r>
            <a:endParaRPr b="1" sz="900"/>
          </a:p>
          <a:p>
            <a:pPr indent="-285750" lvl="0" marL="457200" rtl="0" algn="l">
              <a:spcBef>
                <a:spcPts val="0"/>
              </a:spcBef>
              <a:spcAft>
                <a:spcPts val="0"/>
              </a:spcAft>
              <a:buSzPts val="900"/>
              <a:buChar char="●"/>
            </a:pPr>
            <a:r>
              <a:rPr lang="en" sz="900"/>
              <a:t>Testing Methodology/Rationale (5 pts)</a:t>
            </a:r>
            <a:endParaRPr sz="900"/>
          </a:p>
          <a:p>
            <a:pPr indent="-285750" lvl="0" marL="457200" rtl="0" algn="l">
              <a:spcBef>
                <a:spcPts val="0"/>
              </a:spcBef>
              <a:spcAft>
                <a:spcPts val="0"/>
              </a:spcAft>
              <a:buSzPts val="900"/>
              <a:buChar char="●"/>
            </a:pPr>
            <a:r>
              <a:rPr lang="en" sz="900"/>
              <a:t>Test Matrix (3 pts)</a:t>
            </a:r>
            <a:endParaRPr sz="900"/>
          </a:p>
          <a:p>
            <a:pPr indent="0" lvl="0" marL="0" rtl="0" algn="l">
              <a:spcBef>
                <a:spcPts val="0"/>
              </a:spcBef>
              <a:spcAft>
                <a:spcPts val="0"/>
              </a:spcAft>
              <a:buNone/>
            </a:pPr>
            <a:r>
              <a:rPr b="1" lang="en" sz="900" u="sng"/>
              <a:t>May 23:</a:t>
            </a:r>
            <a:r>
              <a:rPr b="1" lang="en" sz="900"/>
              <a:t> Product Roadmap Update (3 pts)</a:t>
            </a:r>
            <a:endParaRPr b="1" sz="900"/>
          </a:p>
          <a:p>
            <a:pPr indent="0" lvl="0" marL="0" rtl="0" algn="l">
              <a:spcBef>
                <a:spcPts val="0"/>
              </a:spcBef>
              <a:spcAft>
                <a:spcPts val="0"/>
              </a:spcAft>
              <a:buNone/>
            </a:pPr>
            <a:r>
              <a:rPr b="1" lang="en" sz="900" u="sng"/>
              <a:t>May 23:</a:t>
            </a:r>
            <a:r>
              <a:rPr b="1" lang="en" sz="900"/>
              <a:t> Burnup Chart Update (3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solidFill>
                <a:srgbClr val="FF0000"/>
              </a:solidFill>
            </a:endParaRPr>
          </a:p>
        </p:txBody>
      </p:sp>
      <p:sp>
        <p:nvSpPr>
          <p:cNvPr id="1272" name="Google Shape;1272;p128"/>
          <p:cNvSpPr txBox="1"/>
          <p:nvPr>
            <p:ph idx="4" type="subTitle"/>
          </p:nvPr>
        </p:nvSpPr>
        <p:spPr>
          <a:xfrm>
            <a:off x="937625" y="13273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Sprint 4 </a:t>
            </a:r>
            <a:r>
              <a:rPr lang="en" sz="1000"/>
              <a:t>(14 points)</a:t>
            </a:r>
            <a:endParaRPr sz="1000"/>
          </a:p>
        </p:txBody>
      </p:sp>
      <p:sp>
        <p:nvSpPr>
          <p:cNvPr id="1273" name="Google Shape;1273;p128"/>
          <p:cNvSpPr txBox="1"/>
          <p:nvPr>
            <p:ph idx="5" type="subTitle"/>
          </p:nvPr>
        </p:nvSpPr>
        <p:spPr>
          <a:xfrm>
            <a:off x="3484338" y="132735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5</a:t>
            </a:r>
            <a:r>
              <a:rPr lang="en" sz="1000"/>
              <a:t> (47 points)</a:t>
            </a:r>
            <a:endParaRPr sz="1000"/>
          </a:p>
        </p:txBody>
      </p:sp>
      <p:sp>
        <p:nvSpPr>
          <p:cNvPr id="1274" name="Google Shape;1274;p128"/>
          <p:cNvSpPr txBox="1"/>
          <p:nvPr>
            <p:ph idx="6" type="subTitle"/>
          </p:nvPr>
        </p:nvSpPr>
        <p:spPr>
          <a:xfrm>
            <a:off x="6031075" y="132735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6 </a:t>
            </a:r>
            <a:r>
              <a:rPr lang="en" sz="1000"/>
              <a:t>(34 points)</a:t>
            </a:r>
            <a:endParaRPr sz="1800"/>
          </a:p>
        </p:txBody>
      </p:sp>
      <p:sp>
        <p:nvSpPr>
          <p:cNvPr id="1275" name="Google Shape;1275;p128"/>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
        <p:nvSpPr>
          <p:cNvPr id="1276" name="Google Shape;1276;p128"/>
          <p:cNvSpPr txBox="1"/>
          <p:nvPr>
            <p:ph idx="2" type="subTitle"/>
          </p:nvPr>
        </p:nvSpPr>
        <p:spPr>
          <a:xfrm>
            <a:off x="5536225" y="1902600"/>
            <a:ext cx="3165000" cy="27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28:</a:t>
            </a:r>
            <a:r>
              <a:rPr b="1" lang="en" sz="900"/>
              <a:t> </a:t>
            </a:r>
            <a:r>
              <a:rPr b="1" lang="en" sz="900"/>
              <a:t>Architecture, design (5 pts)</a:t>
            </a:r>
            <a:endParaRPr b="1" sz="900"/>
          </a:p>
          <a:p>
            <a:pPr indent="-285750" lvl="0" marL="457200" rtl="0" algn="l">
              <a:spcBef>
                <a:spcPts val="0"/>
              </a:spcBef>
              <a:spcAft>
                <a:spcPts val="0"/>
              </a:spcAft>
              <a:buSzPts val="900"/>
              <a:buChar char="●"/>
            </a:pPr>
            <a:r>
              <a:rPr lang="en" sz="900"/>
              <a:t>High level design (5 pts)</a:t>
            </a:r>
            <a:endParaRPr sz="900"/>
          </a:p>
          <a:p>
            <a:pPr indent="0" lvl="0" marL="0" rtl="0" algn="l">
              <a:spcBef>
                <a:spcPts val="0"/>
              </a:spcBef>
              <a:spcAft>
                <a:spcPts val="0"/>
              </a:spcAft>
              <a:buNone/>
            </a:pPr>
            <a:r>
              <a:rPr b="1" lang="en" sz="900" u="sng"/>
              <a:t>May 28:</a:t>
            </a:r>
            <a:r>
              <a:rPr b="1" lang="en" sz="900"/>
              <a:t> Release  (11 pts)</a:t>
            </a:r>
            <a:endParaRPr b="1" sz="900"/>
          </a:p>
          <a:p>
            <a:pPr indent="-285750" lvl="0" marL="457200" rtl="0" algn="l">
              <a:spcBef>
                <a:spcPts val="0"/>
              </a:spcBef>
              <a:spcAft>
                <a:spcPts val="0"/>
              </a:spcAft>
              <a:buSzPts val="900"/>
              <a:buChar char="●"/>
            </a:pPr>
            <a:r>
              <a:rPr lang="en" sz="900"/>
              <a:t>Bug Lifecycle (3 pts)</a:t>
            </a:r>
            <a:endParaRPr sz="900"/>
          </a:p>
          <a:p>
            <a:pPr indent="-285750" lvl="0" marL="457200" rtl="0" algn="l">
              <a:spcBef>
                <a:spcPts val="0"/>
              </a:spcBef>
              <a:spcAft>
                <a:spcPts val="0"/>
              </a:spcAft>
              <a:buSzPts val="900"/>
              <a:buChar char="●"/>
            </a:pPr>
            <a:r>
              <a:rPr lang="en" sz="900"/>
              <a:t>Bug Management Criteria (2 pts)</a:t>
            </a:r>
            <a:endParaRPr sz="900"/>
          </a:p>
          <a:p>
            <a:pPr indent="-285750" lvl="0" marL="457200" rtl="0" algn="l">
              <a:spcBef>
                <a:spcPts val="0"/>
              </a:spcBef>
              <a:spcAft>
                <a:spcPts val="0"/>
              </a:spcAft>
              <a:buSzPts val="900"/>
              <a:buChar char="●"/>
            </a:pPr>
            <a:r>
              <a:rPr lang="en" sz="900"/>
              <a:t>Release Criteria (3 pts)</a:t>
            </a:r>
            <a:endParaRPr sz="900"/>
          </a:p>
          <a:p>
            <a:pPr indent="-285750" lvl="0" marL="457200" rtl="0" algn="l">
              <a:spcBef>
                <a:spcPts val="0"/>
              </a:spcBef>
              <a:spcAft>
                <a:spcPts val="0"/>
              </a:spcAft>
              <a:buSzPts val="900"/>
              <a:buChar char="●"/>
            </a:pPr>
            <a:r>
              <a:rPr lang="en" sz="900"/>
              <a:t>Release Checklist (3 pts)</a:t>
            </a:r>
            <a:endParaRPr sz="900"/>
          </a:p>
          <a:p>
            <a:pPr indent="0" lvl="0" marL="0" rtl="0" algn="l">
              <a:spcBef>
                <a:spcPts val="0"/>
              </a:spcBef>
              <a:spcAft>
                <a:spcPts val="0"/>
              </a:spcAft>
              <a:buNone/>
            </a:pPr>
            <a:r>
              <a:rPr b="1" lang="en" sz="900" u="sng"/>
              <a:t>May 28:</a:t>
            </a:r>
            <a:r>
              <a:rPr b="1" lang="en" sz="900"/>
              <a:t> Release Plan (8 pts)</a:t>
            </a:r>
            <a:endParaRPr b="1" sz="900"/>
          </a:p>
          <a:p>
            <a:pPr indent="0" lvl="0" marL="0" rtl="0" algn="l">
              <a:spcBef>
                <a:spcPts val="0"/>
              </a:spcBef>
              <a:spcAft>
                <a:spcPts val="0"/>
              </a:spcAft>
              <a:buNone/>
            </a:pPr>
            <a:r>
              <a:rPr b="1" lang="en" sz="900" u="sng"/>
              <a:t>May 28:</a:t>
            </a:r>
            <a:r>
              <a:rPr b="1" lang="en" sz="900"/>
              <a:t> Project Plan (5 pts)</a:t>
            </a:r>
            <a:endParaRPr b="1" sz="900"/>
          </a:p>
          <a:p>
            <a:pPr indent="0" lvl="0" marL="0" rtl="0" algn="l">
              <a:spcBef>
                <a:spcPts val="0"/>
              </a:spcBef>
              <a:spcAft>
                <a:spcPts val="0"/>
              </a:spcAft>
              <a:buNone/>
            </a:pPr>
            <a:r>
              <a:rPr b="1" lang="en" sz="900" u="sng"/>
              <a:t>May 28:</a:t>
            </a:r>
            <a:r>
              <a:rPr b="1" lang="en" sz="900"/>
              <a:t> OSS execution (5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29"/>
          <p:cNvSpPr txBox="1"/>
          <p:nvPr>
            <p:ph type="title"/>
          </p:nvPr>
        </p:nvSpPr>
        <p:spPr>
          <a:xfrm>
            <a:off x="392350" y="40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4 Burndown Chart</a:t>
            </a:r>
            <a:endParaRPr/>
          </a:p>
        </p:txBody>
      </p:sp>
      <p:sp>
        <p:nvSpPr>
          <p:cNvPr id="1282" name="Google Shape;1282;p129"/>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283" name="Google Shape;1283;p129"/>
          <p:cNvPicPr preferRelativeResize="0"/>
          <p:nvPr/>
        </p:nvPicPr>
        <p:blipFill>
          <a:blip r:embed="rId3">
            <a:alphaModFix/>
          </a:blip>
          <a:stretch>
            <a:fillRect/>
          </a:stretch>
        </p:blipFill>
        <p:spPr>
          <a:xfrm>
            <a:off x="731525" y="559950"/>
            <a:ext cx="6804674" cy="441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aphicFrame>
        <p:nvGraphicFramePr>
          <p:cNvPr id="414" name="Google Shape;414;p58"/>
          <p:cNvGraphicFramePr/>
          <p:nvPr/>
        </p:nvGraphicFramePr>
        <p:xfrm>
          <a:off x="63588" y="1253500"/>
          <a:ext cx="3000000" cy="3000000"/>
        </p:xfrm>
        <a:graphic>
          <a:graphicData uri="http://schemas.openxmlformats.org/drawingml/2006/table">
            <a:tbl>
              <a:tblPr>
                <a:noFill/>
                <a:tableStyleId>{F590E1AE-7563-4391-A512-6C2E64EDABAD}</a:tableStyleId>
              </a:tblPr>
              <a:tblGrid>
                <a:gridCol w="623575"/>
              </a:tblGrid>
              <a:tr h="1115350">
                <a:tc>
                  <a:txBody>
                    <a:bodyPr/>
                    <a:lstStyle/>
                    <a:p>
                      <a:pPr indent="0" lvl="0" marL="0" rtl="0" algn="ctr">
                        <a:spcBef>
                          <a:spcPts val="0"/>
                        </a:spcBef>
                        <a:spcAft>
                          <a:spcPts val="0"/>
                        </a:spcAft>
                        <a:buNone/>
                      </a:pPr>
                      <a:r>
                        <a:rPr b="1" lang="en" sz="1300" u="sng">
                          <a:latin typeface="Archivo"/>
                          <a:ea typeface="Archivo"/>
                          <a:cs typeface="Archivo"/>
                          <a:sym typeface="Archivo"/>
                        </a:rPr>
                        <a:t>BO.1</a:t>
                      </a:r>
                      <a:endParaRPr b="1" sz="1300" u="sng">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115350">
                <a:tc>
                  <a:txBody>
                    <a:bodyPr/>
                    <a:lstStyle/>
                    <a:p>
                      <a:pPr indent="0" lvl="0" marL="0" rtl="0" algn="ctr">
                        <a:spcBef>
                          <a:spcPts val="0"/>
                        </a:spcBef>
                        <a:spcAft>
                          <a:spcPts val="0"/>
                        </a:spcAft>
                        <a:buNone/>
                      </a:pPr>
                      <a:r>
                        <a:rPr b="1" lang="en" sz="1300" u="sng">
                          <a:latin typeface="Archivo"/>
                          <a:ea typeface="Archivo"/>
                          <a:cs typeface="Archivo"/>
                          <a:sym typeface="Archivo"/>
                        </a:rPr>
                        <a:t>BO.2</a:t>
                      </a:r>
                      <a:endParaRPr u="sng">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115350">
                <a:tc>
                  <a:txBody>
                    <a:bodyPr/>
                    <a:lstStyle/>
                    <a:p>
                      <a:pPr indent="0" lvl="0" marL="0" rtl="0" algn="ctr">
                        <a:spcBef>
                          <a:spcPts val="0"/>
                        </a:spcBef>
                        <a:spcAft>
                          <a:spcPts val="0"/>
                        </a:spcAft>
                        <a:buNone/>
                      </a:pPr>
                      <a:r>
                        <a:rPr b="1" lang="en" sz="1300" u="sng">
                          <a:latin typeface="Archivo"/>
                          <a:ea typeface="Archivo"/>
                          <a:cs typeface="Archivo"/>
                          <a:sym typeface="Archivo"/>
                        </a:rPr>
                        <a:t>BO.3</a:t>
                      </a:r>
                      <a:endParaRPr u="sng">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415" name="Google Shape;415;p58"/>
          <p:cNvPicPr preferRelativeResize="0"/>
          <p:nvPr/>
        </p:nvPicPr>
        <p:blipFill>
          <a:blip r:embed="rId3">
            <a:alphaModFix/>
          </a:blip>
          <a:stretch>
            <a:fillRect/>
          </a:stretch>
        </p:blipFill>
        <p:spPr>
          <a:xfrm>
            <a:off x="759588" y="730725"/>
            <a:ext cx="8152036" cy="3747307"/>
          </a:xfrm>
          <a:prstGeom prst="rect">
            <a:avLst/>
          </a:prstGeom>
          <a:noFill/>
          <a:ln>
            <a:noFill/>
          </a:ln>
        </p:spPr>
      </p:pic>
      <p:sp>
        <p:nvSpPr>
          <p:cNvPr id="416" name="Google Shape;416;p5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30"/>
          <p:cNvSpPr txBox="1"/>
          <p:nvPr>
            <p:ph type="title"/>
          </p:nvPr>
        </p:nvSpPr>
        <p:spPr>
          <a:xfrm>
            <a:off x="31615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5 Burndown Chart</a:t>
            </a:r>
            <a:endParaRPr/>
          </a:p>
        </p:txBody>
      </p:sp>
      <p:sp>
        <p:nvSpPr>
          <p:cNvPr id="1289" name="Google Shape;1289;p130"/>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290" name="Google Shape;1290;p130"/>
          <p:cNvPicPr preferRelativeResize="0"/>
          <p:nvPr/>
        </p:nvPicPr>
        <p:blipFill>
          <a:blip r:embed="rId3">
            <a:alphaModFix/>
          </a:blip>
          <a:stretch>
            <a:fillRect/>
          </a:stretch>
        </p:blipFill>
        <p:spPr>
          <a:xfrm>
            <a:off x="759750" y="526975"/>
            <a:ext cx="7401276" cy="4444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31"/>
          <p:cNvSpPr txBox="1"/>
          <p:nvPr>
            <p:ph type="title"/>
          </p:nvPr>
        </p:nvSpPr>
        <p:spPr>
          <a:xfrm>
            <a:off x="30852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6 Burndown Chart</a:t>
            </a:r>
            <a:endParaRPr/>
          </a:p>
        </p:txBody>
      </p:sp>
      <p:sp>
        <p:nvSpPr>
          <p:cNvPr id="1296" name="Google Shape;1296;p131"/>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297" name="Google Shape;1297;p131"/>
          <p:cNvPicPr preferRelativeResize="0"/>
          <p:nvPr/>
        </p:nvPicPr>
        <p:blipFill>
          <a:blip r:embed="rId3">
            <a:alphaModFix/>
          </a:blip>
          <a:stretch>
            <a:fillRect/>
          </a:stretch>
        </p:blipFill>
        <p:spPr>
          <a:xfrm>
            <a:off x="761825" y="572700"/>
            <a:ext cx="6492426" cy="43727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Abbreviations</a:t>
            </a:r>
            <a:endParaRPr>
              <a:solidFill>
                <a:schemeClr val="accent1"/>
              </a:solidFill>
            </a:endParaRPr>
          </a:p>
        </p:txBody>
      </p:sp>
      <p:sp>
        <p:nvSpPr>
          <p:cNvPr id="1303" name="Google Shape;1303;p132"/>
          <p:cNvSpPr txBox="1"/>
          <p:nvPr>
            <p:ph idx="1" type="subTitle"/>
          </p:nvPr>
        </p:nvSpPr>
        <p:spPr>
          <a:xfrm>
            <a:off x="495150" y="1232150"/>
            <a:ext cx="7101900" cy="28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AD - Active Directory</a:t>
            </a:r>
            <a:endParaRPr b="1"/>
          </a:p>
          <a:p>
            <a:pPr indent="0" lvl="0" marL="0" rtl="0" algn="l">
              <a:lnSpc>
                <a:spcPct val="115000"/>
              </a:lnSpc>
              <a:spcBef>
                <a:spcPts val="0"/>
              </a:spcBef>
              <a:spcAft>
                <a:spcPts val="0"/>
              </a:spcAft>
              <a:buNone/>
            </a:pPr>
            <a:r>
              <a:rPr b="1" lang="en"/>
              <a:t>CCPA - California Consumer Privacy Act of 2018</a:t>
            </a:r>
            <a:endParaRPr b="1"/>
          </a:p>
          <a:p>
            <a:pPr indent="0" lvl="0" marL="0" rtl="0" algn="l">
              <a:spcBef>
                <a:spcPts val="0"/>
              </a:spcBef>
              <a:spcAft>
                <a:spcPts val="0"/>
              </a:spcAft>
              <a:buNone/>
            </a:pPr>
            <a:r>
              <a:rPr b="1" lang="en"/>
              <a:t>CI/CD - Continuous Integration/Continuous Development</a:t>
            </a:r>
            <a:endParaRPr b="1"/>
          </a:p>
          <a:p>
            <a:pPr indent="0" lvl="0" marL="0" rtl="0" algn="l">
              <a:lnSpc>
                <a:spcPct val="115000"/>
              </a:lnSpc>
              <a:spcBef>
                <a:spcPts val="0"/>
              </a:spcBef>
              <a:spcAft>
                <a:spcPts val="0"/>
              </a:spcAft>
              <a:buNone/>
            </a:pPr>
            <a:r>
              <a:rPr b="1" lang="en"/>
              <a:t>GDPR - General Data Protection Regulation</a:t>
            </a:r>
            <a:endParaRPr b="1"/>
          </a:p>
          <a:p>
            <a:pPr indent="0" lvl="0" marL="0" rtl="0" algn="l">
              <a:lnSpc>
                <a:spcPct val="115000"/>
              </a:lnSpc>
              <a:spcBef>
                <a:spcPts val="0"/>
              </a:spcBef>
              <a:spcAft>
                <a:spcPts val="0"/>
              </a:spcAft>
              <a:buNone/>
            </a:pPr>
            <a:r>
              <a:rPr b="1" lang="en"/>
              <a:t>OSS - Open Source Software</a:t>
            </a:r>
            <a:endParaRPr b="1"/>
          </a:p>
          <a:p>
            <a:pPr indent="0" lvl="0" marL="0" rtl="0" algn="l">
              <a:lnSpc>
                <a:spcPct val="115000"/>
              </a:lnSpc>
              <a:spcBef>
                <a:spcPts val="0"/>
              </a:spcBef>
              <a:spcAft>
                <a:spcPts val="0"/>
              </a:spcAft>
              <a:buNone/>
            </a:pPr>
            <a:r>
              <a:rPr b="1" lang="en"/>
              <a:t>PAM - Privileged Access Management</a:t>
            </a:r>
            <a:endParaRPr b="1"/>
          </a:p>
          <a:p>
            <a:pPr indent="0" lvl="0" marL="0" rtl="0" algn="l">
              <a:lnSpc>
                <a:spcPct val="115000"/>
              </a:lnSpc>
              <a:spcBef>
                <a:spcPts val="0"/>
              </a:spcBef>
              <a:spcAft>
                <a:spcPts val="0"/>
              </a:spcAft>
              <a:buNone/>
            </a:pPr>
            <a:r>
              <a:rPr b="1" lang="en"/>
              <a:t>PKI - Public Key Infrastructure</a:t>
            </a:r>
            <a:endParaRPr b="1"/>
          </a:p>
          <a:p>
            <a:pPr indent="0" lvl="0" marL="0" rtl="0" algn="l">
              <a:lnSpc>
                <a:spcPct val="115000"/>
              </a:lnSpc>
              <a:spcBef>
                <a:spcPts val="0"/>
              </a:spcBef>
              <a:spcAft>
                <a:spcPts val="0"/>
              </a:spcAft>
              <a:buNone/>
            </a:pPr>
            <a:r>
              <a:rPr b="1" lang="en"/>
              <a:t>RBAC - Role based Access Control</a:t>
            </a:r>
            <a:endParaRPr b="1"/>
          </a:p>
          <a:p>
            <a:pPr indent="0" lvl="0" marL="0" rtl="0" algn="l">
              <a:lnSpc>
                <a:spcPct val="115000"/>
              </a:lnSpc>
              <a:spcBef>
                <a:spcPts val="0"/>
              </a:spcBef>
              <a:spcAft>
                <a:spcPts val="0"/>
              </a:spcAft>
              <a:buNone/>
            </a:pPr>
            <a:r>
              <a:rPr b="1" lang="en"/>
              <a:t>ROI -   Return on Investment</a:t>
            </a:r>
            <a:endParaRPr b="1"/>
          </a:p>
          <a:p>
            <a:pPr indent="0" lvl="0" marL="0" rtl="0" algn="l">
              <a:lnSpc>
                <a:spcPct val="115000"/>
              </a:lnSpc>
              <a:spcBef>
                <a:spcPts val="0"/>
              </a:spcBef>
              <a:spcAft>
                <a:spcPts val="0"/>
              </a:spcAft>
              <a:buNone/>
            </a:pPr>
            <a:r>
              <a:rPr b="1" lang="en"/>
              <a:t>ROV - Return on Value</a:t>
            </a:r>
            <a:endParaRPr b="1"/>
          </a:p>
          <a:p>
            <a:pPr indent="0" lvl="0" marL="0" rtl="0" algn="l">
              <a:lnSpc>
                <a:spcPct val="115000"/>
              </a:lnSpc>
              <a:spcBef>
                <a:spcPts val="0"/>
              </a:spcBef>
              <a:spcAft>
                <a:spcPts val="0"/>
              </a:spcAft>
              <a:buNone/>
            </a:pPr>
            <a:r>
              <a:rPr b="1" lang="en"/>
              <a:t>SIEM - Security Information and Event Management</a:t>
            </a:r>
            <a:endParaRPr b="1"/>
          </a:p>
          <a:p>
            <a:pPr indent="0" lvl="0" marL="0" rtl="0" algn="l">
              <a:lnSpc>
                <a:spcPct val="115000"/>
              </a:lnSpc>
              <a:spcBef>
                <a:spcPts val="0"/>
              </a:spcBef>
              <a:spcAft>
                <a:spcPts val="0"/>
              </a:spcAft>
              <a:buNone/>
            </a:pPr>
            <a:r>
              <a:rPr b="1" lang="en"/>
              <a:t>SOC - Security Operations Center</a:t>
            </a:r>
            <a:endParaRPr b="1"/>
          </a:p>
          <a:p>
            <a:pPr indent="0" lvl="0" marL="0" rtl="0" algn="l">
              <a:lnSpc>
                <a:spcPct val="115000"/>
              </a:lnSpc>
              <a:spcBef>
                <a:spcPts val="0"/>
              </a:spcBef>
              <a:spcAft>
                <a:spcPts val="0"/>
              </a:spcAft>
              <a:buNone/>
            </a:pPr>
            <a:r>
              <a:rPr b="1" lang="en"/>
              <a:t>SDLC - Software Development </a:t>
            </a:r>
            <a:r>
              <a:rPr b="1" lang="en"/>
              <a:t>Life Cycle</a:t>
            </a:r>
            <a:endParaRPr b="1"/>
          </a:p>
          <a:p>
            <a:pPr indent="0" lvl="0" marL="0" rtl="0" algn="l">
              <a:spcBef>
                <a:spcPts val="0"/>
              </a:spcBef>
              <a:spcAft>
                <a:spcPts val="0"/>
              </a:spcAft>
              <a:buNone/>
            </a:pPr>
            <a:r>
              <a:t/>
            </a:r>
            <a:endParaRPr b="1" sz="800"/>
          </a:p>
        </p:txBody>
      </p:sp>
      <p:sp>
        <p:nvSpPr>
          <p:cNvPr id="1304" name="Google Shape;1304;p132"/>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Reading Time</a:t>
            </a:r>
            <a:endParaRPr/>
          </a:p>
        </p:txBody>
      </p:sp>
      <p:sp>
        <p:nvSpPr>
          <p:cNvPr id="1310" name="Google Shape;1310;p133"/>
          <p:cNvSpPr txBox="1"/>
          <p:nvPr>
            <p:ph idx="1" type="subTitle"/>
          </p:nvPr>
        </p:nvSpPr>
        <p:spPr>
          <a:xfrm>
            <a:off x="797725" y="1278025"/>
            <a:ext cx="61881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Slides : 60 mins ( 21 Title + 39 Simple + 9 Average + 36 Backup = 105 Total Slides</a:t>
            </a:r>
            <a:endParaRPr/>
          </a:p>
        </p:txBody>
      </p:sp>
      <p:sp>
        <p:nvSpPr>
          <p:cNvPr id="1311" name="Google Shape;1311;p133"/>
          <p:cNvSpPr txBox="1"/>
          <p:nvPr>
            <p:ph idx="2" type="subTitle"/>
          </p:nvPr>
        </p:nvSpPr>
        <p:spPr>
          <a:xfrm>
            <a:off x="797725" y="1746500"/>
            <a:ext cx="6349500" cy="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Calculation Rationale: </a:t>
            </a:r>
            <a:endParaRPr b="1"/>
          </a:p>
        </p:txBody>
      </p:sp>
      <p:sp>
        <p:nvSpPr>
          <p:cNvPr id="1312" name="Google Shape;1312;p133"/>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graphicFrame>
        <p:nvGraphicFramePr>
          <p:cNvPr id="1313" name="Google Shape;1313;p133"/>
          <p:cNvGraphicFramePr/>
          <p:nvPr/>
        </p:nvGraphicFramePr>
        <p:xfrm>
          <a:off x="877875" y="2242200"/>
          <a:ext cx="3000000" cy="3000000"/>
        </p:xfrm>
        <a:graphic>
          <a:graphicData uri="http://schemas.openxmlformats.org/drawingml/2006/table">
            <a:tbl>
              <a:tblPr>
                <a:noFill/>
                <a:tableStyleId>{F590E1AE-7563-4391-A512-6C2E64EDABAD}</a:tableStyleId>
              </a:tblPr>
              <a:tblGrid>
                <a:gridCol w="911600"/>
                <a:gridCol w="990825"/>
                <a:gridCol w="990825"/>
              </a:tblGrid>
              <a:tr h="381000">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Title</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10 secs</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21</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r h="381000">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Simple</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E0E0"/>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60</a:t>
                      </a:r>
                      <a:r>
                        <a:rPr lang="en" sz="1200">
                          <a:latin typeface="Archivo Medium"/>
                          <a:ea typeface="Archivo Medium"/>
                          <a:cs typeface="Archivo Medium"/>
                          <a:sym typeface="Archivo Medium"/>
                        </a:rPr>
                        <a:t>  secs</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E0E0"/>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39</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0E0E0"/>
                    </a:solidFill>
                  </a:tcPr>
                </a:tc>
              </a:tr>
              <a:tr h="381000">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Average</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120 secs</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9</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381000">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Backup</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0 sec</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en" sz="1200">
                          <a:latin typeface="Archivo Medium"/>
                          <a:ea typeface="Archivo Medium"/>
                          <a:cs typeface="Archivo Medium"/>
                          <a:sym typeface="Archivo Medium"/>
                        </a:rPr>
                        <a:t>36</a:t>
                      </a:r>
                      <a:endParaRPr sz="1200">
                        <a:latin typeface="Archivo Medium"/>
                        <a:ea typeface="Archivo Medium"/>
                        <a:cs typeface="Archivo Medium"/>
                        <a:sym typeface="Archivo Medium"/>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4"/>
          <p:cNvSpPr txBox="1"/>
          <p:nvPr>
            <p:ph type="title"/>
          </p:nvPr>
        </p:nvSpPr>
        <p:spPr>
          <a:xfrm>
            <a:off x="720000" y="1432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Artifacts</a:t>
            </a:r>
            <a:endParaRPr sz="5000"/>
          </a:p>
        </p:txBody>
      </p:sp>
      <p:sp>
        <p:nvSpPr>
          <p:cNvPr id="1319" name="Google Shape;1319;p134"/>
          <p:cNvSpPr txBox="1"/>
          <p:nvPr>
            <p:ph type="title"/>
          </p:nvPr>
        </p:nvSpPr>
        <p:spPr>
          <a:xfrm>
            <a:off x="720000" y="2386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t>Notes: User Story ownership was subject to change throughout the entire sprint. Ownership detailed in the following artifacts is not representative of the cumulative efforts requisite for story completion</a:t>
            </a:r>
            <a:endParaRPr b="0" sz="1800"/>
          </a:p>
        </p:txBody>
      </p:sp>
      <p:sp>
        <p:nvSpPr>
          <p:cNvPr id="1320" name="Google Shape;1320;p134"/>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18-April 19</a:t>
            </a:r>
            <a:endParaRPr/>
          </a:p>
        </p:txBody>
      </p:sp>
      <p:pic>
        <p:nvPicPr>
          <p:cNvPr id="1326" name="Google Shape;1326;p135"/>
          <p:cNvPicPr preferRelativeResize="0"/>
          <p:nvPr/>
        </p:nvPicPr>
        <p:blipFill>
          <a:blip r:embed="rId3">
            <a:alphaModFix/>
          </a:blip>
          <a:stretch>
            <a:fillRect/>
          </a:stretch>
        </p:blipFill>
        <p:spPr>
          <a:xfrm>
            <a:off x="346638" y="1017725"/>
            <a:ext cx="8450714" cy="3820977"/>
          </a:xfrm>
          <a:prstGeom prst="rect">
            <a:avLst/>
          </a:prstGeom>
          <a:noFill/>
          <a:ln>
            <a:noFill/>
          </a:ln>
        </p:spPr>
      </p:pic>
      <p:sp>
        <p:nvSpPr>
          <p:cNvPr id="1327" name="Google Shape;1327;p135"/>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19-April 23</a:t>
            </a:r>
            <a:endParaRPr/>
          </a:p>
        </p:txBody>
      </p:sp>
      <p:pic>
        <p:nvPicPr>
          <p:cNvPr id="1333" name="Google Shape;1333;p136"/>
          <p:cNvPicPr preferRelativeResize="0"/>
          <p:nvPr/>
        </p:nvPicPr>
        <p:blipFill>
          <a:blip r:embed="rId3">
            <a:alphaModFix/>
          </a:blip>
          <a:stretch>
            <a:fillRect/>
          </a:stretch>
        </p:blipFill>
        <p:spPr>
          <a:xfrm>
            <a:off x="355750" y="1017725"/>
            <a:ext cx="8432497" cy="3820975"/>
          </a:xfrm>
          <a:prstGeom prst="rect">
            <a:avLst/>
          </a:prstGeom>
          <a:noFill/>
          <a:ln>
            <a:noFill/>
          </a:ln>
        </p:spPr>
      </p:pic>
      <p:sp>
        <p:nvSpPr>
          <p:cNvPr id="1334" name="Google Shape;1334;p136"/>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23-April 25</a:t>
            </a:r>
            <a:endParaRPr/>
          </a:p>
        </p:txBody>
      </p:sp>
      <p:pic>
        <p:nvPicPr>
          <p:cNvPr id="1340" name="Google Shape;1340;p137"/>
          <p:cNvPicPr preferRelativeResize="0"/>
          <p:nvPr/>
        </p:nvPicPr>
        <p:blipFill>
          <a:blip r:embed="rId3">
            <a:alphaModFix/>
          </a:blip>
          <a:stretch>
            <a:fillRect/>
          </a:stretch>
        </p:blipFill>
        <p:spPr>
          <a:xfrm>
            <a:off x="152400" y="1170125"/>
            <a:ext cx="8839204" cy="3142061"/>
          </a:xfrm>
          <a:prstGeom prst="rect">
            <a:avLst/>
          </a:prstGeom>
          <a:noFill/>
          <a:ln>
            <a:noFill/>
          </a:ln>
        </p:spPr>
      </p:pic>
      <p:sp>
        <p:nvSpPr>
          <p:cNvPr id="1341" name="Google Shape;1341;p137"/>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25-April 26</a:t>
            </a:r>
            <a:endParaRPr/>
          </a:p>
        </p:txBody>
      </p:sp>
      <p:pic>
        <p:nvPicPr>
          <p:cNvPr id="1347" name="Google Shape;1347;p138"/>
          <p:cNvPicPr preferRelativeResize="0"/>
          <p:nvPr/>
        </p:nvPicPr>
        <p:blipFill>
          <a:blip r:embed="rId3">
            <a:alphaModFix/>
          </a:blip>
          <a:stretch>
            <a:fillRect/>
          </a:stretch>
        </p:blipFill>
        <p:spPr>
          <a:xfrm>
            <a:off x="152400" y="1170125"/>
            <a:ext cx="8839204" cy="3133429"/>
          </a:xfrm>
          <a:prstGeom prst="rect">
            <a:avLst/>
          </a:prstGeom>
          <a:noFill/>
          <a:ln>
            <a:noFill/>
          </a:ln>
        </p:spPr>
      </p:pic>
      <p:sp>
        <p:nvSpPr>
          <p:cNvPr id="1348" name="Google Shape;1348;p138"/>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April 26-April 27</a:t>
            </a:r>
            <a:endParaRPr/>
          </a:p>
        </p:txBody>
      </p:sp>
      <p:pic>
        <p:nvPicPr>
          <p:cNvPr id="1354" name="Google Shape;1354;p139"/>
          <p:cNvPicPr preferRelativeResize="0"/>
          <p:nvPr/>
        </p:nvPicPr>
        <p:blipFill>
          <a:blip r:embed="rId3">
            <a:alphaModFix/>
          </a:blip>
          <a:stretch>
            <a:fillRect/>
          </a:stretch>
        </p:blipFill>
        <p:spPr>
          <a:xfrm>
            <a:off x="152400" y="1170125"/>
            <a:ext cx="8839204" cy="3129113"/>
          </a:xfrm>
          <a:prstGeom prst="rect">
            <a:avLst/>
          </a:prstGeom>
          <a:noFill/>
          <a:ln>
            <a:noFill/>
          </a:ln>
        </p:spPr>
      </p:pic>
      <p:sp>
        <p:nvSpPr>
          <p:cNvPr id="1355" name="Google Shape;1355;p139"/>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3033650" y="1915875"/>
            <a:ext cx="48663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Research</a:t>
            </a:r>
            <a:endParaRPr>
              <a:solidFill>
                <a:schemeClr val="accent1"/>
              </a:solidFill>
            </a:endParaRPr>
          </a:p>
        </p:txBody>
      </p:sp>
      <p:pic>
        <p:nvPicPr>
          <p:cNvPr id="422" name="Google Shape;422;p59"/>
          <p:cNvPicPr preferRelativeResize="0"/>
          <p:nvPr/>
        </p:nvPicPr>
        <p:blipFill rotWithShape="1">
          <a:blip r:embed="rId3">
            <a:alphaModFix/>
          </a:blip>
          <a:srcRect b="0" l="39171" r="5368" t="0"/>
          <a:stretch/>
        </p:blipFill>
        <p:spPr>
          <a:xfrm flipH="1">
            <a:off x="-19251" y="0"/>
            <a:ext cx="3005225" cy="5143499"/>
          </a:xfrm>
          <a:prstGeom prst="rect">
            <a:avLst/>
          </a:prstGeom>
          <a:noFill/>
          <a:ln>
            <a:noFill/>
          </a:ln>
        </p:spPr>
      </p:pic>
      <p:sp>
        <p:nvSpPr>
          <p:cNvPr id="423" name="Google Shape;423;p59"/>
          <p:cNvSpPr/>
          <p:nvPr/>
        </p:nvSpPr>
        <p:spPr>
          <a:xfrm flipH="1">
            <a:off x="-1894501" y="18306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9"/>
          <p:cNvSpPr txBox="1"/>
          <p:nvPr/>
        </p:nvSpPr>
        <p:spPr>
          <a:xfrm>
            <a:off x="8638200" y="4919700"/>
            <a:ext cx="5058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Title</a:t>
            </a:r>
            <a:endParaRPr sz="900">
              <a:solidFill>
                <a:schemeClr val="dk1"/>
              </a:solidFill>
              <a:latin typeface="Archivo"/>
              <a:ea typeface="Archivo"/>
              <a:cs typeface="Archivo"/>
              <a:sym typeface="Archiv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40"/>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10-May 13</a:t>
            </a:r>
            <a:endParaRPr/>
          </a:p>
        </p:txBody>
      </p:sp>
      <p:sp>
        <p:nvSpPr>
          <p:cNvPr id="1361" name="Google Shape;1361;p140"/>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62" name="Google Shape;1362;p140"/>
          <p:cNvPicPr preferRelativeResize="0"/>
          <p:nvPr/>
        </p:nvPicPr>
        <p:blipFill>
          <a:blip r:embed="rId3">
            <a:alphaModFix/>
          </a:blip>
          <a:stretch>
            <a:fillRect/>
          </a:stretch>
        </p:blipFill>
        <p:spPr>
          <a:xfrm>
            <a:off x="853450" y="632225"/>
            <a:ext cx="6880974" cy="43787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41"/>
          <p:cNvSpPr txBox="1"/>
          <p:nvPr>
            <p:ph type="title"/>
          </p:nvPr>
        </p:nvSpPr>
        <p:spPr>
          <a:xfrm>
            <a:off x="720013"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14-May 19</a:t>
            </a:r>
            <a:endParaRPr/>
          </a:p>
        </p:txBody>
      </p:sp>
      <p:sp>
        <p:nvSpPr>
          <p:cNvPr id="1368" name="Google Shape;1368;p141"/>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69" name="Google Shape;1369;p141"/>
          <p:cNvPicPr preferRelativeResize="0"/>
          <p:nvPr/>
        </p:nvPicPr>
        <p:blipFill rotWithShape="1">
          <a:blip r:embed="rId3">
            <a:alphaModFix/>
          </a:blip>
          <a:srcRect b="0" l="0" r="18705" t="0"/>
          <a:stretch/>
        </p:blipFill>
        <p:spPr>
          <a:xfrm>
            <a:off x="777250" y="572700"/>
            <a:ext cx="5938898" cy="44775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42"/>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20 - May 21</a:t>
            </a:r>
            <a:endParaRPr/>
          </a:p>
        </p:txBody>
      </p:sp>
      <p:sp>
        <p:nvSpPr>
          <p:cNvPr id="1375" name="Google Shape;1375;p142"/>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76" name="Google Shape;1376;p142"/>
          <p:cNvPicPr preferRelativeResize="0"/>
          <p:nvPr/>
        </p:nvPicPr>
        <p:blipFill rotWithShape="1">
          <a:blip r:embed="rId3">
            <a:alphaModFix/>
          </a:blip>
          <a:srcRect b="0" l="0" r="18240" t="0"/>
          <a:stretch/>
        </p:blipFill>
        <p:spPr>
          <a:xfrm>
            <a:off x="720000" y="572700"/>
            <a:ext cx="5954775" cy="43551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43"/>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21 - May 22</a:t>
            </a:r>
            <a:endParaRPr/>
          </a:p>
        </p:txBody>
      </p:sp>
      <p:sp>
        <p:nvSpPr>
          <p:cNvPr id="1382" name="Google Shape;1382;p143"/>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83" name="Google Shape;1383;p143"/>
          <p:cNvPicPr preferRelativeResize="0"/>
          <p:nvPr/>
        </p:nvPicPr>
        <p:blipFill>
          <a:blip r:embed="rId3">
            <a:alphaModFix/>
          </a:blip>
          <a:stretch>
            <a:fillRect/>
          </a:stretch>
        </p:blipFill>
        <p:spPr>
          <a:xfrm>
            <a:off x="861050" y="630075"/>
            <a:ext cx="5651099" cy="4408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4"/>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23 - May 27</a:t>
            </a:r>
            <a:endParaRPr/>
          </a:p>
        </p:txBody>
      </p:sp>
      <p:sp>
        <p:nvSpPr>
          <p:cNvPr id="1389" name="Google Shape;1389;p144"/>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90" name="Google Shape;1390;p144"/>
          <p:cNvPicPr preferRelativeResize="0"/>
          <p:nvPr/>
        </p:nvPicPr>
        <p:blipFill>
          <a:blip r:embed="rId3">
            <a:alphaModFix/>
          </a:blip>
          <a:stretch>
            <a:fillRect/>
          </a:stretch>
        </p:blipFill>
        <p:spPr>
          <a:xfrm>
            <a:off x="720000" y="572700"/>
            <a:ext cx="5260325" cy="4630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45"/>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28 - May 30</a:t>
            </a:r>
            <a:endParaRPr/>
          </a:p>
        </p:txBody>
      </p:sp>
      <p:sp>
        <p:nvSpPr>
          <p:cNvPr id="1396" name="Google Shape;1396;p145"/>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pic>
        <p:nvPicPr>
          <p:cNvPr id="1397" name="Google Shape;1397;p145"/>
          <p:cNvPicPr preferRelativeResize="0"/>
          <p:nvPr/>
        </p:nvPicPr>
        <p:blipFill>
          <a:blip r:embed="rId3">
            <a:alphaModFix/>
          </a:blip>
          <a:stretch>
            <a:fillRect/>
          </a:stretch>
        </p:blipFill>
        <p:spPr>
          <a:xfrm>
            <a:off x="960148" y="572700"/>
            <a:ext cx="4731324" cy="453032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46"/>
          <p:cNvSpPr txBox="1"/>
          <p:nvPr>
            <p:ph type="title"/>
          </p:nvPr>
        </p:nvSpPr>
        <p:spPr>
          <a:xfrm>
            <a:off x="277025" y="137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Kanban Board</a:t>
            </a:r>
            <a:endParaRPr/>
          </a:p>
        </p:txBody>
      </p:sp>
      <p:pic>
        <p:nvPicPr>
          <p:cNvPr id="1403" name="Google Shape;1403;p146"/>
          <p:cNvPicPr preferRelativeResize="0"/>
          <p:nvPr/>
        </p:nvPicPr>
        <p:blipFill>
          <a:blip r:embed="rId3">
            <a:alphaModFix/>
          </a:blip>
          <a:stretch>
            <a:fillRect/>
          </a:stretch>
        </p:blipFill>
        <p:spPr>
          <a:xfrm>
            <a:off x="152400" y="710100"/>
            <a:ext cx="8839199" cy="4074275"/>
          </a:xfrm>
          <a:prstGeom prst="rect">
            <a:avLst/>
          </a:prstGeom>
          <a:noFill/>
          <a:ln>
            <a:noFill/>
          </a:ln>
        </p:spPr>
      </p:pic>
      <p:sp>
        <p:nvSpPr>
          <p:cNvPr id="1404" name="Google Shape;1404;p146"/>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47"/>
          <p:cNvSpPr txBox="1"/>
          <p:nvPr>
            <p:ph type="title"/>
          </p:nvPr>
        </p:nvSpPr>
        <p:spPr>
          <a:xfrm>
            <a:off x="277025" y="137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Kanban Board</a:t>
            </a:r>
            <a:endParaRPr/>
          </a:p>
        </p:txBody>
      </p:sp>
      <p:pic>
        <p:nvPicPr>
          <p:cNvPr id="1410" name="Google Shape;1410;p147"/>
          <p:cNvPicPr preferRelativeResize="0"/>
          <p:nvPr/>
        </p:nvPicPr>
        <p:blipFill>
          <a:blip r:embed="rId3">
            <a:alphaModFix/>
          </a:blip>
          <a:stretch>
            <a:fillRect/>
          </a:stretch>
        </p:blipFill>
        <p:spPr>
          <a:xfrm>
            <a:off x="84725" y="665625"/>
            <a:ext cx="8810625" cy="4128599"/>
          </a:xfrm>
          <a:prstGeom prst="rect">
            <a:avLst/>
          </a:prstGeom>
          <a:noFill/>
          <a:ln>
            <a:noFill/>
          </a:ln>
        </p:spPr>
      </p:pic>
      <p:sp>
        <p:nvSpPr>
          <p:cNvPr id="1411" name="Google Shape;1411;p147"/>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48"/>
          <p:cNvSpPr txBox="1"/>
          <p:nvPr>
            <p:ph type="title"/>
          </p:nvPr>
        </p:nvSpPr>
        <p:spPr>
          <a:xfrm>
            <a:off x="3413575" y="1920900"/>
            <a:ext cx="4486800" cy="13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Backup Slides</a:t>
            </a:r>
            <a:endParaRPr sz="4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Personas [1]</a:t>
            </a:r>
            <a:endParaRPr baseline="30000"/>
          </a:p>
        </p:txBody>
      </p:sp>
      <p:sp>
        <p:nvSpPr>
          <p:cNvPr id="1422" name="Google Shape;1422;p149"/>
          <p:cNvSpPr txBox="1"/>
          <p:nvPr/>
        </p:nvSpPr>
        <p:spPr>
          <a:xfrm>
            <a:off x="719988" y="1189038"/>
            <a:ext cx="109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rchivo"/>
                <a:ea typeface="Archivo"/>
                <a:cs typeface="Archivo"/>
                <a:sym typeface="Archivo"/>
              </a:rPr>
              <a:t>DevOps</a:t>
            </a:r>
            <a:endParaRPr b="1">
              <a:solidFill>
                <a:schemeClr val="dk1"/>
              </a:solidFill>
              <a:latin typeface="Archivo"/>
              <a:ea typeface="Archivo"/>
              <a:cs typeface="Archivo"/>
              <a:sym typeface="Archivo"/>
            </a:endParaRPr>
          </a:p>
        </p:txBody>
      </p:sp>
      <p:sp>
        <p:nvSpPr>
          <p:cNvPr id="1423" name="Google Shape;1423;p149"/>
          <p:cNvSpPr txBox="1"/>
          <p:nvPr/>
        </p:nvSpPr>
        <p:spPr>
          <a:xfrm>
            <a:off x="3796050" y="1263025"/>
            <a:ext cx="142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rchivo"/>
                <a:ea typeface="Archivo"/>
                <a:cs typeface="Archivo"/>
                <a:sym typeface="Archivo"/>
              </a:rPr>
              <a:t>IT DevTester</a:t>
            </a:r>
            <a:endParaRPr b="1">
              <a:solidFill>
                <a:schemeClr val="dk1"/>
              </a:solidFill>
              <a:latin typeface="Archivo"/>
              <a:ea typeface="Archivo"/>
              <a:cs typeface="Archivo"/>
              <a:sym typeface="Archivo"/>
            </a:endParaRPr>
          </a:p>
        </p:txBody>
      </p:sp>
      <p:sp>
        <p:nvSpPr>
          <p:cNvPr id="1424" name="Google Shape;1424;p149"/>
          <p:cNvSpPr txBox="1"/>
          <p:nvPr/>
        </p:nvSpPr>
        <p:spPr>
          <a:xfrm>
            <a:off x="6741213" y="1263025"/>
            <a:ext cx="180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rchivo"/>
                <a:ea typeface="Archivo"/>
                <a:cs typeface="Archivo"/>
                <a:sym typeface="Archivo"/>
              </a:rPr>
              <a:t>Product Engineer</a:t>
            </a:r>
            <a:endParaRPr b="1">
              <a:solidFill>
                <a:schemeClr val="dk1"/>
              </a:solidFill>
              <a:latin typeface="Archivo"/>
              <a:ea typeface="Archivo"/>
              <a:cs typeface="Archivo"/>
              <a:sym typeface="Archivo"/>
            </a:endParaRPr>
          </a:p>
        </p:txBody>
      </p:sp>
      <p:sp>
        <p:nvSpPr>
          <p:cNvPr id="1425" name="Google Shape;1425;p149"/>
          <p:cNvSpPr txBox="1"/>
          <p:nvPr/>
        </p:nvSpPr>
        <p:spPr>
          <a:xfrm>
            <a:off x="2057313" y="4115850"/>
            <a:ext cx="142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rchivo"/>
                <a:ea typeface="Archivo"/>
                <a:cs typeface="Archivo"/>
                <a:sym typeface="Archivo"/>
              </a:rPr>
              <a:t>SOC* Analyst</a:t>
            </a:r>
            <a:endParaRPr b="1" baseline="30000">
              <a:solidFill>
                <a:schemeClr val="dk1"/>
              </a:solidFill>
              <a:latin typeface="Archivo"/>
              <a:ea typeface="Archivo"/>
              <a:cs typeface="Archivo"/>
              <a:sym typeface="Archivo"/>
            </a:endParaRPr>
          </a:p>
        </p:txBody>
      </p:sp>
      <p:sp>
        <p:nvSpPr>
          <p:cNvPr id="1426" name="Google Shape;1426;p149"/>
          <p:cNvSpPr txBox="1"/>
          <p:nvPr/>
        </p:nvSpPr>
        <p:spPr>
          <a:xfrm>
            <a:off x="5295388" y="4115838"/>
            <a:ext cx="180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rchivo"/>
                <a:ea typeface="Archivo"/>
                <a:cs typeface="Archivo"/>
                <a:sym typeface="Archivo"/>
              </a:rPr>
              <a:t>Security Manager</a:t>
            </a:r>
            <a:endParaRPr b="1">
              <a:solidFill>
                <a:schemeClr val="dk1"/>
              </a:solidFill>
              <a:latin typeface="Archivo"/>
              <a:ea typeface="Archivo"/>
              <a:cs typeface="Archivo"/>
              <a:sym typeface="Archivo"/>
            </a:endParaRPr>
          </a:p>
        </p:txBody>
      </p:sp>
      <p:grpSp>
        <p:nvGrpSpPr>
          <p:cNvPr id="1427" name="Google Shape;1427;p149"/>
          <p:cNvGrpSpPr/>
          <p:nvPr/>
        </p:nvGrpSpPr>
        <p:grpSpPr>
          <a:xfrm>
            <a:off x="7253108" y="1704482"/>
            <a:ext cx="776537" cy="1489082"/>
            <a:chOff x="2075025" y="3355525"/>
            <a:chExt cx="768925" cy="1439700"/>
          </a:xfrm>
        </p:grpSpPr>
        <p:sp>
          <p:nvSpPr>
            <p:cNvPr id="1428" name="Google Shape;1428;p149"/>
            <p:cNvSpPr/>
            <p:nvPr/>
          </p:nvSpPr>
          <p:spPr>
            <a:xfrm>
              <a:off x="2305200" y="3355525"/>
              <a:ext cx="363625" cy="238850"/>
            </a:xfrm>
            <a:custGeom>
              <a:rect b="b" l="l" r="r" t="t"/>
              <a:pathLst>
                <a:path extrusionOk="0" h="9554" w="14545">
                  <a:moveTo>
                    <a:pt x="4788" y="1"/>
                  </a:moveTo>
                  <a:cubicBezTo>
                    <a:pt x="3022" y="1"/>
                    <a:pt x="1106" y="1142"/>
                    <a:pt x="568" y="2715"/>
                  </a:cubicBezTo>
                  <a:cubicBezTo>
                    <a:pt x="0" y="4383"/>
                    <a:pt x="801" y="6318"/>
                    <a:pt x="1969" y="7552"/>
                  </a:cubicBezTo>
                  <a:cubicBezTo>
                    <a:pt x="2869" y="8486"/>
                    <a:pt x="4070" y="8986"/>
                    <a:pt x="5238" y="9220"/>
                  </a:cubicBezTo>
                  <a:cubicBezTo>
                    <a:pt x="6219" y="9375"/>
                    <a:pt x="7782" y="9530"/>
                    <a:pt x="9010" y="9530"/>
                  </a:cubicBezTo>
                  <a:cubicBezTo>
                    <a:pt x="9367" y="9530"/>
                    <a:pt x="9696" y="9517"/>
                    <a:pt x="9974" y="9487"/>
                  </a:cubicBezTo>
                  <a:cubicBezTo>
                    <a:pt x="11475" y="9320"/>
                    <a:pt x="11675" y="9553"/>
                    <a:pt x="13577" y="8786"/>
                  </a:cubicBezTo>
                  <a:cubicBezTo>
                    <a:pt x="14044" y="8619"/>
                    <a:pt x="14377" y="8086"/>
                    <a:pt x="14411" y="7585"/>
                  </a:cubicBezTo>
                  <a:cubicBezTo>
                    <a:pt x="14411" y="7218"/>
                    <a:pt x="14044" y="6751"/>
                    <a:pt x="13677" y="6751"/>
                  </a:cubicBezTo>
                  <a:cubicBezTo>
                    <a:pt x="14177" y="6551"/>
                    <a:pt x="14544" y="5951"/>
                    <a:pt x="14377" y="5417"/>
                  </a:cubicBezTo>
                  <a:cubicBezTo>
                    <a:pt x="14225" y="4959"/>
                    <a:pt x="13710" y="4641"/>
                    <a:pt x="13265" y="4641"/>
                  </a:cubicBezTo>
                  <a:cubicBezTo>
                    <a:pt x="13224" y="4641"/>
                    <a:pt x="13183" y="4644"/>
                    <a:pt x="13143" y="4650"/>
                  </a:cubicBezTo>
                  <a:cubicBezTo>
                    <a:pt x="13543" y="4450"/>
                    <a:pt x="13710" y="3816"/>
                    <a:pt x="13477" y="3382"/>
                  </a:cubicBezTo>
                  <a:cubicBezTo>
                    <a:pt x="13177" y="2815"/>
                    <a:pt x="12543" y="2615"/>
                    <a:pt x="11909" y="2615"/>
                  </a:cubicBezTo>
                  <a:cubicBezTo>
                    <a:pt x="11342" y="2615"/>
                    <a:pt x="10741" y="2815"/>
                    <a:pt x="10174" y="2915"/>
                  </a:cubicBezTo>
                  <a:cubicBezTo>
                    <a:pt x="9929" y="2942"/>
                    <a:pt x="9684" y="2970"/>
                    <a:pt x="9446" y="2970"/>
                  </a:cubicBezTo>
                  <a:cubicBezTo>
                    <a:pt x="9100" y="2970"/>
                    <a:pt x="8769" y="2912"/>
                    <a:pt x="8473" y="2715"/>
                  </a:cubicBezTo>
                  <a:cubicBezTo>
                    <a:pt x="7906" y="2315"/>
                    <a:pt x="7673" y="1648"/>
                    <a:pt x="7306" y="1147"/>
                  </a:cubicBezTo>
                  <a:cubicBezTo>
                    <a:pt x="6680" y="344"/>
                    <a:pt x="5757" y="1"/>
                    <a:pt x="4788" y="1"/>
                  </a:cubicBezTo>
                  <a:close/>
                </a:path>
              </a:pathLst>
            </a:custGeom>
            <a:solidFill>
              <a:srgbClr val="F77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9"/>
            <p:cNvSpPr/>
            <p:nvPr/>
          </p:nvSpPr>
          <p:spPr>
            <a:xfrm>
              <a:off x="2169275" y="3462025"/>
              <a:ext cx="70900" cy="140375"/>
            </a:xfrm>
            <a:custGeom>
              <a:rect b="b" l="l" r="r" t="t"/>
              <a:pathLst>
                <a:path extrusionOk="0" h="5615" w="2836">
                  <a:moveTo>
                    <a:pt x="2075" y="1"/>
                  </a:moveTo>
                  <a:cubicBezTo>
                    <a:pt x="1557" y="1"/>
                    <a:pt x="1154" y="1991"/>
                    <a:pt x="809" y="1991"/>
                  </a:cubicBezTo>
                  <a:cubicBezTo>
                    <a:pt x="806" y="1991"/>
                    <a:pt x="803" y="1991"/>
                    <a:pt x="801" y="1991"/>
                  </a:cubicBezTo>
                  <a:cubicBezTo>
                    <a:pt x="434" y="1958"/>
                    <a:pt x="1335" y="490"/>
                    <a:pt x="1301" y="290"/>
                  </a:cubicBezTo>
                  <a:cubicBezTo>
                    <a:pt x="1296" y="256"/>
                    <a:pt x="1280" y="240"/>
                    <a:pt x="1254" y="240"/>
                  </a:cubicBezTo>
                  <a:cubicBezTo>
                    <a:pt x="1101" y="240"/>
                    <a:pt x="619" y="820"/>
                    <a:pt x="334" y="1791"/>
                  </a:cubicBezTo>
                  <a:cubicBezTo>
                    <a:pt x="0" y="2892"/>
                    <a:pt x="100" y="5260"/>
                    <a:pt x="100" y="5260"/>
                  </a:cubicBezTo>
                  <a:cubicBezTo>
                    <a:pt x="100" y="5260"/>
                    <a:pt x="1060" y="5614"/>
                    <a:pt x="1445" y="5614"/>
                  </a:cubicBezTo>
                  <a:cubicBezTo>
                    <a:pt x="1547" y="5614"/>
                    <a:pt x="1608" y="5590"/>
                    <a:pt x="1601" y="5527"/>
                  </a:cubicBezTo>
                  <a:cubicBezTo>
                    <a:pt x="1535" y="5260"/>
                    <a:pt x="2335" y="4526"/>
                    <a:pt x="2535" y="3992"/>
                  </a:cubicBezTo>
                  <a:cubicBezTo>
                    <a:pt x="2769" y="3459"/>
                    <a:pt x="2836" y="2258"/>
                    <a:pt x="2635" y="2158"/>
                  </a:cubicBezTo>
                  <a:cubicBezTo>
                    <a:pt x="2632" y="2157"/>
                    <a:pt x="2629" y="2157"/>
                    <a:pt x="2626" y="2157"/>
                  </a:cubicBezTo>
                  <a:cubicBezTo>
                    <a:pt x="2463" y="2157"/>
                    <a:pt x="2334" y="2963"/>
                    <a:pt x="2269" y="3192"/>
                  </a:cubicBezTo>
                  <a:cubicBezTo>
                    <a:pt x="2230" y="3281"/>
                    <a:pt x="2168" y="3345"/>
                    <a:pt x="2118" y="3345"/>
                  </a:cubicBezTo>
                  <a:cubicBezTo>
                    <a:pt x="2038" y="3345"/>
                    <a:pt x="1991" y="3174"/>
                    <a:pt x="2135" y="2658"/>
                  </a:cubicBezTo>
                  <a:cubicBezTo>
                    <a:pt x="2369" y="1857"/>
                    <a:pt x="2635" y="523"/>
                    <a:pt x="2369" y="456"/>
                  </a:cubicBezTo>
                  <a:cubicBezTo>
                    <a:pt x="2361" y="452"/>
                    <a:pt x="2354" y="449"/>
                    <a:pt x="2347" y="449"/>
                  </a:cubicBezTo>
                  <a:cubicBezTo>
                    <a:pt x="2151" y="449"/>
                    <a:pt x="1924" y="2092"/>
                    <a:pt x="1635" y="2124"/>
                  </a:cubicBezTo>
                  <a:cubicBezTo>
                    <a:pt x="1628" y="2125"/>
                    <a:pt x="1622" y="2125"/>
                    <a:pt x="1616" y="2125"/>
                  </a:cubicBezTo>
                  <a:cubicBezTo>
                    <a:pt x="1348" y="2125"/>
                    <a:pt x="1639" y="1414"/>
                    <a:pt x="1835" y="957"/>
                  </a:cubicBezTo>
                  <a:cubicBezTo>
                    <a:pt x="2035" y="490"/>
                    <a:pt x="2168" y="23"/>
                    <a:pt x="2168" y="23"/>
                  </a:cubicBezTo>
                  <a:cubicBezTo>
                    <a:pt x="2137" y="8"/>
                    <a:pt x="2106" y="1"/>
                    <a:pt x="2075"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9"/>
            <p:cNvSpPr/>
            <p:nvPr/>
          </p:nvSpPr>
          <p:spPr>
            <a:xfrm>
              <a:off x="2182275" y="3538050"/>
              <a:ext cx="43725" cy="28650"/>
            </a:xfrm>
            <a:custGeom>
              <a:rect b="b" l="l" r="r" t="t"/>
              <a:pathLst>
                <a:path extrusionOk="0" h="1146" w="1749">
                  <a:moveTo>
                    <a:pt x="1732" y="1"/>
                  </a:moveTo>
                  <a:cubicBezTo>
                    <a:pt x="1723" y="1"/>
                    <a:pt x="1715" y="17"/>
                    <a:pt x="1715" y="51"/>
                  </a:cubicBezTo>
                  <a:cubicBezTo>
                    <a:pt x="1648" y="117"/>
                    <a:pt x="1582" y="451"/>
                    <a:pt x="1415" y="451"/>
                  </a:cubicBezTo>
                  <a:cubicBezTo>
                    <a:pt x="1382" y="451"/>
                    <a:pt x="1282" y="318"/>
                    <a:pt x="1248" y="318"/>
                  </a:cubicBezTo>
                  <a:cubicBezTo>
                    <a:pt x="1181" y="301"/>
                    <a:pt x="1106" y="293"/>
                    <a:pt x="1031" y="293"/>
                  </a:cubicBezTo>
                  <a:cubicBezTo>
                    <a:pt x="956" y="293"/>
                    <a:pt x="881" y="301"/>
                    <a:pt x="815" y="318"/>
                  </a:cubicBezTo>
                  <a:cubicBezTo>
                    <a:pt x="481" y="451"/>
                    <a:pt x="214" y="751"/>
                    <a:pt x="47" y="1051"/>
                  </a:cubicBezTo>
                  <a:cubicBezTo>
                    <a:pt x="0" y="1099"/>
                    <a:pt x="53" y="1146"/>
                    <a:pt x="100" y="1146"/>
                  </a:cubicBezTo>
                  <a:cubicBezTo>
                    <a:pt x="119" y="1146"/>
                    <a:pt x="138" y="1138"/>
                    <a:pt x="147" y="1118"/>
                  </a:cubicBezTo>
                  <a:cubicBezTo>
                    <a:pt x="347" y="869"/>
                    <a:pt x="658" y="452"/>
                    <a:pt x="983" y="452"/>
                  </a:cubicBezTo>
                  <a:cubicBezTo>
                    <a:pt x="1094" y="452"/>
                    <a:pt x="1205" y="500"/>
                    <a:pt x="1315" y="618"/>
                  </a:cubicBezTo>
                  <a:cubicBezTo>
                    <a:pt x="1348" y="634"/>
                    <a:pt x="1373" y="643"/>
                    <a:pt x="1394" y="643"/>
                  </a:cubicBezTo>
                  <a:cubicBezTo>
                    <a:pt x="1415" y="643"/>
                    <a:pt x="1432" y="634"/>
                    <a:pt x="1448" y="618"/>
                  </a:cubicBezTo>
                  <a:cubicBezTo>
                    <a:pt x="1615" y="451"/>
                    <a:pt x="1715" y="251"/>
                    <a:pt x="1749" y="51"/>
                  </a:cubicBezTo>
                  <a:cubicBezTo>
                    <a:pt x="1749" y="17"/>
                    <a:pt x="1740" y="1"/>
                    <a:pt x="173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9"/>
            <p:cNvSpPr/>
            <p:nvPr/>
          </p:nvSpPr>
          <p:spPr>
            <a:xfrm>
              <a:off x="2075025" y="3570150"/>
              <a:ext cx="346125" cy="192025"/>
            </a:xfrm>
            <a:custGeom>
              <a:rect b="b" l="l" r="r" t="t"/>
              <a:pathLst>
                <a:path extrusionOk="0" h="7681" w="13845">
                  <a:moveTo>
                    <a:pt x="3270" y="1"/>
                  </a:moveTo>
                  <a:cubicBezTo>
                    <a:pt x="3270" y="1"/>
                    <a:pt x="1" y="6039"/>
                    <a:pt x="2703" y="7273"/>
                  </a:cubicBezTo>
                  <a:cubicBezTo>
                    <a:pt x="3369" y="7569"/>
                    <a:pt x="4191" y="7680"/>
                    <a:pt x="5052" y="7680"/>
                  </a:cubicBezTo>
                  <a:cubicBezTo>
                    <a:pt x="7683" y="7680"/>
                    <a:pt x="10675" y="6639"/>
                    <a:pt x="10675" y="6639"/>
                  </a:cubicBezTo>
                  <a:lnTo>
                    <a:pt x="13844" y="1435"/>
                  </a:lnTo>
                  <a:lnTo>
                    <a:pt x="13844" y="1435"/>
                  </a:lnTo>
                  <a:lnTo>
                    <a:pt x="5238" y="3870"/>
                  </a:lnTo>
                  <a:lnTo>
                    <a:pt x="6439" y="801"/>
                  </a:lnTo>
                  <a:lnTo>
                    <a:pt x="3270"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9"/>
            <p:cNvSpPr/>
            <p:nvPr/>
          </p:nvSpPr>
          <p:spPr>
            <a:xfrm>
              <a:off x="2151250" y="3584700"/>
              <a:ext cx="78075" cy="30525"/>
            </a:xfrm>
            <a:custGeom>
              <a:rect b="b" l="l" r="r" t="t"/>
              <a:pathLst>
                <a:path extrusionOk="0" h="1221" w="3123">
                  <a:moveTo>
                    <a:pt x="70" y="1"/>
                  </a:moveTo>
                  <a:cubicBezTo>
                    <a:pt x="12" y="1"/>
                    <a:pt x="0" y="93"/>
                    <a:pt x="54" y="119"/>
                  </a:cubicBezTo>
                  <a:cubicBezTo>
                    <a:pt x="1055" y="520"/>
                    <a:pt x="2056" y="887"/>
                    <a:pt x="3056" y="1220"/>
                  </a:cubicBezTo>
                  <a:cubicBezTo>
                    <a:pt x="3123" y="1220"/>
                    <a:pt x="3123" y="1187"/>
                    <a:pt x="3123" y="1120"/>
                  </a:cubicBezTo>
                  <a:lnTo>
                    <a:pt x="121" y="19"/>
                  </a:lnTo>
                  <a:cubicBezTo>
                    <a:pt x="101" y="6"/>
                    <a:pt x="84" y="1"/>
                    <a:pt x="7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9"/>
            <p:cNvSpPr/>
            <p:nvPr/>
          </p:nvSpPr>
          <p:spPr>
            <a:xfrm>
              <a:off x="2335225" y="3604350"/>
              <a:ext cx="274375" cy="437850"/>
            </a:xfrm>
            <a:custGeom>
              <a:rect b="b" l="l" r="r" t="t"/>
              <a:pathLst>
                <a:path extrusionOk="0" h="17514" w="10975">
                  <a:moveTo>
                    <a:pt x="5337" y="1"/>
                  </a:moveTo>
                  <a:cubicBezTo>
                    <a:pt x="5337" y="1"/>
                    <a:pt x="0" y="301"/>
                    <a:pt x="134" y="5504"/>
                  </a:cubicBezTo>
                  <a:cubicBezTo>
                    <a:pt x="267" y="10742"/>
                    <a:pt x="267" y="17513"/>
                    <a:pt x="267" y="17513"/>
                  </a:cubicBezTo>
                  <a:lnTo>
                    <a:pt x="10975" y="16479"/>
                  </a:lnTo>
                  <a:lnTo>
                    <a:pt x="10541" y="4837"/>
                  </a:lnTo>
                  <a:cubicBezTo>
                    <a:pt x="10475" y="2209"/>
                    <a:pt x="8306" y="66"/>
                    <a:pt x="5691" y="66"/>
                  </a:cubicBezTo>
                  <a:cubicBezTo>
                    <a:pt x="5651" y="66"/>
                    <a:pt x="5611" y="66"/>
                    <a:pt x="5571" y="67"/>
                  </a:cubicBezTo>
                  <a:cubicBezTo>
                    <a:pt x="5538" y="1"/>
                    <a:pt x="5471" y="1"/>
                    <a:pt x="5337"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9"/>
            <p:cNvSpPr/>
            <p:nvPr/>
          </p:nvSpPr>
          <p:spPr>
            <a:xfrm>
              <a:off x="2341900" y="4015475"/>
              <a:ext cx="296050" cy="738050"/>
            </a:xfrm>
            <a:custGeom>
              <a:rect b="b" l="l" r="r" t="t"/>
              <a:pathLst>
                <a:path extrusionOk="0" h="29522" w="11842">
                  <a:moveTo>
                    <a:pt x="10708" y="1"/>
                  </a:moveTo>
                  <a:lnTo>
                    <a:pt x="0" y="1035"/>
                  </a:lnTo>
                  <a:lnTo>
                    <a:pt x="2836" y="29522"/>
                  </a:lnTo>
                  <a:lnTo>
                    <a:pt x="5371" y="29422"/>
                  </a:lnTo>
                  <a:cubicBezTo>
                    <a:pt x="5371" y="29422"/>
                    <a:pt x="5104" y="4837"/>
                    <a:pt x="5271" y="4471"/>
                  </a:cubicBezTo>
                  <a:cubicBezTo>
                    <a:pt x="5328" y="4342"/>
                    <a:pt x="5391" y="4305"/>
                    <a:pt x="5445" y="4305"/>
                  </a:cubicBezTo>
                  <a:cubicBezTo>
                    <a:pt x="5516" y="4305"/>
                    <a:pt x="5571" y="4370"/>
                    <a:pt x="5571" y="4370"/>
                  </a:cubicBezTo>
                  <a:lnTo>
                    <a:pt x="7005" y="29222"/>
                  </a:lnTo>
                  <a:lnTo>
                    <a:pt x="10041" y="29155"/>
                  </a:lnTo>
                  <a:cubicBezTo>
                    <a:pt x="10041" y="29155"/>
                    <a:pt x="11842" y="5171"/>
                    <a:pt x="10708" y="1"/>
                  </a:cubicBezTo>
                  <a:close/>
                </a:path>
              </a:pathLst>
            </a:custGeom>
            <a:solidFill>
              <a:srgbClr val="E9C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9"/>
            <p:cNvSpPr/>
            <p:nvPr/>
          </p:nvSpPr>
          <p:spPr>
            <a:xfrm>
              <a:off x="2366900" y="3381700"/>
              <a:ext cx="150150" cy="176500"/>
            </a:xfrm>
            <a:custGeom>
              <a:rect b="b" l="l" r="r" t="t"/>
              <a:pathLst>
                <a:path extrusionOk="0" h="7060" w="6006">
                  <a:moveTo>
                    <a:pt x="2770" y="0"/>
                  </a:moveTo>
                  <a:cubicBezTo>
                    <a:pt x="1235" y="34"/>
                    <a:pt x="1" y="1334"/>
                    <a:pt x="34" y="2902"/>
                  </a:cubicBezTo>
                  <a:cubicBezTo>
                    <a:pt x="97" y="4831"/>
                    <a:pt x="400" y="7059"/>
                    <a:pt x="2363" y="7059"/>
                  </a:cubicBezTo>
                  <a:cubicBezTo>
                    <a:pt x="2471" y="7059"/>
                    <a:pt x="2584" y="7052"/>
                    <a:pt x="2703" y="7039"/>
                  </a:cubicBezTo>
                  <a:cubicBezTo>
                    <a:pt x="5905" y="6705"/>
                    <a:pt x="6005" y="5037"/>
                    <a:pt x="5905" y="3903"/>
                  </a:cubicBezTo>
                  <a:cubicBezTo>
                    <a:pt x="5838" y="2769"/>
                    <a:pt x="5271" y="0"/>
                    <a:pt x="2870"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9"/>
            <p:cNvSpPr/>
            <p:nvPr/>
          </p:nvSpPr>
          <p:spPr>
            <a:xfrm>
              <a:off x="2400275" y="3540150"/>
              <a:ext cx="90075" cy="120475"/>
            </a:xfrm>
            <a:custGeom>
              <a:rect b="b" l="l" r="r" t="t"/>
              <a:pathLst>
                <a:path extrusionOk="0" h="4819" w="3603">
                  <a:moveTo>
                    <a:pt x="3269" y="0"/>
                  </a:moveTo>
                  <a:lnTo>
                    <a:pt x="0" y="334"/>
                  </a:lnTo>
                  <a:lnTo>
                    <a:pt x="400" y="3469"/>
                  </a:lnTo>
                  <a:cubicBezTo>
                    <a:pt x="515" y="4242"/>
                    <a:pt x="1170" y="4819"/>
                    <a:pt x="1902" y="4819"/>
                  </a:cubicBezTo>
                  <a:cubicBezTo>
                    <a:pt x="2023" y="4819"/>
                    <a:pt x="2146" y="4803"/>
                    <a:pt x="2268" y="4770"/>
                  </a:cubicBezTo>
                  <a:cubicBezTo>
                    <a:pt x="3069" y="4637"/>
                    <a:pt x="3603" y="3869"/>
                    <a:pt x="3569" y="3069"/>
                  </a:cubicBezTo>
                  <a:lnTo>
                    <a:pt x="3269" y="0"/>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9"/>
            <p:cNvSpPr/>
            <p:nvPr/>
          </p:nvSpPr>
          <p:spPr>
            <a:xfrm>
              <a:off x="2347150" y="3469250"/>
              <a:ext cx="36475" cy="50125"/>
            </a:xfrm>
            <a:custGeom>
              <a:rect b="b" l="l" r="r" t="t"/>
              <a:pathLst>
                <a:path extrusionOk="0" h="2005" w="1459">
                  <a:moveTo>
                    <a:pt x="724" y="1"/>
                  </a:moveTo>
                  <a:cubicBezTo>
                    <a:pt x="357" y="1"/>
                    <a:pt x="124" y="368"/>
                    <a:pt x="57" y="735"/>
                  </a:cubicBezTo>
                  <a:cubicBezTo>
                    <a:pt x="1" y="1381"/>
                    <a:pt x="466" y="2004"/>
                    <a:pt x="1053" y="2004"/>
                  </a:cubicBezTo>
                  <a:cubicBezTo>
                    <a:pt x="1162" y="2004"/>
                    <a:pt x="1276" y="1983"/>
                    <a:pt x="1391" y="1935"/>
                  </a:cubicBezTo>
                  <a:lnTo>
                    <a:pt x="1391" y="468"/>
                  </a:lnTo>
                  <a:cubicBezTo>
                    <a:pt x="1458" y="167"/>
                    <a:pt x="991" y="1"/>
                    <a:pt x="724"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9"/>
            <p:cNvSpPr/>
            <p:nvPr/>
          </p:nvSpPr>
          <p:spPr>
            <a:xfrm>
              <a:off x="2429450" y="3432425"/>
              <a:ext cx="41725" cy="60675"/>
            </a:xfrm>
            <a:custGeom>
              <a:rect b="b" l="l" r="r" t="t"/>
              <a:pathLst>
                <a:path extrusionOk="0" h="2427" w="1669">
                  <a:moveTo>
                    <a:pt x="42" y="1"/>
                  </a:moveTo>
                  <a:cubicBezTo>
                    <a:pt x="23" y="1"/>
                    <a:pt x="1" y="20"/>
                    <a:pt x="1" y="39"/>
                  </a:cubicBezTo>
                  <a:cubicBezTo>
                    <a:pt x="167" y="606"/>
                    <a:pt x="268" y="1207"/>
                    <a:pt x="601" y="1674"/>
                  </a:cubicBezTo>
                  <a:cubicBezTo>
                    <a:pt x="634" y="1690"/>
                    <a:pt x="659" y="1699"/>
                    <a:pt x="680" y="1699"/>
                  </a:cubicBezTo>
                  <a:cubicBezTo>
                    <a:pt x="701" y="1699"/>
                    <a:pt x="718" y="1690"/>
                    <a:pt x="735" y="1674"/>
                  </a:cubicBezTo>
                  <a:cubicBezTo>
                    <a:pt x="832" y="1557"/>
                    <a:pt x="986" y="1429"/>
                    <a:pt x="1118" y="1429"/>
                  </a:cubicBezTo>
                  <a:cubicBezTo>
                    <a:pt x="1211" y="1429"/>
                    <a:pt x="1293" y="1494"/>
                    <a:pt x="1335" y="1674"/>
                  </a:cubicBezTo>
                  <a:cubicBezTo>
                    <a:pt x="1368" y="1941"/>
                    <a:pt x="1202" y="2141"/>
                    <a:pt x="1001" y="2308"/>
                  </a:cubicBezTo>
                  <a:cubicBezTo>
                    <a:pt x="921" y="2334"/>
                    <a:pt x="970" y="2426"/>
                    <a:pt x="1027" y="2426"/>
                  </a:cubicBezTo>
                  <a:cubicBezTo>
                    <a:pt x="1041" y="2426"/>
                    <a:pt x="1055" y="2421"/>
                    <a:pt x="1068" y="2408"/>
                  </a:cubicBezTo>
                  <a:cubicBezTo>
                    <a:pt x="1368" y="2208"/>
                    <a:pt x="1669" y="1741"/>
                    <a:pt x="1368" y="1440"/>
                  </a:cubicBezTo>
                  <a:cubicBezTo>
                    <a:pt x="1279" y="1329"/>
                    <a:pt x="1183" y="1285"/>
                    <a:pt x="1088" y="1285"/>
                  </a:cubicBezTo>
                  <a:cubicBezTo>
                    <a:pt x="932" y="1285"/>
                    <a:pt x="780" y="1404"/>
                    <a:pt x="669" y="1544"/>
                  </a:cubicBezTo>
                  <a:lnTo>
                    <a:pt x="669" y="1544"/>
                  </a:lnTo>
                  <a:cubicBezTo>
                    <a:pt x="378" y="1097"/>
                    <a:pt x="223" y="568"/>
                    <a:pt x="67" y="39"/>
                  </a:cubicBezTo>
                  <a:cubicBezTo>
                    <a:pt x="67" y="11"/>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9"/>
            <p:cNvSpPr/>
            <p:nvPr/>
          </p:nvSpPr>
          <p:spPr>
            <a:xfrm>
              <a:off x="2400775" y="3456750"/>
              <a:ext cx="7850" cy="5600"/>
            </a:xfrm>
            <a:custGeom>
              <a:rect b="b" l="l" r="r" t="t"/>
              <a:pathLst>
                <a:path extrusionOk="0" h="224" w="314">
                  <a:moveTo>
                    <a:pt x="147" y="0"/>
                  </a:moveTo>
                  <a:cubicBezTo>
                    <a:pt x="80" y="0"/>
                    <a:pt x="47" y="34"/>
                    <a:pt x="47" y="67"/>
                  </a:cubicBezTo>
                  <a:cubicBezTo>
                    <a:pt x="0" y="137"/>
                    <a:pt x="100" y="223"/>
                    <a:pt x="176" y="223"/>
                  </a:cubicBezTo>
                  <a:cubicBezTo>
                    <a:pt x="209" y="223"/>
                    <a:pt x="237" y="207"/>
                    <a:pt x="247" y="167"/>
                  </a:cubicBezTo>
                  <a:cubicBezTo>
                    <a:pt x="314" y="34"/>
                    <a:pt x="247" y="0"/>
                    <a:pt x="18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9"/>
            <p:cNvSpPr/>
            <p:nvPr/>
          </p:nvSpPr>
          <p:spPr>
            <a:xfrm>
              <a:off x="2468900" y="3444175"/>
              <a:ext cx="8125" cy="5325"/>
            </a:xfrm>
            <a:custGeom>
              <a:rect b="b" l="l" r="r" t="t"/>
              <a:pathLst>
                <a:path extrusionOk="0" h="213" w="325">
                  <a:moveTo>
                    <a:pt x="160" y="0"/>
                  </a:moveTo>
                  <a:cubicBezTo>
                    <a:pt x="9" y="0"/>
                    <a:pt x="1" y="213"/>
                    <a:pt x="136" y="213"/>
                  </a:cubicBezTo>
                  <a:cubicBezTo>
                    <a:pt x="152" y="213"/>
                    <a:pt x="170" y="210"/>
                    <a:pt x="191" y="203"/>
                  </a:cubicBezTo>
                  <a:cubicBezTo>
                    <a:pt x="324" y="170"/>
                    <a:pt x="324" y="36"/>
                    <a:pt x="191" y="3"/>
                  </a:cubicBezTo>
                  <a:cubicBezTo>
                    <a:pt x="180" y="1"/>
                    <a:pt x="170" y="0"/>
                    <a:pt x="16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9"/>
            <p:cNvSpPr/>
            <p:nvPr/>
          </p:nvSpPr>
          <p:spPr>
            <a:xfrm>
              <a:off x="2412925" y="3491550"/>
              <a:ext cx="48825" cy="18050"/>
            </a:xfrm>
            <a:custGeom>
              <a:rect b="b" l="l" r="r" t="t"/>
              <a:pathLst>
                <a:path extrusionOk="0" h="722" w="1953">
                  <a:moveTo>
                    <a:pt x="74" y="0"/>
                  </a:moveTo>
                  <a:cubicBezTo>
                    <a:pt x="40" y="0"/>
                    <a:pt x="1" y="55"/>
                    <a:pt x="28" y="109"/>
                  </a:cubicBezTo>
                  <a:cubicBezTo>
                    <a:pt x="328" y="443"/>
                    <a:pt x="595" y="643"/>
                    <a:pt x="1062" y="676"/>
                  </a:cubicBezTo>
                  <a:cubicBezTo>
                    <a:pt x="1162" y="701"/>
                    <a:pt x="1294" y="722"/>
                    <a:pt x="1425" y="722"/>
                  </a:cubicBezTo>
                  <a:cubicBezTo>
                    <a:pt x="1647" y="722"/>
                    <a:pt x="1867" y="664"/>
                    <a:pt x="1929" y="476"/>
                  </a:cubicBezTo>
                  <a:cubicBezTo>
                    <a:pt x="1953" y="429"/>
                    <a:pt x="1926" y="382"/>
                    <a:pt x="1897" y="382"/>
                  </a:cubicBezTo>
                  <a:cubicBezTo>
                    <a:pt x="1885" y="382"/>
                    <a:pt x="1872" y="390"/>
                    <a:pt x="1863" y="410"/>
                  </a:cubicBezTo>
                  <a:cubicBezTo>
                    <a:pt x="1755" y="517"/>
                    <a:pt x="1580" y="548"/>
                    <a:pt x="1405" y="548"/>
                  </a:cubicBezTo>
                  <a:cubicBezTo>
                    <a:pt x="1254" y="548"/>
                    <a:pt x="1103" y="525"/>
                    <a:pt x="995" y="510"/>
                  </a:cubicBezTo>
                  <a:cubicBezTo>
                    <a:pt x="595" y="476"/>
                    <a:pt x="361" y="276"/>
                    <a:pt x="95" y="9"/>
                  </a:cubicBezTo>
                  <a:cubicBezTo>
                    <a:pt x="88" y="3"/>
                    <a:pt x="81" y="0"/>
                    <a:pt x="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9"/>
            <p:cNvSpPr/>
            <p:nvPr/>
          </p:nvSpPr>
          <p:spPr>
            <a:xfrm>
              <a:off x="2406950" y="3488600"/>
              <a:ext cx="14200" cy="14575"/>
            </a:xfrm>
            <a:custGeom>
              <a:rect b="b" l="l" r="r" t="t"/>
              <a:pathLst>
                <a:path extrusionOk="0" h="583" w="568">
                  <a:moveTo>
                    <a:pt x="341" y="1"/>
                  </a:moveTo>
                  <a:cubicBezTo>
                    <a:pt x="99" y="1"/>
                    <a:pt x="0" y="331"/>
                    <a:pt x="0" y="561"/>
                  </a:cubicBezTo>
                  <a:cubicBezTo>
                    <a:pt x="28" y="575"/>
                    <a:pt x="55" y="583"/>
                    <a:pt x="78" y="583"/>
                  </a:cubicBezTo>
                  <a:cubicBezTo>
                    <a:pt x="111" y="583"/>
                    <a:pt x="133" y="567"/>
                    <a:pt x="133" y="528"/>
                  </a:cubicBezTo>
                  <a:cubicBezTo>
                    <a:pt x="133" y="428"/>
                    <a:pt x="167" y="294"/>
                    <a:pt x="234" y="227"/>
                  </a:cubicBezTo>
                  <a:cubicBezTo>
                    <a:pt x="300" y="127"/>
                    <a:pt x="400" y="94"/>
                    <a:pt x="467" y="94"/>
                  </a:cubicBezTo>
                  <a:cubicBezTo>
                    <a:pt x="500" y="94"/>
                    <a:pt x="567" y="27"/>
                    <a:pt x="467" y="27"/>
                  </a:cubicBezTo>
                  <a:cubicBezTo>
                    <a:pt x="421" y="9"/>
                    <a:pt x="380" y="1"/>
                    <a:pt x="34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9"/>
            <p:cNvSpPr/>
            <p:nvPr/>
          </p:nvSpPr>
          <p:spPr>
            <a:xfrm>
              <a:off x="2397200" y="3549300"/>
              <a:ext cx="73975" cy="14025"/>
            </a:xfrm>
            <a:custGeom>
              <a:rect b="b" l="l" r="r" t="t"/>
              <a:pathLst>
                <a:path extrusionOk="0" h="561" w="2959">
                  <a:moveTo>
                    <a:pt x="2892" y="1"/>
                  </a:moveTo>
                  <a:cubicBezTo>
                    <a:pt x="2525" y="34"/>
                    <a:pt x="2191" y="268"/>
                    <a:pt x="1824" y="368"/>
                  </a:cubicBezTo>
                  <a:cubicBezTo>
                    <a:pt x="1654" y="421"/>
                    <a:pt x="1464" y="447"/>
                    <a:pt x="1269" y="447"/>
                  </a:cubicBezTo>
                  <a:cubicBezTo>
                    <a:pt x="853" y="447"/>
                    <a:pt x="419" y="328"/>
                    <a:pt x="123" y="101"/>
                  </a:cubicBezTo>
                  <a:cubicBezTo>
                    <a:pt x="92" y="80"/>
                    <a:pt x="68" y="72"/>
                    <a:pt x="49" y="72"/>
                  </a:cubicBezTo>
                  <a:cubicBezTo>
                    <a:pt x="9" y="72"/>
                    <a:pt x="0" y="111"/>
                    <a:pt x="23" y="134"/>
                  </a:cubicBezTo>
                  <a:cubicBezTo>
                    <a:pt x="339" y="451"/>
                    <a:pt x="699" y="561"/>
                    <a:pt x="1073" y="561"/>
                  </a:cubicBezTo>
                  <a:cubicBezTo>
                    <a:pt x="1684" y="561"/>
                    <a:pt x="2333" y="267"/>
                    <a:pt x="2892" y="101"/>
                  </a:cubicBezTo>
                  <a:cubicBezTo>
                    <a:pt x="2959" y="101"/>
                    <a:pt x="2959" y="1"/>
                    <a:pt x="289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9"/>
            <p:cNvSpPr/>
            <p:nvPr/>
          </p:nvSpPr>
          <p:spPr>
            <a:xfrm>
              <a:off x="2677975" y="3462025"/>
              <a:ext cx="70900" cy="140375"/>
            </a:xfrm>
            <a:custGeom>
              <a:rect b="b" l="l" r="r" t="t"/>
              <a:pathLst>
                <a:path extrusionOk="0" h="5615" w="2836">
                  <a:moveTo>
                    <a:pt x="766" y="1"/>
                  </a:moveTo>
                  <a:cubicBezTo>
                    <a:pt x="733" y="1"/>
                    <a:pt x="701" y="8"/>
                    <a:pt x="667" y="23"/>
                  </a:cubicBezTo>
                  <a:cubicBezTo>
                    <a:pt x="667" y="23"/>
                    <a:pt x="801" y="490"/>
                    <a:pt x="1001" y="957"/>
                  </a:cubicBezTo>
                  <a:cubicBezTo>
                    <a:pt x="1197" y="1414"/>
                    <a:pt x="1488" y="2125"/>
                    <a:pt x="1220" y="2125"/>
                  </a:cubicBezTo>
                  <a:cubicBezTo>
                    <a:pt x="1214" y="2125"/>
                    <a:pt x="1208" y="2125"/>
                    <a:pt x="1201" y="2124"/>
                  </a:cubicBezTo>
                  <a:cubicBezTo>
                    <a:pt x="944" y="2124"/>
                    <a:pt x="686" y="449"/>
                    <a:pt x="489" y="449"/>
                  </a:cubicBezTo>
                  <a:cubicBezTo>
                    <a:pt x="481" y="449"/>
                    <a:pt x="474" y="452"/>
                    <a:pt x="467" y="456"/>
                  </a:cubicBezTo>
                  <a:cubicBezTo>
                    <a:pt x="200" y="523"/>
                    <a:pt x="467" y="1857"/>
                    <a:pt x="701" y="2658"/>
                  </a:cubicBezTo>
                  <a:cubicBezTo>
                    <a:pt x="866" y="3174"/>
                    <a:pt x="814" y="3345"/>
                    <a:pt x="734" y="3345"/>
                  </a:cubicBezTo>
                  <a:cubicBezTo>
                    <a:pt x="685" y="3345"/>
                    <a:pt x="626" y="3281"/>
                    <a:pt x="601" y="3192"/>
                  </a:cubicBezTo>
                  <a:cubicBezTo>
                    <a:pt x="502" y="2963"/>
                    <a:pt x="372" y="2157"/>
                    <a:pt x="210" y="2157"/>
                  </a:cubicBezTo>
                  <a:cubicBezTo>
                    <a:pt x="207" y="2157"/>
                    <a:pt x="203" y="2157"/>
                    <a:pt x="200" y="2158"/>
                  </a:cubicBezTo>
                  <a:cubicBezTo>
                    <a:pt x="0" y="2258"/>
                    <a:pt x="100" y="3459"/>
                    <a:pt x="300" y="3992"/>
                  </a:cubicBezTo>
                  <a:cubicBezTo>
                    <a:pt x="500" y="4526"/>
                    <a:pt x="1301" y="5260"/>
                    <a:pt x="1268" y="5527"/>
                  </a:cubicBezTo>
                  <a:cubicBezTo>
                    <a:pt x="1261" y="5590"/>
                    <a:pt x="1322" y="5614"/>
                    <a:pt x="1424" y="5614"/>
                  </a:cubicBezTo>
                  <a:cubicBezTo>
                    <a:pt x="1809" y="5614"/>
                    <a:pt x="2769" y="5260"/>
                    <a:pt x="2769" y="5260"/>
                  </a:cubicBezTo>
                  <a:cubicBezTo>
                    <a:pt x="2769" y="5260"/>
                    <a:pt x="2835" y="2892"/>
                    <a:pt x="2502" y="1791"/>
                  </a:cubicBezTo>
                  <a:cubicBezTo>
                    <a:pt x="2216" y="820"/>
                    <a:pt x="1759" y="240"/>
                    <a:pt x="1613" y="240"/>
                  </a:cubicBezTo>
                  <a:cubicBezTo>
                    <a:pt x="1588" y="240"/>
                    <a:pt x="1573" y="256"/>
                    <a:pt x="1568" y="290"/>
                  </a:cubicBezTo>
                  <a:cubicBezTo>
                    <a:pt x="1501" y="490"/>
                    <a:pt x="2435" y="1958"/>
                    <a:pt x="2035" y="1991"/>
                  </a:cubicBezTo>
                  <a:cubicBezTo>
                    <a:pt x="2032" y="1991"/>
                    <a:pt x="2030" y="1991"/>
                    <a:pt x="2027" y="1991"/>
                  </a:cubicBezTo>
                  <a:cubicBezTo>
                    <a:pt x="1683" y="1991"/>
                    <a:pt x="1308" y="1"/>
                    <a:pt x="766"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9"/>
            <p:cNvSpPr/>
            <p:nvPr/>
          </p:nvSpPr>
          <p:spPr>
            <a:xfrm>
              <a:off x="2692975" y="3538050"/>
              <a:ext cx="43150" cy="28650"/>
            </a:xfrm>
            <a:custGeom>
              <a:rect b="b" l="l" r="r" t="t"/>
              <a:pathLst>
                <a:path extrusionOk="0" h="1146" w="1726">
                  <a:moveTo>
                    <a:pt x="17" y="1"/>
                  </a:moveTo>
                  <a:cubicBezTo>
                    <a:pt x="9" y="1"/>
                    <a:pt x="1" y="17"/>
                    <a:pt x="1" y="51"/>
                  </a:cubicBezTo>
                  <a:cubicBezTo>
                    <a:pt x="34" y="251"/>
                    <a:pt x="134" y="451"/>
                    <a:pt x="301" y="618"/>
                  </a:cubicBezTo>
                  <a:cubicBezTo>
                    <a:pt x="317" y="634"/>
                    <a:pt x="334" y="643"/>
                    <a:pt x="351" y="643"/>
                  </a:cubicBezTo>
                  <a:cubicBezTo>
                    <a:pt x="367" y="643"/>
                    <a:pt x="384" y="634"/>
                    <a:pt x="401" y="618"/>
                  </a:cubicBezTo>
                  <a:cubicBezTo>
                    <a:pt x="519" y="500"/>
                    <a:pt x="637" y="452"/>
                    <a:pt x="751" y="452"/>
                  </a:cubicBezTo>
                  <a:cubicBezTo>
                    <a:pt x="1089" y="452"/>
                    <a:pt x="1394" y="869"/>
                    <a:pt x="1568" y="1118"/>
                  </a:cubicBezTo>
                  <a:cubicBezTo>
                    <a:pt x="1588" y="1138"/>
                    <a:pt x="1610" y="1146"/>
                    <a:pt x="1631" y="1146"/>
                  </a:cubicBezTo>
                  <a:cubicBezTo>
                    <a:pt x="1682" y="1146"/>
                    <a:pt x="1725" y="1099"/>
                    <a:pt x="1702" y="1051"/>
                  </a:cubicBezTo>
                  <a:cubicBezTo>
                    <a:pt x="1535" y="751"/>
                    <a:pt x="1235" y="451"/>
                    <a:pt x="901" y="318"/>
                  </a:cubicBezTo>
                  <a:cubicBezTo>
                    <a:pt x="851" y="301"/>
                    <a:pt x="784" y="293"/>
                    <a:pt x="714" y="293"/>
                  </a:cubicBezTo>
                  <a:cubicBezTo>
                    <a:pt x="643" y="293"/>
                    <a:pt x="568" y="301"/>
                    <a:pt x="501" y="318"/>
                  </a:cubicBezTo>
                  <a:cubicBezTo>
                    <a:pt x="468" y="318"/>
                    <a:pt x="367" y="451"/>
                    <a:pt x="334" y="451"/>
                  </a:cubicBezTo>
                  <a:cubicBezTo>
                    <a:pt x="167" y="451"/>
                    <a:pt x="67" y="117"/>
                    <a:pt x="34" y="51"/>
                  </a:cubicBezTo>
                  <a:cubicBezTo>
                    <a:pt x="34" y="17"/>
                    <a:pt x="26" y="1"/>
                    <a:pt x="1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9"/>
            <p:cNvSpPr/>
            <p:nvPr/>
          </p:nvSpPr>
          <p:spPr>
            <a:xfrm>
              <a:off x="2497825" y="3570150"/>
              <a:ext cx="346125" cy="192150"/>
            </a:xfrm>
            <a:custGeom>
              <a:rect b="b" l="l" r="r" t="t"/>
              <a:pathLst>
                <a:path extrusionOk="0" h="7686" w="13845">
                  <a:moveTo>
                    <a:pt x="10542" y="1"/>
                  </a:moveTo>
                  <a:lnTo>
                    <a:pt x="7373" y="801"/>
                  </a:lnTo>
                  <a:lnTo>
                    <a:pt x="8574" y="3870"/>
                  </a:lnTo>
                  <a:lnTo>
                    <a:pt x="1" y="1435"/>
                  </a:lnTo>
                  <a:lnTo>
                    <a:pt x="1" y="1435"/>
                  </a:lnTo>
                  <a:lnTo>
                    <a:pt x="3670" y="6672"/>
                  </a:lnTo>
                  <a:cubicBezTo>
                    <a:pt x="3670" y="6672"/>
                    <a:pt x="6335" y="7686"/>
                    <a:pt x="8821" y="7686"/>
                  </a:cubicBezTo>
                  <a:cubicBezTo>
                    <a:pt x="9650" y="7686"/>
                    <a:pt x="10458" y="7573"/>
                    <a:pt x="11142" y="7273"/>
                  </a:cubicBezTo>
                  <a:cubicBezTo>
                    <a:pt x="13844" y="6039"/>
                    <a:pt x="10542" y="1"/>
                    <a:pt x="10542"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9"/>
            <p:cNvSpPr/>
            <p:nvPr/>
          </p:nvSpPr>
          <p:spPr>
            <a:xfrm>
              <a:off x="2688800" y="3584700"/>
              <a:ext cx="78775" cy="30525"/>
            </a:xfrm>
            <a:custGeom>
              <a:rect b="b" l="l" r="r" t="t"/>
              <a:pathLst>
                <a:path extrusionOk="0" h="1221" w="3151">
                  <a:moveTo>
                    <a:pt x="3074" y="1"/>
                  </a:moveTo>
                  <a:cubicBezTo>
                    <a:pt x="3062" y="1"/>
                    <a:pt x="3049" y="6"/>
                    <a:pt x="3036" y="19"/>
                  </a:cubicBezTo>
                  <a:lnTo>
                    <a:pt x="34" y="1120"/>
                  </a:lnTo>
                  <a:cubicBezTo>
                    <a:pt x="1" y="1187"/>
                    <a:pt x="34" y="1220"/>
                    <a:pt x="67" y="1220"/>
                  </a:cubicBezTo>
                  <a:cubicBezTo>
                    <a:pt x="1068" y="887"/>
                    <a:pt x="2069" y="520"/>
                    <a:pt x="3070" y="119"/>
                  </a:cubicBezTo>
                  <a:cubicBezTo>
                    <a:pt x="3150" y="93"/>
                    <a:pt x="3123" y="1"/>
                    <a:pt x="307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9"/>
            <p:cNvSpPr/>
            <p:nvPr/>
          </p:nvSpPr>
          <p:spPr>
            <a:xfrm>
              <a:off x="2509500" y="4690950"/>
              <a:ext cx="158475" cy="97600"/>
            </a:xfrm>
            <a:custGeom>
              <a:rect b="b" l="l" r="r" t="t"/>
              <a:pathLst>
                <a:path extrusionOk="0" h="3904" w="6339">
                  <a:moveTo>
                    <a:pt x="3737" y="1"/>
                  </a:moveTo>
                  <a:lnTo>
                    <a:pt x="1" y="501"/>
                  </a:lnTo>
                  <a:lnTo>
                    <a:pt x="168" y="501"/>
                  </a:lnTo>
                  <a:lnTo>
                    <a:pt x="301" y="3837"/>
                  </a:lnTo>
                  <a:lnTo>
                    <a:pt x="6339" y="3904"/>
                  </a:lnTo>
                  <a:lnTo>
                    <a:pt x="3570" y="2169"/>
                  </a:lnTo>
                  <a:lnTo>
                    <a:pt x="3737"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9"/>
            <p:cNvSpPr/>
            <p:nvPr/>
          </p:nvSpPr>
          <p:spPr>
            <a:xfrm>
              <a:off x="2341900" y="4705150"/>
              <a:ext cx="140125" cy="90075"/>
            </a:xfrm>
            <a:custGeom>
              <a:rect b="b" l="l" r="r" t="t"/>
              <a:pathLst>
                <a:path extrusionOk="0" h="3603" w="5605">
                  <a:moveTo>
                    <a:pt x="2435" y="0"/>
                  </a:moveTo>
                  <a:lnTo>
                    <a:pt x="2502" y="1835"/>
                  </a:lnTo>
                  <a:lnTo>
                    <a:pt x="0" y="3603"/>
                  </a:lnTo>
                  <a:lnTo>
                    <a:pt x="0" y="3603"/>
                  </a:lnTo>
                  <a:lnTo>
                    <a:pt x="5571" y="3436"/>
                  </a:lnTo>
                  <a:lnTo>
                    <a:pt x="5604" y="67"/>
                  </a:lnTo>
                  <a:lnTo>
                    <a:pt x="2435"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9"/>
            <p:cNvSpPr/>
            <p:nvPr/>
          </p:nvSpPr>
          <p:spPr>
            <a:xfrm>
              <a:off x="2456150" y="3659900"/>
              <a:ext cx="6675" cy="94175"/>
            </a:xfrm>
            <a:custGeom>
              <a:rect b="b" l="l" r="r" t="t"/>
              <a:pathLst>
                <a:path extrusionOk="0" h="3767" w="267">
                  <a:moveTo>
                    <a:pt x="62" y="0"/>
                  </a:moveTo>
                  <a:cubicBezTo>
                    <a:pt x="47" y="0"/>
                    <a:pt x="33" y="17"/>
                    <a:pt x="33" y="47"/>
                  </a:cubicBezTo>
                  <a:cubicBezTo>
                    <a:pt x="0" y="1248"/>
                    <a:pt x="100" y="2449"/>
                    <a:pt x="134" y="3716"/>
                  </a:cubicBezTo>
                  <a:cubicBezTo>
                    <a:pt x="134" y="3749"/>
                    <a:pt x="167" y="3766"/>
                    <a:pt x="200" y="3766"/>
                  </a:cubicBezTo>
                  <a:cubicBezTo>
                    <a:pt x="234" y="3766"/>
                    <a:pt x="267" y="3749"/>
                    <a:pt x="267" y="3716"/>
                  </a:cubicBezTo>
                  <a:cubicBezTo>
                    <a:pt x="200" y="2515"/>
                    <a:pt x="200" y="1281"/>
                    <a:pt x="100" y="80"/>
                  </a:cubicBezTo>
                  <a:cubicBezTo>
                    <a:pt x="100" y="25"/>
                    <a:pt x="80" y="0"/>
                    <a:pt x="6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9"/>
            <p:cNvSpPr/>
            <p:nvPr/>
          </p:nvSpPr>
          <p:spPr>
            <a:xfrm>
              <a:off x="2467825" y="3680875"/>
              <a:ext cx="3350" cy="4225"/>
            </a:xfrm>
            <a:custGeom>
              <a:rect b="b" l="l" r="r" t="t"/>
              <a:pathLst>
                <a:path extrusionOk="0" h="169" w="134">
                  <a:moveTo>
                    <a:pt x="67" y="0"/>
                  </a:moveTo>
                  <a:cubicBezTo>
                    <a:pt x="33" y="0"/>
                    <a:pt x="0" y="25"/>
                    <a:pt x="0" y="75"/>
                  </a:cubicBezTo>
                  <a:cubicBezTo>
                    <a:pt x="0" y="133"/>
                    <a:pt x="45" y="169"/>
                    <a:pt x="83" y="169"/>
                  </a:cubicBezTo>
                  <a:cubicBezTo>
                    <a:pt x="110" y="169"/>
                    <a:pt x="134" y="150"/>
                    <a:pt x="134" y="108"/>
                  </a:cubicBezTo>
                  <a:lnTo>
                    <a:pt x="134" y="75"/>
                  </a:lnTo>
                  <a:cubicBezTo>
                    <a:pt x="134" y="25"/>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9"/>
            <p:cNvSpPr/>
            <p:nvPr/>
          </p:nvSpPr>
          <p:spPr>
            <a:xfrm>
              <a:off x="2467825" y="3700150"/>
              <a:ext cx="5025" cy="3475"/>
            </a:xfrm>
            <a:custGeom>
              <a:rect b="b" l="l" r="r" t="t"/>
              <a:pathLst>
                <a:path extrusionOk="0" h="139" w="201">
                  <a:moveTo>
                    <a:pt x="100" y="0"/>
                  </a:moveTo>
                  <a:cubicBezTo>
                    <a:pt x="1" y="0"/>
                    <a:pt x="6" y="138"/>
                    <a:pt x="67" y="138"/>
                  </a:cubicBezTo>
                  <a:cubicBezTo>
                    <a:pt x="167" y="138"/>
                    <a:pt x="200" y="5"/>
                    <a:pt x="134" y="5"/>
                  </a:cubicBezTo>
                  <a:cubicBezTo>
                    <a:pt x="121" y="2"/>
                    <a:pt x="110" y="0"/>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9"/>
            <p:cNvSpPr/>
            <p:nvPr/>
          </p:nvSpPr>
          <p:spPr>
            <a:xfrm>
              <a:off x="2396100" y="3633550"/>
              <a:ext cx="60075" cy="41700"/>
            </a:xfrm>
            <a:custGeom>
              <a:rect b="b" l="l" r="r" t="t"/>
              <a:pathLst>
                <a:path extrusionOk="0" h="1668" w="2403">
                  <a:moveTo>
                    <a:pt x="100" y="0"/>
                  </a:moveTo>
                  <a:cubicBezTo>
                    <a:pt x="0" y="1201"/>
                    <a:pt x="1401" y="1635"/>
                    <a:pt x="2335" y="1668"/>
                  </a:cubicBezTo>
                  <a:cubicBezTo>
                    <a:pt x="2402" y="1668"/>
                    <a:pt x="2402" y="1601"/>
                    <a:pt x="2335" y="1601"/>
                  </a:cubicBezTo>
                  <a:cubicBezTo>
                    <a:pt x="1301" y="1468"/>
                    <a:pt x="267" y="1168"/>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9"/>
            <p:cNvSpPr/>
            <p:nvPr/>
          </p:nvSpPr>
          <p:spPr>
            <a:xfrm>
              <a:off x="2471150" y="3617275"/>
              <a:ext cx="46725" cy="55475"/>
            </a:xfrm>
            <a:custGeom>
              <a:rect b="b" l="l" r="r" t="t"/>
              <a:pathLst>
                <a:path extrusionOk="0" h="2219" w="1869">
                  <a:moveTo>
                    <a:pt x="1735" y="1"/>
                  </a:moveTo>
                  <a:cubicBezTo>
                    <a:pt x="1718" y="1"/>
                    <a:pt x="1702" y="17"/>
                    <a:pt x="1702" y="51"/>
                  </a:cubicBezTo>
                  <a:cubicBezTo>
                    <a:pt x="1702" y="1118"/>
                    <a:pt x="1068" y="1919"/>
                    <a:pt x="1" y="2219"/>
                  </a:cubicBezTo>
                  <a:cubicBezTo>
                    <a:pt x="1068" y="2119"/>
                    <a:pt x="1869" y="1085"/>
                    <a:pt x="1768" y="51"/>
                  </a:cubicBezTo>
                  <a:cubicBezTo>
                    <a:pt x="1768" y="17"/>
                    <a:pt x="1752" y="1"/>
                    <a:pt x="17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9"/>
            <p:cNvSpPr/>
            <p:nvPr/>
          </p:nvSpPr>
          <p:spPr>
            <a:xfrm>
              <a:off x="2335225" y="3738400"/>
              <a:ext cx="24200" cy="257500"/>
            </a:xfrm>
            <a:custGeom>
              <a:rect b="b" l="l" r="r" t="t"/>
              <a:pathLst>
                <a:path extrusionOk="0" h="10300" w="968">
                  <a:moveTo>
                    <a:pt x="150" y="1"/>
                  </a:moveTo>
                  <a:cubicBezTo>
                    <a:pt x="125" y="1"/>
                    <a:pt x="100" y="26"/>
                    <a:pt x="100" y="76"/>
                  </a:cubicBezTo>
                  <a:cubicBezTo>
                    <a:pt x="0" y="3478"/>
                    <a:pt x="267" y="6914"/>
                    <a:pt x="834" y="10250"/>
                  </a:cubicBezTo>
                  <a:cubicBezTo>
                    <a:pt x="851" y="10283"/>
                    <a:pt x="884" y="10300"/>
                    <a:pt x="913" y="10300"/>
                  </a:cubicBezTo>
                  <a:cubicBezTo>
                    <a:pt x="943" y="10300"/>
                    <a:pt x="968" y="10283"/>
                    <a:pt x="968" y="10250"/>
                  </a:cubicBezTo>
                  <a:cubicBezTo>
                    <a:pt x="434" y="6847"/>
                    <a:pt x="167" y="3478"/>
                    <a:pt x="200" y="76"/>
                  </a:cubicBezTo>
                  <a:cubicBezTo>
                    <a:pt x="200" y="26"/>
                    <a:pt x="175" y="1"/>
                    <a:pt x="15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9"/>
            <p:cNvSpPr/>
            <p:nvPr/>
          </p:nvSpPr>
          <p:spPr>
            <a:xfrm>
              <a:off x="2467825" y="4024625"/>
              <a:ext cx="39200" cy="100950"/>
            </a:xfrm>
            <a:custGeom>
              <a:rect b="b" l="l" r="r" t="t"/>
              <a:pathLst>
                <a:path extrusionOk="0" h="4038" w="1568">
                  <a:moveTo>
                    <a:pt x="897" y="0"/>
                  </a:moveTo>
                  <a:cubicBezTo>
                    <a:pt x="870" y="0"/>
                    <a:pt x="846" y="11"/>
                    <a:pt x="834" y="35"/>
                  </a:cubicBezTo>
                  <a:cubicBezTo>
                    <a:pt x="534" y="1336"/>
                    <a:pt x="1468" y="3137"/>
                    <a:pt x="33" y="3971"/>
                  </a:cubicBezTo>
                  <a:cubicBezTo>
                    <a:pt x="0" y="4004"/>
                    <a:pt x="33" y="4038"/>
                    <a:pt x="67" y="4038"/>
                  </a:cubicBezTo>
                  <a:cubicBezTo>
                    <a:pt x="1568" y="3437"/>
                    <a:pt x="801" y="1302"/>
                    <a:pt x="1001" y="102"/>
                  </a:cubicBezTo>
                  <a:cubicBezTo>
                    <a:pt x="1001" y="37"/>
                    <a:pt x="945" y="0"/>
                    <a:pt x="8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9"/>
            <p:cNvSpPr/>
            <p:nvPr/>
          </p:nvSpPr>
          <p:spPr>
            <a:xfrm>
              <a:off x="2372750" y="3909975"/>
              <a:ext cx="73100" cy="72400"/>
            </a:xfrm>
            <a:custGeom>
              <a:rect b="b" l="l" r="r" t="t"/>
              <a:pathLst>
                <a:path extrusionOk="0" h="2896" w="2924">
                  <a:moveTo>
                    <a:pt x="2611" y="1"/>
                  </a:moveTo>
                  <a:cubicBezTo>
                    <a:pt x="2586" y="1"/>
                    <a:pt x="2569" y="18"/>
                    <a:pt x="2602" y="51"/>
                  </a:cubicBezTo>
                  <a:cubicBezTo>
                    <a:pt x="2827" y="1530"/>
                    <a:pt x="1720" y="2792"/>
                    <a:pt x="266" y="2792"/>
                  </a:cubicBezTo>
                  <a:cubicBezTo>
                    <a:pt x="211" y="2792"/>
                    <a:pt x="156" y="2790"/>
                    <a:pt x="100" y="2786"/>
                  </a:cubicBezTo>
                  <a:cubicBezTo>
                    <a:pt x="0" y="2853"/>
                    <a:pt x="0" y="2886"/>
                    <a:pt x="34" y="2886"/>
                  </a:cubicBezTo>
                  <a:cubicBezTo>
                    <a:pt x="109" y="2893"/>
                    <a:pt x="184" y="2896"/>
                    <a:pt x="258" y="2896"/>
                  </a:cubicBezTo>
                  <a:cubicBezTo>
                    <a:pt x="1782" y="2896"/>
                    <a:pt x="2923" y="1610"/>
                    <a:pt x="2669" y="51"/>
                  </a:cubicBezTo>
                  <a:cubicBezTo>
                    <a:pt x="2669" y="18"/>
                    <a:pt x="2636" y="1"/>
                    <a:pt x="261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9"/>
            <p:cNvSpPr/>
            <p:nvPr/>
          </p:nvSpPr>
          <p:spPr>
            <a:xfrm>
              <a:off x="2523125" y="3897175"/>
              <a:ext cx="74800" cy="62825"/>
            </a:xfrm>
            <a:custGeom>
              <a:rect b="b" l="l" r="r" t="t"/>
              <a:pathLst>
                <a:path extrusionOk="0" h="2513" w="2992">
                  <a:moveTo>
                    <a:pt x="141" y="1"/>
                  </a:moveTo>
                  <a:cubicBezTo>
                    <a:pt x="121" y="1"/>
                    <a:pt x="90" y="40"/>
                    <a:pt x="90" y="63"/>
                  </a:cubicBezTo>
                  <a:cubicBezTo>
                    <a:pt x="1" y="1460"/>
                    <a:pt x="1077" y="2513"/>
                    <a:pt x="2422" y="2513"/>
                  </a:cubicBezTo>
                  <a:cubicBezTo>
                    <a:pt x="2586" y="2513"/>
                    <a:pt x="2755" y="2497"/>
                    <a:pt x="2925" y="2464"/>
                  </a:cubicBezTo>
                  <a:cubicBezTo>
                    <a:pt x="2992" y="2464"/>
                    <a:pt x="2992" y="2364"/>
                    <a:pt x="2925" y="2364"/>
                  </a:cubicBezTo>
                  <a:cubicBezTo>
                    <a:pt x="2786" y="2386"/>
                    <a:pt x="2649" y="2396"/>
                    <a:pt x="2516" y="2396"/>
                  </a:cubicBezTo>
                  <a:cubicBezTo>
                    <a:pt x="1206" y="2396"/>
                    <a:pt x="187" y="1391"/>
                    <a:pt x="156" y="29"/>
                  </a:cubicBezTo>
                  <a:cubicBezTo>
                    <a:pt x="156" y="9"/>
                    <a:pt x="150" y="1"/>
                    <a:pt x="14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9"/>
            <p:cNvSpPr/>
            <p:nvPr/>
          </p:nvSpPr>
          <p:spPr>
            <a:xfrm>
              <a:off x="2359400" y="4046425"/>
              <a:ext cx="61750" cy="657200"/>
            </a:xfrm>
            <a:custGeom>
              <a:rect b="b" l="l" r="r" t="t"/>
              <a:pathLst>
                <a:path extrusionOk="0" h="26288" w="2470">
                  <a:moveTo>
                    <a:pt x="33" y="0"/>
                  </a:moveTo>
                  <a:cubicBezTo>
                    <a:pt x="21" y="0"/>
                    <a:pt x="1" y="27"/>
                    <a:pt x="1" y="64"/>
                  </a:cubicBezTo>
                  <a:cubicBezTo>
                    <a:pt x="1135" y="8770"/>
                    <a:pt x="1969" y="17476"/>
                    <a:pt x="2369" y="26249"/>
                  </a:cubicBezTo>
                  <a:cubicBezTo>
                    <a:pt x="2369" y="26277"/>
                    <a:pt x="2387" y="26287"/>
                    <a:pt x="2408" y="26287"/>
                  </a:cubicBezTo>
                  <a:cubicBezTo>
                    <a:pt x="2436" y="26287"/>
                    <a:pt x="2469" y="26268"/>
                    <a:pt x="2469" y="26249"/>
                  </a:cubicBezTo>
                  <a:cubicBezTo>
                    <a:pt x="2202" y="17509"/>
                    <a:pt x="1402" y="8670"/>
                    <a:pt x="34" y="64"/>
                  </a:cubicBezTo>
                  <a:cubicBezTo>
                    <a:pt x="49" y="18"/>
                    <a:pt x="44" y="0"/>
                    <a:pt x="3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9"/>
            <p:cNvSpPr/>
            <p:nvPr/>
          </p:nvSpPr>
          <p:spPr>
            <a:xfrm>
              <a:off x="2482000" y="4112500"/>
              <a:ext cx="50875" cy="590375"/>
            </a:xfrm>
            <a:custGeom>
              <a:rect b="b" l="l" r="r" t="t"/>
              <a:pathLst>
                <a:path extrusionOk="0" h="23615" w="2035">
                  <a:moveTo>
                    <a:pt x="27" y="1"/>
                  </a:moveTo>
                  <a:cubicBezTo>
                    <a:pt x="12" y="1"/>
                    <a:pt x="0" y="9"/>
                    <a:pt x="0" y="22"/>
                  </a:cubicBezTo>
                  <a:cubicBezTo>
                    <a:pt x="834" y="7861"/>
                    <a:pt x="1435" y="15667"/>
                    <a:pt x="1935" y="23539"/>
                  </a:cubicBezTo>
                  <a:cubicBezTo>
                    <a:pt x="1935" y="23589"/>
                    <a:pt x="1960" y="23614"/>
                    <a:pt x="1985" y="23614"/>
                  </a:cubicBezTo>
                  <a:cubicBezTo>
                    <a:pt x="2010" y="23614"/>
                    <a:pt x="2035" y="23589"/>
                    <a:pt x="2035" y="23539"/>
                  </a:cubicBezTo>
                  <a:cubicBezTo>
                    <a:pt x="1501" y="15700"/>
                    <a:pt x="1168" y="7828"/>
                    <a:pt x="100" y="56"/>
                  </a:cubicBezTo>
                  <a:cubicBezTo>
                    <a:pt x="81" y="17"/>
                    <a:pt x="50"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9"/>
            <p:cNvSpPr/>
            <p:nvPr/>
          </p:nvSpPr>
          <p:spPr>
            <a:xfrm>
              <a:off x="2568050" y="4742675"/>
              <a:ext cx="32375" cy="15250"/>
            </a:xfrm>
            <a:custGeom>
              <a:rect b="b" l="l" r="r" t="t"/>
              <a:pathLst>
                <a:path extrusionOk="0" h="610" w="1295">
                  <a:moveTo>
                    <a:pt x="1228" y="0"/>
                  </a:moveTo>
                  <a:cubicBezTo>
                    <a:pt x="828" y="100"/>
                    <a:pt x="394" y="300"/>
                    <a:pt x="27" y="500"/>
                  </a:cubicBezTo>
                  <a:cubicBezTo>
                    <a:pt x="0" y="555"/>
                    <a:pt x="17" y="609"/>
                    <a:pt x="43" y="609"/>
                  </a:cubicBezTo>
                  <a:cubicBezTo>
                    <a:pt x="48" y="609"/>
                    <a:pt x="55" y="607"/>
                    <a:pt x="61" y="601"/>
                  </a:cubicBezTo>
                  <a:cubicBezTo>
                    <a:pt x="461" y="400"/>
                    <a:pt x="861" y="267"/>
                    <a:pt x="1228" y="100"/>
                  </a:cubicBezTo>
                  <a:cubicBezTo>
                    <a:pt x="1295" y="100"/>
                    <a:pt x="1295" y="0"/>
                    <a:pt x="122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9"/>
            <p:cNvSpPr/>
            <p:nvPr/>
          </p:nvSpPr>
          <p:spPr>
            <a:xfrm>
              <a:off x="2581225" y="4746825"/>
              <a:ext cx="25875" cy="15050"/>
            </a:xfrm>
            <a:custGeom>
              <a:rect b="b" l="l" r="r" t="t"/>
              <a:pathLst>
                <a:path extrusionOk="0" h="602" w="1035">
                  <a:moveTo>
                    <a:pt x="968" y="1"/>
                  </a:moveTo>
                  <a:cubicBezTo>
                    <a:pt x="634" y="101"/>
                    <a:pt x="301" y="301"/>
                    <a:pt x="34" y="501"/>
                  </a:cubicBezTo>
                  <a:cubicBezTo>
                    <a:pt x="1" y="568"/>
                    <a:pt x="34" y="601"/>
                    <a:pt x="101" y="601"/>
                  </a:cubicBezTo>
                  <a:cubicBezTo>
                    <a:pt x="234" y="501"/>
                    <a:pt x="368" y="401"/>
                    <a:pt x="534" y="301"/>
                  </a:cubicBezTo>
                  <a:cubicBezTo>
                    <a:pt x="701" y="234"/>
                    <a:pt x="835" y="168"/>
                    <a:pt x="1001" y="101"/>
                  </a:cubicBezTo>
                  <a:cubicBezTo>
                    <a:pt x="1035" y="68"/>
                    <a:pt x="1035" y="1"/>
                    <a:pt x="9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9"/>
            <p:cNvSpPr/>
            <p:nvPr/>
          </p:nvSpPr>
          <p:spPr>
            <a:xfrm>
              <a:off x="2571225" y="4715975"/>
              <a:ext cx="40050" cy="28300"/>
            </a:xfrm>
            <a:custGeom>
              <a:rect b="b" l="l" r="r" t="t"/>
              <a:pathLst>
                <a:path extrusionOk="0" h="1132" w="1602">
                  <a:moveTo>
                    <a:pt x="1392" y="112"/>
                  </a:moveTo>
                  <a:cubicBezTo>
                    <a:pt x="1474" y="442"/>
                    <a:pt x="1307" y="790"/>
                    <a:pt x="1043" y="923"/>
                  </a:cubicBezTo>
                  <a:lnTo>
                    <a:pt x="1043" y="923"/>
                  </a:lnTo>
                  <a:cubicBezTo>
                    <a:pt x="1043" y="922"/>
                    <a:pt x="1042" y="920"/>
                    <a:pt x="1042" y="919"/>
                  </a:cubicBezTo>
                  <a:lnTo>
                    <a:pt x="1042" y="919"/>
                  </a:lnTo>
                  <a:cubicBezTo>
                    <a:pt x="1071" y="623"/>
                    <a:pt x="1188" y="337"/>
                    <a:pt x="1392" y="112"/>
                  </a:cubicBezTo>
                  <a:close/>
                  <a:moveTo>
                    <a:pt x="401" y="301"/>
                  </a:moveTo>
                  <a:cubicBezTo>
                    <a:pt x="501" y="301"/>
                    <a:pt x="567" y="401"/>
                    <a:pt x="601" y="434"/>
                  </a:cubicBezTo>
                  <a:cubicBezTo>
                    <a:pt x="699" y="598"/>
                    <a:pt x="733" y="793"/>
                    <a:pt x="922" y="895"/>
                  </a:cubicBezTo>
                  <a:lnTo>
                    <a:pt x="922" y="895"/>
                  </a:lnTo>
                  <a:cubicBezTo>
                    <a:pt x="921" y="919"/>
                    <a:pt x="922" y="943"/>
                    <a:pt x="923" y="966"/>
                  </a:cubicBezTo>
                  <a:lnTo>
                    <a:pt x="923" y="966"/>
                  </a:lnTo>
                  <a:cubicBezTo>
                    <a:pt x="887" y="974"/>
                    <a:pt x="850" y="979"/>
                    <a:pt x="813" y="979"/>
                  </a:cubicBezTo>
                  <a:cubicBezTo>
                    <a:pt x="723" y="979"/>
                    <a:pt x="629" y="955"/>
                    <a:pt x="534" y="901"/>
                  </a:cubicBezTo>
                  <a:cubicBezTo>
                    <a:pt x="434" y="868"/>
                    <a:pt x="334" y="801"/>
                    <a:pt x="267" y="668"/>
                  </a:cubicBezTo>
                  <a:cubicBezTo>
                    <a:pt x="234" y="534"/>
                    <a:pt x="167" y="301"/>
                    <a:pt x="401" y="301"/>
                  </a:cubicBezTo>
                  <a:close/>
                  <a:moveTo>
                    <a:pt x="1401" y="1"/>
                  </a:moveTo>
                  <a:cubicBezTo>
                    <a:pt x="1145" y="180"/>
                    <a:pt x="967" y="479"/>
                    <a:pt x="929" y="789"/>
                  </a:cubicBezTo>
                  <a:lnTo>
                    <a:pt x="929" y="789"/>
                  </a:lnTo>
                  <a:cubicBezTo>
                    <a:pt x="797" y="586"/>
                    <a:pt x="665" y="201"/>
                    <a:pt x="405" y="201"/>
                  </a:cubicBezTo>
                  <a:cubicBezTo>
                    <a:pt x="363" y="201"/>
                    <a:pt x="317" y="211"/>
                    <a:pt x="267" y="234"/>
                  </a:cubicBezTo>
                  <a:cubicBezTo>
                    <a:pt x="0" y="401"/>
                    <a:pt x="234" y="835"/>
                    <a:pt x="401" y="935"/>
                  </a:cubicBezTo>
                  <a:cubicBezTo>
                    <a:pt x="527" y="1025"/>
                    <a:pt x="702" y="1086"/>
                    <a:pt x="873" y="1086"/>
                  </a:cubicBezTo>
                  <a:cubicBezTo>
                    <a:pt x="894" y="1086"/>
                    <a:pt x="915" y="1085"/>
                    <a:pt x="935" y="1083"/>
                  </a:cubicBezTo>
                  <a:lnTo>
                    <a:pt x="935" y="1083"/>
                  </a:lnTo>
                  <a:cubicBezTo>
                    <a:pt x="939" y="1117"/>
                    <a:pt x="957" y="1131"/>
                    <a:pt x="977" y="1131"/>
                  </a:cubicBezTo>
                  <a:cubicBezTo>
                    <a:pt x="1004" y="1131"/>
                    <a:pt x="1034" y="1105"/>
                    <a:pt x="1034" y="1068"/>
                  </a:cubicBezTo>
                  <a:cubicBezTo>
                    <a:pt x="1034" y="1067"/>
                    <a:pt x="1034" y="1067"/>
                    <a:pt x="1034" y="1066"/>
                  </a:cubicBezTo>
                  <a:lnTo>
                    <a:pt x="1034" y="1066"/>
                  </a:lnTo>
                  <a:cubicBezTo>
                    <a:pt x="1121" y="1044"/>
                    <a:pt x="1201" y="1001"/>
                    <a:pt x="1268" y="935"/>
                  </a:cubicBezTo>
                  <a:cubicBezTo>
                    <a:pt x="1568" y="701"/>
                    <a:pt x="1602" y="368"/>
                    <a:pt x="1468" y="34"/>
                  </a:cubicBezTo>
                  <a:cubicBezTo>
                    <a:pt x="1468" y="1"/>
                    <a:pt x="1435" y="1"/>
                    <a:pt x="140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9"/>
            <p:cNvSpPr/>
            <p:nvPr/>
          </p:nvSpPr>
          <p:spPr>
            <a:xfrm>
              <a:off x="2522025" y="4702850"/>
              <a:ext cx="12525" cy="80500"/>
            </a:xfrm>
            <a:custGeom>
              <a:rect b="b" l="l" r="r" t="t"/>
              <a:pathLst>
                <a:path extrusionOk="0" h="3220" w="501">
                  <a:moveTo>
                    <a:pt x="21" y="0"/>
                  </a:moveTo>
                  <a:cubicBezTo>
                    <a:pt x="9" y="0"/>
                    <a:pt x="0" y="9"/>
                    <a:pt x="0" y="25"/>
                  </a:cubicBezTo>
                  <a:cubicBezTo>
                    <a:pt x="134" y="1059"/>
                    <a:pt x="200" y="2160"/>
                    <a:pt x="401" y="3194"/>
                  </a:cubicBezTo>
                  <a:cubicBezTo>
                    <a:pt x="401" y="3211"/>
                    <a:pt x="426" y="3219"/>
                    <a:pt x="451" y="3219"/>
                  </a:cubicBezTo>
                  <a:cubicBezTo>
                    <a:pt x="476" y="3219"/>
                    <a:pt x="501" y="3211"/>
                    <a:pt x="501" y="3194"/>
                  </a:cubicBezTo>
                  <a:cubicBezTo>
                    <a:pt x="401" y="2160"/>
                    <a:pt x="234" y="1059"/>
                    <a:pt x="67" y="25"/>
                  </a:cubicBezTo>
                  <a:cubicBezTo>
                    <a:pt x="50" y="9"/>
                    <a:pt x="34"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9"/>
            <p:cNvSpPr/>
            <p:nvPr/>
          </p:nvSpPr>
          <p:spPr>
            <a:xfrm>
              <a:off x="2511175" y="4777700"/>
              <a:ext cx="150125" cy="8350"/>
            </a:xfrm>
            <a:custGeom>
              <a:rect b="b" l="l" r="r" t="t"/>
              <a:pathLst>
                <a:path extrusionOk="0" h="334" w="6005">
                  <a:moveTo>
                    <a:pt x="5938" y="0"/>
                  </a:moveTo>
                  <a:cubicBezTo>
                    <a:pt x="3970" y="67"/>
                    <a:pt x="1969" y="134"/>
                    <a:pt x="1" y="267"/>
                  </a:cubicBezTo>
                  <a:lnTo>
                    <a:pt x="1" y="334"/>
                  </a:lnTo>
                  <a:cubicBezTo>
                    <a:pt x="1969" y="267"/>
                    <a:pt x="3970" y="167"/>
                    <a:pt x="5938" y="67"/>
                  </a:cubicBezTo>
                  <a:cubicBezTo>
                    <a:pt x="6005" y="67"/>
                    <a:pt x="5972" y="0"/>
                    <a:pt x="593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9"/>
            <p:cNvSpPr/>
            <p:nvPr/>
          </p:nvSpPr>
          <p:spPr>
            <a:xfrm>
              <a:off x="2465325" y="4708675"/>
              <a:ext cx="10850" cy="78850"/>
            </a:xfrm>
            <a:custGeom>
              <a:rect b="b" l="l" r="r" t="t"/>
              <a:pathLst>
                <a:path extrusionOk="0" h="3154" w="434">
                  <a:moveTo>
                    <a:pt x="33" y="1"/>
                  </a:moveTo>
                  <a:cubicBezTo>
                    <a:pt x="17" y="1"/>
                    <a:pt x="0" y="9"/>
                    <a:pt x="0" y="26"/>
                  </a:cubicBezTo>
                  <a:cubicBezTo>
                    <a:pt x="100" y="1093"/>
                    <a:pt x="234" y="2127"/>
                    <a:pt x="334" y="3128"/>
                  </a:cubicBezTo>
                  <a:cubicBezTo>
                    <a:pt x="334" y="3145"/>
                    <a:pt x="359" y="3153"/>
                    <a:pt x="384" y="3153"/>
                  </a:cubicBezTo>
                  <a:cubicBezTo>
                    <a:pt x="409" y="3153"/>
                    <a:pt x="434" y="3145"/>
                    <a:pt x="434" y="3128"/>
                  </a:cubicBezTo>
                  <a:cubicBezTo>
                    <a:pt x="334" y="2094"/>
                    <a:pt x="234" y="1027"/>
                    <a:pt x="67" y="26"/>
                  </a:cubicBezTo>
                  <a:cubicBezTo>
                    <a:pt x="67" y="9"/>
                    <a:pt x="50" y="1"/>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9"/>
            <p:cNvSpPr/>
            <p:nvPr/>
          </p:nvSpPr>
          <p:spPr>
            <a:xfrm>
              <a:off x="2339400" y="4780200"/>
              <a:ext cx="141775" cy="15025"/>
            </a:xfrm>
            <a:custGeom>
              <a:rect b="b" l="l" r="r" t="t"/>
              <a:pathLst>
                <a:path extrusionOk="0" h="601" w="5671">
                  <a:moveTo>
                    <a:pt x="5604" y="0"/>
                  </a:moveTo>
                  <a:cubicBezTo>
                    <a:pt x="3769" y="234"/>
                    <a:pt x="1935" y="334"/>
                    <a:pt x="134" y="501"/>
                  </a:cubicBezTo>
                  <a:cubicBezTo>
                    <a:pt x="0" y="501"/>
                    <a:pt x="33" y="601"/>
                    <a:pt x="100" y="601"/>
                  </a:cubicBezTo>
                  <a:cubicBezTo>
                    <a:pt x="1935" y="601"/>
                    <a:pt x="3769" y="400"/>
                    <a:pt x="5604" y="134"/>
                  </a:cubicBezTo>
                  <a:cubicBezTo>
                    <a:pt x="5671" y="134"/>
                    <a:pt x="5671" y="0"/>
                    <a:pt x="560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9"/>
            <p:cNvSpPr/>
            <p:nvPr/>
          </p:nvSpPr>
          <p:spPr>
            <a:xfrm>
              <a:off x="2397350" y="4755600"/>
              <a:ext cx="15450" cy="13775"/>
            </a:xfrm>
            <a:custGeom>
              <a:rect b="b" l="l" r="r" t="t"/>
              <a:pathLst>
                <a:path extrusionOk="0" h="551" w="618">
                  <a:moveTo>
                    <a:pt x="5" y="0"/>
                  </a:moveTo>
                  <a:cubicBezTo>
                    <a:pt x="0" y="0"/>
                    <a:pt x="0" y="17"/>
                    <a:pt x="17" y="50"/>
                  </a:cubicBezTo>
                  <a:cubicBezTo>
                    <a:pt x="17" y="17"/>
                    <a:pt x="9" y="0"/>
                    <a:pt x="5" y="0"/>
                  </a:cubicBezTo>
                  <a:close/>
                  <a:moveTo>
                    <a:pt x="17" y="50"/>
                  </a:moveTo>
                  <a:lnTo>
                    <a:pt x="17" y="50"/>
                  </a:lnTo>
                  <a:cubicBezTo>
                    <a:pt x="217" y="217"/>
                    <a:pt x="384" y="384"/>
                    <a:pt x="618" y="551"/>
                  </a:cubicBezTo>
                  <a:cubicBezTo>
                    <a:pt x="451" y="317"/>
                    <a:pt x="217" y="150"/>
                    <a:pt x="17" y="5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9"/>
            <p:cNvSpPr/>
            <p:nvPr/>
          </p:nvSpPr>
          <p:spPr>
            <a:xfrm>
              <a:off x="2404425" y="4752675"/>
              <a:ext cx="14875" cy="10250"/>
            </a:xfrm>
            <a:custGeom>
              <a:rect b="b" l="l" r="r" t="t"/>
              <a:pathLst>
                <a:path extrusionOk="0" h="410" w="595">
                  <a:moveTo>
                    <a:pt x="1" y="0"/>
                  </a:moveTo>
                  <a:lnTo>
                    <a:pt x="1" y="0"/>
                  </a:lnTo>
                  <a:cubicBezTo>
                    <a:pt x="101" y="167"/>
                    <a:pt x="335" y="267"/>
                    <a:pt x="535" y="401"/>
                  </a:cubicBezTo>
                  <a:cubicBezTo>
                    <a:pt x="541" y="407"/>
                    <a:pt x="547" y="410"/>
                    <a:pt x="553" y="410"/>
                  </a:cubicBezTo>
                  <a:cubicBezTo>
                    <a:pt x="578" y="410"/>
                    <a:pt x="595" y="361"/>
                    <a:pt x="568" y="334"/>
                  </a:cubicBezTo>
                  <a:cubicBezTo>
                    <a:pt x="401" y="201"/>
                    <a:pt x="234" y="67"/>
                    <a:pt x="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9"/>
            <p:cNvSpPr/>
            <p:nvPr/>
          </p:nvSpPr>
          <p:spPr>
            <a:xfrm>
              <a:off x="2404600" y="4745775"/>
              <a:ext cx="22375" cy="7750"/>
            </a:xfrm>
            <a:custGeom>
              <a:rect b="b" l="l" r="r" t="t"/>
              <a:pathLst>
                <a:path extrusionOk="0" h="310" w="895">
                  <a:moveTo>
                    <a:pt x="24" y="0"/>
                  </a:moveTo>
                  <a:cubicBezTo>
                    <a:pt x="17" y="0"/>
                    <a:pt x="1" y="43"/>
                    <a:pt x="27" y="43"/>
                  </a:cubicBezTo>
                  <a:cubicBezTo>
                    <a:pt x="261" y="143"/>
                    <a:pt x="561" y="276"/>
                    <a:pt x="861" y="310"/>
                  </a:cubicBezTo>
                  <a:cubicBezTo>
                    <a:pt x="895" y="310"/>
                    <a:pt x="895" y="276"/>
                    <a:pt x="861" y="276"/>
                  </a:cubicBezTo>
                  <a:cubicBezTo>
                    <a:pt x="594" y="143"/>
                    <a:pt x="328" y="110"/>
                    <a:pt x="27" y="10"/>
                  </a:cubicBezTo>
                  <a:cubicBezTo>
                    <a:pt x="27" y="3"/>
                    <a:pt x="26" y="0"/>
                    <a:pt x="2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9"/>
            <p:cNvSpPr/>
            <p:nvPr/>
          </p:nvSpPr>
          <p:spPr>
            <a:xfrm>
              <a:off x="2384425" y="4720150"/>
              <a:ext cx="32250" cy="25400"/>
            </a:xfrm>
            <a:custGeom>
              <a:rect b="b" l="l" r="r" t="t"/>
              <a:pathLst>
                <a:path extrusionOk="0" h="1016" w="1290">
                  <a:moveTo>
                    <a:pt x="1091" y="176"/>
                  </a:moveTo>
                  <a:cubicBezTo>
                    <a:pt x="1112" y="377"/>
                    <a:pt x="1011" y="573"/>
                    <a:pt x="847" y="658"/>
                  </a:cubicBezTo>
                  <a:lnTo>
                    <a:pt x="847" y="658"/>
                  </a:lnTo>
                  <a:cubicBezTo>
                    <a:pt x="862" y="460"/>
                    <a:pt x="936" y="281"/>
                    <a:pt x="1091" y="176"/>
                  </a:cubicBezTo>
                  <a:close/>
                  <a:moveTo>
                    <a:pt x="142" y="257"/>
                  </a:moveTo>
                  <a:cubicBezTo>
                    <a:pt x="342" y="364"/>
                    <a:pt x="528" y="487"/>
                    <a:pt x="693" y="640"/>
                  </a:cubicBezTo>
                  <a:lnTo>
                    <a:pt x="693" y="640"/>
                  </a:lnTo>
                  <a:cubicBezTo>
                    <a:pt x="692" y="660"/>
                    <a:pt x="692" y="680"/>
                    <a:pt x="693" y="700"/>
                  </a:cubicBezTo>
                  <a:lnTo>
                    <a:pt x="693" y="700"/>
                  </a:lnTo>
                  <a:cubicBezTo>
                    <a:pt x="684" y="701"/>
                    <a:pt x="676" y="701"/>
                    <a:pt x="668" y="701"/>
                  </a:cubicBezTo>
                  <a:cubicBezTo>
                    <a:pt x="652" y="703"/>
                    <a:pt x="637" y="704"/>
                    <a:pt x="622" y="704"/>
                  </a:cubicBezTo>
                  <a:cubicBezTo>
                    <a:pt x="376" y="704"/>
                    <a:pt x="184" y="483"/>
                    <a:pt x="142" y="257"/>
                  </a:cubicBezTo>
                  <a:close/>
                  <a:moveTo>
                    <a:pt x="901" y="868"/>
                  </a:moveTo>
                  <a:cubicBezTo>
                    <a:pt x="888" y="907"/>
                    <a:pt x="885" y="921"/>
                    <a:pt x="887" y="921"/>
                  </a:cubicBezTo>
                  <a:cubicBezTo>
                    <a:pt x="889" y="921"/>
                    <a:pt x="901" y="888"/>
                    <a:pt x="901" y="868"/>
                  </a:cubicBezTo>
                  <a:close/>
                  <a:moveTo>
                    <a:pt x="1135" y="0"/>
                  </a:moveTo>
                  <a:cubicBezTo>
                    <a:pt x="907" y="114"/>
                    <a:pt x="710" y="368"/>
                    <a:pt x="693" y="634"/>
                  </a:cubicBezTo>
                  <a:lnTo>
                    <a:pt x="693" y="634"/>
                  </a:lnTo>
                  <a:cubicBezTo>
                    <a:pt x="522" y="463"/>
                    <a:pt x="330" y="321"/>
                    <a:pt x="135" y="206"/>
                  </a:cubicBezTo>
                  <a:lnTo>
                    <a:pt x="135" y="206"/>
                  </a:lnTo>
                  <a:cubicBezTo>
                    <a:pt x="134" y="193"/>
                    <a:pt x="134" y="180"/>
                    <a:pt x="134" y="167"/>
                  </a:cubicBezTo>
                  <a:cubicBezTo>
                    <a:pt x="110" y="167"/>
                    <a:pt x="95" y="171"/>
                    <a:pt x="84" y="177"/>
                  </a:cubicBezTo>
                  <a:lnTo>
                    <a:pt x="84" y="177"/>
                  </a:lnTo>
                  <a:cubicBezTo>
                    <a:pt x="78" y="174"/>
                    <a:pt x="73" y="170"/>
                    <a:pt x="67" y="167"/>
                  </a:cubicBezTo>
                  <a:cubicBezTo>
                    <a:pt x="57" y="157"/>
                    <a:pt x="48" y="153"/>
                    <a:pt x="39" y="153"/>
                  </a:cubicBezTo>
                  <a:cubicBezTo>
                    <a:pt x="17" y="153"/>
                    <a:pt x="0" y="177"/>
                    <a:pt x="0" y="201"/>
                  </a:cubicBezTo>
                  <a:cubicBezTo>
                    <a:pt x="0" y="536"/>
                    <a:pt x="306" y="843"/>
                    <a:pt x="639" y="843"/>
                  </a:cubicBezTo>
                  <a:cubicBezTo>
                    <a:pt x="665" y="843"/>
                    <a:pt x="691" y="841"/>
                    <a:pt x="717" y="837"/>
                  </a:cubicBezTo>
                  <a:lnTo>
                    <a:pt x="717" y="837"/>
                  </a:lnTo>
                  <a:cubicBezTo>
                    <a:pt x="735" y="893"/>
                    <a:pt x="762" y="948"/>
                    <a:pt x="801" y="1001"/>
                  </a:cubicBezTo>
                  <a:cubicBezTo>
                    <a:pt x="811" y="1011"/>
                    <a:pt x="823" y="1015"/>
                    <a:pt x="835" y="1015"/>
                  </a:cubicBezTo>
                  <a:cubicBezTo>
                    <a:pt x="865" y="1015"/>
                    <a:pt x="891" y="991"/>
                    <a:pt x="868" y="968"/>
                  </a:cubicBezTo>
                  <a:cubicBezTo>
                    <a:pt x="857" y="912"/>
                    <a:pt x="849" y="856"/>
                    <a:pt x="846" y="800"/>
                  </a:cubicBezTo>
                  <a:lnTo>
                    <a:pt x="846" y="800"/>
                  </a:lnTo>
                  <a:cubicBezTo>
                    <a:pt x="865" y="822"/>
                    <a:pt x="883" y="845"/>
                    <a:pt x="901" y="868"/>
                  </a:cubicBezTo>
                  <a:cubicBezTo>
                    <a:pt x="883" y="845"/>
                    <a:pt x="865" y="822"/>
                    <a:pt x="846" y="800"/>
                  </a:cubicBezTo>
                  <a:lnTo>
                    <a:pt x="846" y="800"/>
                  </a:lnTo>
                  <a:cubicBezTo>
                    <a:pt x="846" y="796"/>
                    <a:pt x="846" y="793"/>
                    <a:pt x="845" y="790"/>
                  </a:cubicBezTo>
                  <a:lnTo>
                    <a:pt x="845" y="790"/>
                  </a:lnTo>
                  <a:cubicBezTo>
                    <a:pt x="1117" y="650"/>
                    <a:pt x="1290" y="329"/>
                    <a:pt x="1201" y="34"/>
                  </a:cubicBezTo>
                  <a:cubicBezTo>
                    <a:pt x="1201" y="0"/>
                    <a:pt x="1168" y="0"/>
                    <a:pt x="113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9"/>
            <p:cNvSpPr/>
            <p:nvPr/>
          </p:nvSpPr>
          <p:spPr>
            <a:xfrm>
              <a:off x="2484500" y="3835350"/>
              <a:ext cx="37550" cy="49075"/>
            </a:xfrm>
            <a:custGeom>
              <a:rect b="b" l="l" r="r" t="t"/>
              <a:pathLst>
                <a:path extrusionOk="0" h="1963" w="1502">
                  <a:moveTo>
                    <a:pt x="968" y="0"/>
                  </a:moveTo>
                  <a:cubicBezTo>
                    <a:pt x="868" y="0"/>
                    <a:pt x="834" y="101"/>
                    <a:pt x="901" y="167"/>
                  </a:cubicBezTo>
                  <a:cubicBezTo>
                    <a:pt x="1234" y="334"/>
                    <a:pt x="1234" y="701"/>
                    <a:pt x="901" y="868"/>
                  </a:cubicBezTo>
                  <a:cubicBezTo>
                    <a:pt x="834" y="901"/>
                    <a:pt x="701" y="901"/>
                    <a:pt x="634" y="934"/>
                  </a:cubicBezTo>
                  <a:cubicBezTo>
                    <a:pt x="467" y="1001"/>
                    <a:pt x="334" y="1068"/>
                    <a:pt x="200" y="1201"/>
                  </a:cubicBezTo>
                  <a:cubicBezTo>
                    <a:pt x="34" y="1401"/>
                    <a:pt x="0" y="1702"/>
                    <a:pt x="134" y="1935"/>
                  </a:cubicBezTo>
                  <a:cubicBezTo>
                    <a:pt x="134" y="1955"/>
                    <a:pt x="139" y="1963"/>
                    <a:pt x="147" y="1963"/>
                  </a:cubicBezTo>
                  <a:cubicBezTo>
                    <a:pt x="167" y="1963"/>
                    <a:pt x="200" y="1916"/>
                    <a:pt x="200" y="1868"/>
                  </a:cubicBezTo>
                  <a:cubicBezTo>
                    <a:pt x="34" y="1368"/>
                    <a:pt x="401" y="1201"/>
                    <a:pt x="834" y="1068"/>
                  </a:cubicBezTo>
                  <a:cubicBezTo>
                    <a:pt x="1001" y="1035"/>
                    <a:pt x="1168" y="934"/>
                    <a:pt x="1301" y="768"/>
                  </a:cubicBezTo>
                  <a:cubicBezTo>
                    <a:pt x="1501" y="434"/>
                    <a:pt x="1335" y="67"/>
                    <a:pt x="968"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9"/>
            <p:cNvSpPr/>
            <p:nvPr/>
          </p:nvSpPr>
          <p:spPr>
            <a:xfrm>
              <a:off x="2552875" y="3761125"/>
              <a:ext cx="25875" cy="46725"/>
            </a:xfrm>
            <a:custGeom>
              <a:rect b="b" l="l" r="r" t="t"/>
              <a:pathLst>
                <a:path extrusionOk="0" h="1869" w="1035">
                  <a:moveTo>
                    <a:pt x="501" y="1"/>
                  </a:moveTo>
                  <a:cubicBezTo>
                    <a:pt x="234" y="67"/>
                    <a:pt x="1" y="368"/>
                    <a:pt x="101" y="701"/>
                  </a:cubicBezTo>
                  <a:cubicBezTo>
                    <a:pt x="134" y="868"/>
                    <a:pt x="234" y="968"/>
                    <a:pt x="334" y="1035"/>
                  </a:cubicBezTo>
                  <a:cubicBezTo>
                    <a:pt x="434" y="1135"/>
                    <a:pt x="601" y="1168"/>
                    <a:pt x="668" y="1235"/>
                  </a:cubicBezTo>
                  <a:cubicBezTo>
                    <a:pt x="968" y="1635"/>
                    <a:pt x="534" y="1669"/>
                    <a:pt x="367" y="1735"/>
                  </a:cubicBezTo>
                  <a:cubicBezTo>
                    <a:pt x="301" y="1802"/>
                    <a:pt x="334" y="1869"/>
                    <a:pt x="434" y="1869"/>
                  </a:cubicBezTo>
                  <a:cubicBezTo>
                    <a:pt x="701" y="1869"/>
                    <a:pt x="1035" y="1702"/>
                    <a:pt x="1001" y="1368"/>
                  </a:cubicBezTo>
                  <a:cubicBezTo>
                    <a:pt x="968" y="1235"/>
                    <a:pt x="868" y="1135"/>
                    <a:pt x="768" y="1035"/>
                  </a:cubicBezTo>
                  <a:cubicBezTo>
                    <a:pt x="634" y="968"/>
                    <a:pt x="501" y="901"/>
                    <a:pt x="367" y="835"/>
                  </a:cubicBezTo>
                  <a:cubicBezTo>
                    <a:pt x="134" y="568"/>
                    <a:pt x="267" y="201"/>
                    <a:pt x="534" y="67"/>
                  </a:cubicBezTo>
                  <a:cubicBezTo>
                    <a:pt x="601" y="67"/>
                    <a:pt x="568" y="1"/>
                    <a:pt x="501"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9"/>
            <p:cNvSpPr/>
            <p:nvPr/>
          </p:nvSpPr>
          <p:spPr>
            <a:xfrm>
              <a:off x="2494500" y="3745075"/>
              <a:ext cx="27525" cy="39600"/>
            </a:xfrm>
            <a:custGeom>
              <a:rect b="b" l="l" r="r" t="t"/>
              <a:pathLst>
                <a:path extrusionOk="0" h="1584" w="1101">
                  <a:moveTo>
                    <a:pt x="1083" y="0"/>
                  </a:moveTo>
                  <a:cubicBezTo>
                    <a:pt x="1079" y="0"/>
                    <a:pt x="1074" y="3"/>
                    <a:pt x="1068" y="9"/>
                  </a:cubicBezTo>
                  <a:cubicBezTo>
                    <a:pt x="801" y="42"/>
                    <a:pt x="601" y="276"/>
                    <a:pt x="634" y="509"/>
                  </a:cubicBezTo>
                  <a:cubicBezTo>
                    <a:pt x="634" y="709"/>
                    <a:pt x="834" y="809"/>
                    <a:pt x="834" y="1010"/>
                  </a:cubicBezTo>
                  <a:cubicBezTo>
                    <a:pt x="901" y="1176"/>
                    <a:pt x="734" y="1377"/>
                    <a:pt x="568" y="1377"/>
                  </a:cubicBezTo>
                  <a:cubicBezTo>
                    <a:pt x="334" y="1377"/>
                    <a:pt x="234" y="1210"/>
                    <a:pt x="167" y="1110"/>
                  </a:cubicBezTo>
                  <a:cubicBezTo>
                    <a:pt x="152" y="1063"/>
                    <a:pt x="115" y="1038"/>
                    <a:pt x="80" y="1038"/>
                  </a:cubicBezTo>
                  <a:cubicBezTo>
                    <a:pt x="39" y="1038"/>
                    <a:pt x="1" y="1072"/>
                    <a:pt x="1" y="1143"/>
                  </a:cubicBezTo>
                  <a:cubicBezTo>
                    <a:pt x="1" y="1418"/>
                    <a:pt x="253" y="1583"/>
                    <a:pt x="509" y="1583"/>
                  </a:cubicBezTo>
                  <a:cubicBezTo>
                    <a:pt x="624" y="1583"/>
                    <a:pt x="741" y="1549"/>
                    <a:pt x="834" y="1477"/>
                  </a:cubicBezTo>
                  <a:cubicBezTo>
                    <a:pt x="968" y="1343"/>
                    <a:pt x="1035" y="1143"/>
                    <a:pt x="1001" y="976"/>
                  </a:cubicBezTo>
                  <a:lnTo>
                    <a:pt x="901" y="709"/>
                  </a:lnTo>
                  <a:cubicBezTo>
                    <a:pt x="768" y="476"/>
                    <a:pt x="768" y="209"/>
                    <a:pt x="1068" y="142"/>
                  </a:cubicBezTo>
                  <a:cubicBezTo>
                    <a:pt x="1095" y="60"/>
                    <a:pt x="1100" y="0"/>
                    <a:pt x="1083"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9"/>
            <p:cNvSpPr/>
            <p:nvPr/>
          </p:nvSpPr>
          <p:spPr>
            <a:xfrm>
              <a:off x="2552050" y="3846050"/>
              <a:ext cx="25300" cy="37125"/>
            </a:xfrm>
            <a:custGeom>
              <a:rect b="b" l="l" r="r" t="t"/>
              <a:pathLst>
                <a:path extrusionOk="0" h="1485" w="1012">
                  <a:moveTo>
                    <a:pt x="654" y="1"/>
                  </a:moveTo>
                  <a:cubicBezTo>
                    <a:pt x="648" y="1"/>
                    <a:pt x="641" y="2"/>
                    <a:pt x="634" y="6"/>
                  </a:cubicBezTo>
                  <a:cubicBezTo>
                    <a:pt x="367" y="106"/>
                    <a:pt x="0" y="273"/>
                    <a:pt x="134" y="607"/>
                  </a:cubicBezTo>
                  <a:cubicBezTo>
                    <a:pt x="167" y="740"/>
                    <a:pt x="300" y="773"/>
                    <a:pt x="434" y="807"/>
                  </a:cubicBezTo>
                  <a:cubicBezTo>
                    <a:pt x="501" y="840"/>
                    <a:pt x="601" y="840"/>
                    <a:pt x="634" y="873"/>
                  </a:cubicBezTo>
                  <a:cubicBezTo>
                    <a:pt x="767" y="940"/>
                    <a:pt x="767" y="940"/>
                    <a:pt x="801" y="1107"/>
                  </a:cubicBezTo>
                  <a:cubicBezTo>
                    <a:pt x="834" y="1240"/>
                    <a:pt x="834" y="1274"/>
                    <a:pt x="667" y="1274"/>
                  </a:cubicBezTo>
                  <a:cubicBezTo>
                    <a:pt x="634" y="1290"/>
                    <a:pt x="592" y="1299"/>
                    <a:pt x="555" y="1299"/>
                  </a:cubicBezTo>
                  <a:cubicBezTo>
                    <a:pt x="517" y="1299"/>
                    <a:pt x="484" y="1290"/>
                    <a:pt x="467" y="1274"/>
                  </a:cubicBezTo>
                  <a:cubicBezTo>
                    <a:pt x="443" y="1258"/>
                    <a:pt x="421" y="1251"/>
                    <a:pt x="402" y="1251"/>
                  </a:cubicBezTo>
                  <a:cubicBezTo>
                    <a:pt x="341" y="1251"/>
                    <a:pt x="308" y="1315"/>
                    <a:pt x="334" y="1340"/>
                  </a:cubicBezTo>
                  <a:cubicBezTo>
                    <a:pt x="400" y="1440"/>
                    <a:pt x="501" y="1485"/>
                    <a:pt x="602" y="1485"/>
                  </a:cubicBezTo>
                  <a:cubicBezTo>
                    <a:pt x="804" y="1485"/>
                    <a:pt x="1012" y="1307"/>
                    <a:pt x="968" y="1040"/>
                  </a:cubicBezTo>
                  <a:cubicBezTo>
                    <a:pt x="934" y="873"/>
                    <a:pt x="801" y="807"/>
                    <a:pt x="634" y="707"/>
                  </a:cubicBezTo>
                  <a:cubicBezTo>
                    <a:pt x="534" y="673"/>
                    <a:pt x="434" y="673"/>
                    <a:pt x="334" y="640"/>
                  </a:cubicBezTo>
                  <a:cubicBezTo>
                    <a:pt x="200" y="506"/>
                    <a:pt x="200" y="340"/>
                    <a:pt x="367" y="206"/>
                  </a:cubicBezTo>
                  <a:lnTo>
                    <a:pt x="634" y="106"/>
                  </a:lnTo>
                  <a:cubicBezTo>
                    <a:pt x="693" y="106"/>
                    <a:pt x="700" y="1"/>
                    <a:pt x="65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9"/>
            <p:cNvSpPr/>
            <p:nvPr/>
          </p:nvSpPr>
          <p:spPr>
            <a:xfrm>
              <a:off x="2465325" y="3924450"/>
              <a:ext cx="27825" cy="38250"/>
            </a:xfrm>
            <a:custGeom>
              <a:rect b="b" l="l" r="r" t="t"/>
              <a:pathLst>
                <a:path extrusionOk="0" h="1530" w="1113">
                  <a:moveTo>
                    <a:pt x="787" y="0"/>
                  </a:moveTo>
                  <a:cubicBezTo>
                    <a:pt x="781" y="0"/>
                    <a:pt x="775" y="2"/>
                    <a:pt x="767" y="6"/>
                  </a:cubicBezTo>
                  <a:cubicBezTo>
                    <a:pt x="467" y="106"/>
                    <a:pt x="0" y="339"/>
                    <a:pt x="133" y="706"/>
                  </a:cubicBezTo>
                  <a:cubicBezTo>
                    <a:pt x="167" y="840"/>
                    <a:pt x="267" y="940"/>
                    <a:pt x="400" y="973"/>
                  </a:cubicBezTo>
                  <a:cubicBezTo>
                    <a:pt x="467" y="1006"/>
                    <a:pt x="634" y="1006"/>
                    <a:pt x="701" y="1040"/>
                  </a:cubicBezTo>
                  <a:cubicBezTo>
                    <a:pt x="801" y="1040"/>
                    <a:pt x="801" y="1140"/>
                    <a:pt x="701" y="1207"/>
                  </a:cubicBezTo>
                  <a:cubicBezTo>
                    <a:pt x="701" y="1340"/>
                    <a:pt x="667" y="1373"/>
                    <a:pt x="600" y="1373"/>
                  </a:cubicBezTo>
                  <a:lnTo>
                    <a:pt x="434" y="1373"/>
                  </a:lnTo>
                  <a:cubicBezTo>
                    <a:pt x="334" y="1373"/>
                    <a:pt x="334" y="1507"/>
                    <a:pt x="400" y="1507"/>
                  </a:cubicBezTo>
                  <a:cubicBezTo>
                    <a:pt x="452" y="1521"/>
                    <a:pt x="516" y="1530"/>
                    <a:pt x="584" y="1530"/>
                  </a:cubicBezTo>
                  <a:cubicBezTo>
                    <a:pt x="825" y="1530"/>
                    <a:pt x="1112" y="1426"/>
                    <a:pt x="1034" y="1140"/>
                  </a:cubicBezTo>
                  <a:cubicBezTo>
                    <a:pt x="1001" y="1006"/>
                    <a:pt x="867" y="940"/>
                    <a:pt x="701" y="873"/>
                  </a:cubicBezTo>
                  <a:cubicBezTo>
                    <a:pt x="500" y="840"/>
                    <a:pt x="200" y="806"/>
                    <a:pt x="300" y="506"/>
                  </a:cubicBezTo>
                  <a:cubicBezTo>
                    <a:pt x="334" y="239"/>
                    <a:pt x="634" y="172"/>
                    <a:pt x="801" y="106"/>
                  </a:cubicBezTo>
                  <a:cubicBezTo>
                    <a:pt x="830" y="106"/>
                    <a:pt x="834" y="0"/>
                    <a:pt x="78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9"/>
            <p:cNvSpPr/>
            <p:nvPr/>
          </p:nvSpPr>
          <p:spPr>
            <a:xfrm>
              <a:off x="2383600" y="4000425"/>
              <a:ext cx="48175" cy="26925"/>
            </a:xfrm>
            <a:custGeom>
              <a:rect b="b" l="l" r="r" t="t"/>
              <a:pathLst>
                <a:path extrusionOk="0" h="1077" w="1927">
                  <a:moveTo>
                    <a:pt x="1403" y="1"/>
                  </a:moveTo>
                  <a:cubicBezTo>
                    <a:pt x="1392" y="1"/>
                    <a:pt x="1380" y="1"/>
                    <a:pt x="1368" y="2"/>
                  </a:cubicBezTo>
                  <a:cubicBezTo>
                    <a:pt x="1268" y="2"/>
                    <a:pt x="1234" y="136"/>
                    <a:pt x="1334" y="169"/>
                  </a:cubicBezTo>
                  <a:cubicBezTo>
                    <a:pt x="1434" y="236"/>
                    <a:pt x="1501" y="269"/>
                    <a:pt x="1568" y="402"/>
                  </a:cubicBezTo>
                  <a:cubicBezTo>
                    <a:pt x="1668" y="469"/>
                    <a:pt x="1668" y="503"/>
                    <a:pt x="1568" y="603"/>
                  </a:cubicBezTo>
                  <a:cubicBezTo>
                    <a:pt x="1545" y="717"/>
                    <a:pt x="1475" y="768"/>
                    <a:pt x="1381" y="768"/>
                  </a:cubicBezTo>
                  <a:cubicBezTo>
                    <a:pt x="1337" y="768"/>
                    <a:pt x="1287" y="757"/>
                    <a:pt x="1234" y="736"/>
                  </a:cubicBezTo>
                  <a:cubicBezTo>
                    <a:pt x="1101" y="669"/>
                    <a:pt x="1034" y="569"/>
                    <a:pt x="934" y="469"/>
                  </a:cubicBezTo>
                  <a:cubicBezTo>
                    <a:pt x="789" y="353"/>
                    <a:pt x="644" y="263"/>
                    <a:pt x="478" y="263"/>
                  </a:cubicBezTo>
                  <a:cubicBezTo>
                    <a:pt x="452" y="263"/>
                    <a:pt x="427" y="265"/>
                    <a:pt x="400" y="269"/>
                  </a:cubicBezTo>
                  <a:cubicBezTo>
                    <a:pt x="34" y="336"/>
                    <a:pt x="0" y="801"/>
                    <a:pt x="265" y="1068"/>
                  </a:cubicBezTo>
                  <a:lnTo>
                    <a:pt x="265" y="1068"/>
                  </a:lnTo>
                  <a:cubicBezTo>
                    <a:pt x="279" y="1045"/>
                    <a:pt x="313" y="983"/>
                    <a:pt x="267" y="936"/>
                  </a:cubicBezTo>
                  <a:cubicBezTo>
                    <a:pt x="100" y="769"/>
                    <a:pt x="100" y="636"/>
                    <a:pt x="334" y="569"/>
                  </a:cubicBezTo>
                  <a:cubicBezTo>
                    <a:pt x="373" y="491"/>
                    <a:pt x="435" y="459"/>
                    <a:pt x="499" y="459"/>
                  </a:cubicBezTo>
                  <a:cubicBezTo>
                    <a:pt x="545" y="459"/>
                    <a:pt x="592" y="475"/>
                    <a:pt x="634" y="503"/>
                  </a:cubicBezTo>
                  <a:lnTo>
                    <a:pt x="767" y="636"/>
                  </a:lnTo>
                  <a:cubicBezTo>
                    <a:pt x="867" y="736"/>
                    <a:pt x="934" y="836"/>
                    <a:pt x="1067" y="903"/>
                  </a:cubicBezTo>
                  <a:cubicBezTo>
                    <a:pt x="1143" y="940"/>
                    <a:pt x="1218" y="959"/>
                    <a:pt x="1293" y="959"/>
                  </a:cubicBezTo>
                  <a:cubicBezTo>
                    <a:pt x="1418" y="959"/>
                    <a:pt x="1543" y="907"/>
                    <a:pt x="1668" y="803"/>
                  </a:cubicBezTo>
                  <a:cubicBezTo>
                    <a:pt x="1927" y="512"/>
                    <a:pt x="1778" y="1"/>
                    <a:pt x="1403" y="1"/>
                  </a:cubicBezTo>
                  <a:close/>
                  <a:moveTo>
                    <a:pt x="265" y="1068"/>
                  </a:moveTo>
                  <a:lnTo>
                    <a:pt x="265" y="1068"/>
                  </a:lnTo>
                  <a:cubicBezTo>
                    <a:pt x="262" y="1073"/>
                    <a:pt x="259" y="1076"/>
                    <a:pt x="260" y="1076"/>
                  </a:cubicBezTo>
                  <a:cubicBezTo>
                    <a:pt x="260" y="1076"/>
                    <a:pt x="262" y="1074"/>
                    <a:pt x="267" y="1070"/>
                  </a:cubicBezTo>
                  <a:cubicBezTo>
                    <a:pt x="266" y="1069"/>
                    <a:pt x="266" y="1068"/>
                    <a:pt x="265" y="1068"/>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9"/>
            <p:cNvSpPr/>
            <p:nvPr/>
          </p:nvSpPr>
          <p:spPr>
            <a:xfrm>
              <a:off x="2517850" y="3986125"/>
              <a:ext cx="51725" cy="21350"/>
            </a:xfrm>
            <a:custGeom>
              <a:rect b="b" l="l" r="r" t="t"/>
              <a:pathLst>
                <a:path extrusionOk="0" h="854" w="2069">
                  <a:moveTo>
                    <a:pt x="1710" y="1"/>
                  </a:moveTo>
                  <a:cubicBezTo>
                    <a:pt x="1661" y="1"/>
                    <a:pt x="1640" y="83"/>
                    <a:pt x="1668" y="141"/>
                  </a:cubicBezTo>
                  <a:cubicBezTo>
                    <a:pt x="1702" y="174"/>
                    <a:pt x="1735" y="241"/>
                    <a:pt x="1768" y="307"/>
                  </a:cubicBezTo>
                  <a:lnTo>
                    <a:pt x="1535" y="674"/>
                  </a:lnTo>
                  <a:cubicBezTo>
                    <a:pt x="1524" y="678"/>
                    <a:pt x="1513" y="680"/>
                    <a:pt x="1501" y="680"/>
                  </a:cubicBezTo>
                  <a:cubicBezTo>
                    <a:pt x="1406" y="680"/>
                    <a:pt x="1294" y="571"/>
                    <a:pt x="1235" y="541"/>
                  </a:cubicBezTo>
                  <a:lnTo>
                    <a:pt x="1001" y="274"/>
                  </a:lnTo>
                  <a:cubicBezTo>
                    <a:pt x="868" y="174"/>
                    <a:pt x="701" y="74"/>
                    <a:pt x="534" y="74"/>
                  </a:cubicBezTo>
                  <a:cubicBezTo>
                    <a:pt x="167" y="74"/>
                    <a:pt x="1" y="441"/>
                    <a:pt x="134" y="774"/>
                  </a:cubicBezTo>
                  <a:cubicBezTo>
                    <a:pt x="162" y="816"/>
                    <a:pt x="202" y="835"/>
                    <a:pt x="236" y="835"/>
                  </a:cubicBezTo>
                  <a:cubicBezTo>
                    <a:pt x="283" y="835"/>
                    <a:pt x="320" y="799"/>
                    <a:pt x="301" y="741"/>
                  </a:cubicBezTo>
                  <a:cubicBezTo>
                    <a:pt x="301" y="641"/>
                    <a:pt x="334" y="507"/>
                    <a:pt x="334" y="374"/>
                  </a:cubicBezTo>
                  <a:cubicBezTo>
                    <a:pt x="373" y="296"/>
                    <a:pt x="435" y="264"/>
                    <a:pt x="507" y="264"/>
                  </a:cubicBezTo>
                  <a:cubicBezTo>
                    <a:pt x="557" y="264"/>
                    <a:pt x="612" y="280"/>
                    <a:pt x="668" y="307"/>
                  </a:cubicBezTo>
                  <a:cubicBezTo>
                    <a:pt x="801" y="341"/>
                    <a:pt x="834" y="374"/>
                    <a:pt x="901" y="474"/>
                  </a:cubicBezTo>
                  <a:lnTo>
                    <a:pt x="1168" y="708"/>
                  </a:lnTo>
                  <a:cubicBezTo>
                    <a:pt x="1244" y="810"/>
                    <a:pt x="1399" y="853"/>
                    <a:pt x="1542" y="853"/>
                  </a:cubicBezTo>
                  <a:cubicBezTo>
                    <a:pt x="1586" y="853"/>
                    <a:pt x="1629" y="849"/>
                    <a:pt x="1668" y="841"/>
                  </a:cubicBezTo>
                  <a:cubicBezTo>
                    <a:pt x="2069" y="708"/>
                    <a:pt x="2069" y="207"/>
                    <a:pt x="1735" y="7"/>
                  </a:cubicBezTo>
                  <a:cubicBezTo>
                    <a:pt x="1726" y="3"/>
                    <a:pt x="1717" y="1"/>
                    <a:pt x="171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9"/>
            <p:cNvSpPr/>
            <p:nvPr/>
          </p:nvSpPr>
          <p:spPr>
            <a:xfrm>
              <a:off x="2360550" y="3895200"/>
              <a:ext cx="33900" cy="31500"/>
            </a:xfrm>
            <a:custGeom>
              <a:rect b="b" l="l" r="r" t="t"/>
              <a:pathLst>
                <a:path extrusionOk="0" h="1260" w="1356">
                  <a:moveTo>
                    <a:pt x="1165" y="0"/>
                  </a:moveTo>
                  <a:cubicBezTo>
                    <a:pt x="951" y="0"/>
                    <a:pt x="767" y="79"/>
                    <a:pt x="655" y="275"/>
                  </a:cubicBezTo>
                  <a:cubicBezTo>
                    <a:pt x="622" y="375"/>
                    <a:pt x="588" y="475"/>
                    <a:pt x="622" y="609"/>
                  </a:cubicBezTo>
                  <a:cubicBezTo>
                    <a:pt x="622" y="642"/>
                    <a:pt x="655" y="709"/>
                    <a:pt x="655" y="775"/>
                  </a:cubicBezTo>
                  <a:cubicBezTo>
                    <a:pt x="755" y="875"/>
                    <a:pt x="655" y="1009"/>
                    <a:pt x="422" y="1042"/>
                  </a:cubicBezTo>
                  <a:cubicBezTo>
                    <a:pt x="322" y="1009"/>
                    <a:pt x="255" y="1009"/>
                    <a:pt x="188" y="976"/>
                  </a:cubicBezTo>
                  <a:cubicBezTo>
                    <a:pt x="179" y="973"/>
                    <a:pt x="170" y="971"/>
                    <a:pt x="161" y="971"/>
                  </a:cubicBezTo>
                  <a:cubicBezTo>
                    <a:pt x="72" y="971"/>
                    <a:pt x="0" y="1112"/>
                    <a:pt x="121" y="1142"/>
                  </a:cubicBezTo>
                  <a:cubicBezTo>
                    <a:pt x="222" y="1209"/>
                    <a:pt x="355" y="1259"/>
                    <a:pt x="484" y="1259"/>
                  </a:cubicBezTo>
                  <a:cubicBezTo>
                    <a:pt x="613" y="1259"/>
                    <a:pt x="739" y="1209"/>
                    <a:pt x="822" y="1076"/>
                  </a:cubicBezTo>
                  <a:cubicBezTo>
                    <a:pt x="922" y="976"/>
                    <a:pt x="855" y="875"/>
                    <a:pt x="855" y="742"/>
                  </a:cubicBezTo>
                  <a:cubicBezTo>
                    <a:pt x="822" y="675"/>
                    <a:pt x="789" y="575"/>
                    <a:pt x="789" y="509"/>
                  </a:cubicBezTo>
                  <a:cubicBezTo>
                    <a:pt x="789" y="282"/>
                    <a:pt x="933" y="127"/>
                    <a:pt x="1141" y="127"/>
                  </a:cubicBezTo>
                  <a:cubicBezTo>
                    <a:pt x="1177" y="127"/>
                    <a:pt x="1216" y="132"/>
                    <a:pt x="1256" y="142"/>
                  </a:cubicBezTo>
                  <a:cubicBezTo>
                    <a:pt x="1322" y="142"/>
                    <a:pt x="1356" y="8"/>
                    <a:pt x="1289" y="8"/>
                  </a:cubicBezTo>
                  <a:cubicBezTo>
                    <a:pt x="1247" y="3"/>
                    <a:pt x="1205" y="0"/>
                    <a:pt x="1165"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9"/>
            <p:cNvSpPr/>
            <p:nvPr/>
          </p:nvSpPr>
          <p:spPr>
            <a:xfrm>
              <a:off x="2390250" y="3739050"/>
              <a:ext cx="44225" cy="55100"/>
            </a:xfrm>
            <a:custGeom>
              <a:rect b="b" l="l" r="r" t="t"/>
              <a:pathLst>
                <a:path extrusionOk="0" h="2204" w="1769">
                  <a:moveTo>
                    <a:pt x="1173" y="1"/>
                  </a:moveTo>
                  <a:cubicBezTo>
                    <a:pt x="1075" y="1"/>
                    <a:pt x="1023" y="122"/>
                    <a:pt x="1135" y="150"/>
                  </a:cubicBezTo>
                  <a:cubicBezTo>
                    <a:pt x="1502" y="383"/>
                    <a:pt x="1502" y="650"/>
                    <a:pt x="1135" y="984"/>
                  </a:cubicBezTo>
                  <a:cubicBezTo>
                    <a:pt x="1046" y="984"/>
                    <a:pt x="972" y="1013"/>
                    <a:pt x="893" y="1013"/>
                  </a:cubicBezTo>
                  <a:cubicBezTo>
                    <a:pt x="853" y="1013"/>
                    <a:pt x="813" y="1006"/>
                    <a:pt x="768" y="984"/>
                  </a:cubicBezTo>
                  <a:cubicBezTo>
                    <a:pt x="668" y="984"/>
                    <a:pt x="601" y="984"/>
                    <a:pt x="501" y="1050"/>
                  </a:cubicBezTo>
                  <a:cubicBezTo>
                    <a:pt x="334" y="1084"/>
                    <a:pt x="234" y="1217"/>
                    <a:pt x="168" y="1351"/>
                  </a:cubicBezTo>
                  <a:cubicBezTo>
                    <a:pt x="1" y="1618"/>
                    <a:pt x="134" y="2018"/>
                    <a:pt x="435" y="2185"/>
                  </a:cubicBezTo>
                  <a:cubicBezTo>
                    <a:pt x="448" y="2198"/>
                    <a:pt x="461" y="2203"/>
                    <a:pt x="473" y="2203"/>
                  </a:cubicBezTo>
                  <a:cubicBezTo>
                    <a:pt x="522" y="2203"/>
                    <a:pt x="555" y="2111"/>
                    <a:pt x="501" y="2085"/>
                  </a:cubicBezTo>
                  <a:cubicBezTo>
                    <a:pt x="334" y="1951"/>
                    <a:pt x="268" y="1751"/>
                    <a:pt x="334" y="1517"/>
                  </a:cubicBezTo>
                  <a:cubicBezTo>
                    <a:pt x="441" y="1332"/>
                    <a:pt x="589" y="1230"/>
                    <a:pt x="780" y="1230"/>
                  </a:cubicBezTo>
                  <a:cubicBezTo>
                    <a:pt x="829" y="1230"/>
                    <a:pt x="880" y="1237"/>
                    <a:pt x="935" y="1251"/>
                  </a:cubicBezTo>
                  <a:lnTo>
                    <a:pt x="1102" y="1251"/>
                  </a:lnTo>
                  <a:cubicBezTo>
                    <a:pt x="1268" y="1217"/>
                    <a:pt x="1469" y="1117"/>
                    <a:pt x="1569" y="950"/>
                  </a:cubicBezTo>
                  <a:cubicBezTo>
                    <a:pt x="1769" y="617"/>
                    <a:pt x="1602" y="183"/>
                    <a:pt x="1235" y="16"/>
                  </a:cubicBezTo>
                  <a:cubicBezTo>
                    <a:pt x="1213" y="5"/>
                    <a:pt x="1192" y="1"/>
                    <a:pt x="117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9"/>
            <p:cNvSpPr/>
            <p:nvPr/>
          </p:nvSpPr>
          <p:spPr>
            <a:xfrm>
              <a:off x="2393600" y="3824875"/>
              <a:ext cx="57550" cy="27675"/>
            </a:xfrm>
            <a:custGeom>
              <a:rect b="b" l="l" r="r" t="t"/>
              <a:pathLst>
                <a:path extrusionOk="0" h="1107" w="2302">
                  <a:moveTo>
                    <a:pt x="1994" y="1"/>
                  </a:moveTo>
                  <a:cubicBezTo>
                    <a:pt x="1936" y="1"/>
                    <a:pt x="1881" y="92"/>
                    <a:pt x="1935" y="119"/>
                  </a:cubicBezTo>
                  <a:cubicBezTo>
                    <a:pt x="2102" y="419"/>
                    <a:pt x="1968" y="586"/>
                    <a:pt x="1535" y="586"/>
                  </a:cubicBezTo>
                  <a:cubicBezTo>
                    <a:pt x="1468" y="520"/>
                    <a:pt x="1435" y="486"/>
                    <a:pt x="1335" y="419"/>
                  </a:cubicBezTo>
                  <a:cubicBezTo>
                    <a:pt x="1268" y="319"/>
                    <a:pt x="1168" y="253"/>
                    <a:pt x="1101" y="186"/>
                  </a:cubicBezTo>
                  <a:cubicBezTo>
                    <a:pt x="981" y="114"/>
                    <a:pt x="861" y="59"/>
                    <a:pt x="740" y="59"/>
                  </a:cubicBezTo>
                  <a:cubicBezTo>
                    <a:pt x="694" y="59"/>
                    <a:pt x="647" y="67"/>
                    <a:pt x="601" y="86"/>
                  </a:cubicBezTo>
                  <a:cubicBezTo>
                    <a:pt x="167" y="186"/>
                    <a:pt x="0" y="620"/>
                    <a:pt x="34" y="1020"/>
                  </a:cubicBezTo>
                  <a:cubicBezTo>
                    <a:pt x="34" y="1083"/>
                    <a:pt x="74" y="1107"/>
                    <a:pt x="103" y="1107"/>
                  </a:cubicBezTo>
                  <a:cubicBezTo>
                    <a:pt x="120" y="1107"/>
                    <a:pt x="134" y="1099"/>
                    <a:pt x="134" y="1087"/>
                  </a:cubicBezTo>
                  <a:cubicBezTo>
                    <a:pt x="134" y="786"/>
                    <a:pt x="267" y="419"/>
                    <a:pt x="601" y="319"/>
                  </a:cubicBezTo>
                  <a:cubicBezTo>
                    <a:pt x="642" y="309"/>
                    <a:pt x="681" y="304"/>
                    <a:pt x="718" y="304"/>
                  </a:cubicBezTo>
                  <a:cubicBezTo>
                    <a:pt x="919" y="304"/>
                    <a:pt x="1060" y="445"/>
                    <a:pt x="1201" y="586"/>
                  </a:cubicBezTo>
                  <a:cubicBezTo>
                    <a:pt x="1353" y="677"/>
                    <a:pt x="1505" y="824"/>
                    <a:pt x="1708" y="824"/>
                  </a:cubicBezTo>
                  <a:cubicBezTo>
                    <a:pt x="1727" y="824"/>
                    <a:pt x="1748" y="823"/>
                    <a:pt x="1768" y="820"/>
                  </a:cubicBezTo>
                  <a:cubicBezTo>
                    <a:pt x="2135" y="786"/>
                    <a:pt x="2302" y="319"/>
                    <a:pt x="2035" y="19"/>
                  </a:cubicBezTo>
                  <a:cubicBezTo>
                    <a:pt x="2022" y="6"/>
                    <a:pt x="2008" y="1"/>
                    <a:pt x="199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9"/>
            <p:cNvSpPr/>
            <p:nvPr/>
          </p:nvSpPr>
          <p:spPr>
            <a:xfrm>
              <a:off x="2543950" y="3670925"/>
              <a:ext cx="16450" cy="41175"/>
            </a:xfrm>
            <a:custGeom>
              <a:rect b="b" l="l" r="r" t="t"/>
              <a:pathLst>
                <a:path extrusionOk="0" h="1647" w="658">
                  <a:moveTo>
                    <a:pt x="503" y="1"/>
                  </a:moveTo>
                  <a:cubicBezTo>
                    <a:pt x="499" y="1"/>
                    <a:pt x="495" y="2"/>
                    <a:pt x="491" y="6"/>
                  </a:cubicBezTo>
                  <a:cubicBezTo>
                    <a:pt x="257" y="106"/>
                    <a:pt x="24" y="306"/>
                    <a:pt x="24" y="573"/>
                  </a:cubicBezTo>
                  <a:cubicBezTo>
                    <a:pt x="24" y="673"/>
                    <a:pt x="91" y="773"/>
                    <a:pt x="157" y="907"/>
                  </a:cubicBezTo>
                  <a:cubicBezTo>
                    <a:pt x="191" y="973"/>
                    <a:pt x="291" y="1007"/>
                    <a:pt x="324" y="1074"/>
                  </a:cubicBezTo>
                  <a:cubicBezTo>
                    <a:pt x="424" y="1140"/>
                    <a:pt x="491" y="1207"/>
                    <a:pt x="491" y="1340"/>
                  </a:cubicBezTo>
                  <a:cubicBezTo>
                    <a:pt x="410" y="1421"/>
                    <a:pt x="342" y="1465"/>
                    <a:pt x="278" y="1465"/>
                  </a:cubicBezTo>
                  <a:cubicBezTo>
                    <a:pt x="236" y="1465"/>
                    <a:pt x="197" y="1447"/>
                    <a:pt x="157" y="1407"/>
                  </a:cubicBezTo>
                  <a:cubicBezTo>
                    <a:pt x="148" y="1388"/>
                    <a:pt x="129" y="1379"/>
                    <a:pt x="109" y="1379"/>
                  </a:cubicBezTo>
                  <a:cubicBezTo>
                    <a:pt x="60" y="1379"/>
                    <a:pt x="0" y="1427"/>
                    <a:pt x="24" y="1474"/>
                  </a:cubicBezTo>
                  <a:cubicBezTo>
                    <a:pt x="84" y="1594"/>
                    <a:pt x="192" y="1647"/>
                    <a:pt x="301" y="1647"/>
                  </a:cubicBezTo>
                  <a:cubicBezTo>
                    <a:pt x="434" y="1647"/>
                    <a:pt x="569" y="1569"/>
                    <a:pt x="624" y="1440"/>
                  </a:cubicBezTo>
                  <a:cubicBezTo>
                    <a:pt x="658" y="1307"/>
                    <a:pt x="658" y="1140"/>
                    <a:pt x="524" y="1007"/>
                  </a:cubicBezTo>
                  <a:cubicBezTo>
                    <a:pt x="458" y="940"/>
                    <a:pt x="358" y="873"/>
                    <a:pt x="291" y="807"/>
                  </a:cubicBezTo>
                  <a:cubicBezTo>
                    <a:pt x="24" y="540"/>
                    <a:pt x="157" y="173"/>
                    <a:pt x="491" y="106"/>
                  </a:cubicBezTo>
                  <a:cubicBezTo>
                    <a:pt x="580" y="106"/>
                    <a:pt x="537" y="1"/>
                    <a:pt x="50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9"/>
            <p:cNvSpPr/>
            <p:nvPr/>
          </p:nvSpPr>
          <p:spPr>
            <a:xfrm>
              <a:off x="2364400" y="3691925"/>
              <a:ext cx="55900" cy="20250"/>
            </a:xfrm>
            <a:custGeom>
              <a:rect b="b" l="l" r="r" t="t"/>
              <a:pathLst>
                <a:path extrusionOk="0" h="810" w="2236">
                  <a:moveTo>
                    <a:pt x="568" y="0"/>
                  </a:moveTo>
                  <a:cubicBezTo>
                    <a:pt x="201" y="0"/>
                    <a:pt x="1" y="300"/>
                    <a:pt x="1" y="667"/>
                  </a:cubicBezTo>
                  <a:cubicBezTo>
                    <a:pt x="1" y="701"/>
                    <a:pt x="26" y="717"/>
                    <a:pt x="55" y="717"/>
                  </a:cubicBezTo>
                  <a:cubicBezTo>
                    <a:pt x="84" y="717"/>
                    <a:pt x="118" y="701"/>
                    <a:pt x="134" y="667"/>
                  </a:cubicBezTo>
                  <a:cubicBezTo>
                    <a:pt x="225" y="394"/>
                    <a:pt x="426" y="183"/>
                    <a:pt x="660" y="183"/>
                  </a:cubicBezTo>
                  <a:cubicBezTo>
                    <a:pt x="769" y="183"/>
                    <a:pt x="885" y="228"/>
                    <a:pt x="1002" y="334"/>
                  </a:cubicBezTo>
                  <a:cubicBezTo>
                    <a:pt x="1135" y="434"/>
                    <a:pt x="1202" y="567"/>
                    <a:pt x="1302" y="634"/>
                  </a:cubicBezTo>
                  <a:cubicBezTo>
                    <a:pt x="1385" y="744"/>
                    <a:pt x="1536" y="809"/>
                    <a:pt x="1662" y="809"/>
                  </a:cubicBezTo>
                  <a:cubicBezTo>
                    <a:pt x="1688" y="809"/>
                    <a:pt x="1712" y="806"/>
                    <a:pt x="1735" y="801"/>
                  </a:cubicBezTo>
                  <a:cubicBezTo>
                    <a:pt x="2136" y="767"/>
                    <a:pt x="2236" y="367"/>
                    <a:pt x="2136" y="100"/>
                  </a:cubicBezTo>
                  <a:cubicBezTo>
                    <a:pt x="2126" y="70"/>
                    <a:pt x="2106" y="58"/>
                    <a:pt x="2085" y="58"/>
                  </a:cubicBezTo>
                  <a:cubicBezTo>
                    <a:pt x="2037" y="58"/>
                    <a:pt x="1979" y="120"/>
                    <a:pt x="2002" y="167"/>
                  </a:cubicBezTo>
                  <a:cubicBezTo>
                    <a:pt x="1890" y="458"/>
                    <a:pt x="1778" y="614"/>
                    <a:pt x="1636" y="614"/>
                  </a:cubicBezTo>
                  <a:cubicBezTo>
                    <a:pt x="1566" y="614"/>
                    <a:pt x="1489" y="577"/>
                    <a:pt x="1402" y="500"/>
                  </a:cubicBezTo>
                  <a:lnTo>
                    <a:pt x="1235" y="334"/>
                  </a:lnTo>
                  <a:cubicBezTo>
                    <a:pt x="1168" y="267"/>
                    <a:pt x="1135" y="167"/>
                    <a:pt x="1002" y="133"/>
                  </a:cubicBezTo>
                  <a:cubicBezTo>
                    <a:pt x="868" y="67"/>
                    <a:pt x="701" y="0"/>
                    <a:pt x="568"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9"/>
            <p:cNvSpPr/>
            <p:nvPr/>
          </p:nvSpPr>
          <p:spPr>
            <a:xfrm>
              <a:off x="2488675" y="3656550"/>
              <a:ext cx="38375" cy="42400"/>
            </a:xfrm>
            <a:custGeom>
              <a:rect b="b" l="l" r="r" t="t"/>
              <a:pathLst>
                <a:path extrusionOk="0" h="1696" w="1535">
                  <a:moveTo>
                    <a:pt x="1250" y="1"/>
                  </a:moveTo>
                  <a:cubicBezTo>
                    <a:pt x="1208" y="1"/>
                    <a:pt x="1168" y="26"/>
                    <a:pt x="1168" y="81"/>
                  </a:cubicBezTo>
                  <a:cubicBezTo>
                    <a:pt x="1232" y="501"/>
                    <a:pt x="1328" y="983"/>
                    <a:pt x="789" y="983"/>
                  </a:cubicBezTo>
                  <a:cubicBezTo>
                    <a:pt x="771" y="983"/>
                    <a:pt x="753" y="982"/>
                    <a:pt x="734" y="981"/>
                  </a:cubicBezTo>
                  <a:cubicBezTo>
                    <a:pt x="623" y="981"/>
                    <a:pt x="556" y="937"/>
                    <a:pt x="474" y="937"/>
                  </a:cubicBezTo>
                  <a:cubicBezTo>
                    <a:pt x="434" y="937"/>
                    <a:pt x="389" y="948"/>
                    <a:pt x="334" y="981"/>
                  </a:cubicBezTo>
                  <a:cubicBezTo>
                    <a:pt x="33" y="1081"/>
                    <a:pt x="0" y="1415"/>
                    <a:pt x="167" y="1682"/>
                  </a:cubicBezTo>
                  <a:cubicBezTo>
                    <a:pt x="177" y="1692"/>
                    <a:pt x="192" y="1696"/>
                    <a:pt x="209" y="1696"/>
                  </a:cubicBezTo>
                  <a:cubicBezTo>
                    <a:pt x="250" y="1696"/>
                    <a:pt x="300" y="1672"/>
                    <a:pt x="300" y="1649"/>
                  </a:cubicBezTo>
                  <a:cubicBezTo>
                    <a:pt x="182" y="1354"/>
                    <a:pt x="325" y="1137"/>
                    <a:pt x="591" y="1137"/>
                  </a:cubicBezTo>
                  <a:cubicBezTo>
                    <a:pt x="625" y="1137"/>
                    <a:pt x="662" y="1140"/>
                    <a:pt x="701" y="1148"/>
                  </a:cubicBezTo>
                  <a:cubicBezTo>
                    <a:pt x="801" y="1148"/>
                    <a:pt x="867" y="1182"/>
                    <a:pt x="967" y="1182"/>
                  </a:cubicBezTo>
                  <a:cubicBezTo>
                    <a:pt x="1067" y="1182"/>
                    <a:pt x="1168" y="1148"/>
                    <a:pt x="1234" y="1048"/>
                  </a:cubicBezTo>
                  <a:cubicBezTo>
                    <a:pt x="1534" y="815"/>
                    <a:pt x="1468" y="348"/>
                    <a:pt x="1334" y="47"/>
                  </a:cubicBezTo>
                  <a:cubicBezTo>
                    <a:pt x="1319" y="17"/>
                    <a:pt x="1284" y="1"/>
                    <a:pt x="125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9"/>
            <p:cNvSpPr/>
            <p:nvPr/>
          </p:nvSpPr>
          <p:spPr>
            <a:xfrm>
              <a:off x="2615075" y="3673650"/>
              <a:ext cx="55400" cy="21625"/>
            </a:xfrm>
            <a:custGeom>
              <a:rect b="b" l="l" r="r" t="t"/>
              <a:pathLst>
                <a:path extrusionOk="0" h="865" w="2216">
                  <a:moveTo>
                    <a:pt x="630" y="0"/>
                  </a:moveTo>
                  <a:cubicBezTo>
                    <a:pt x="367" y="0"/>
                    <a:pt x="160" y="273"/>
                    <a:pt x="48" y="498"/>
                  </a:cubicBezTo>
                  <a:cubicBezTo>
                    <a:pt x="0" y="545"/>
                    <a:pt x="37" y="592"/>
                    <a:pt x="74" y="592"/>
                  </a:cubicBezTo>
                  <a:cubicBezTo>
                    <a:pt x="89" y="592"/>
                    <a:pt x="105" y="584"/>
                    <a:pt x="114" y="564"/>
                  </a:cubicBezTo>
                  <a:cubicBezTo>
                    <a:pt x="238" y="410"/>
                    <a:pt x="361" y="227"/>
                    <a:pt x="591" y="227"/>
                  </a:cubicBezTo>
                  <a:cubicBezTo>
                    <a:pt x="609" y="227"/>
                    <a:pt x="628" y="228"/>
                    <a:pt x="648" y="231"/>
                  </a:cubicBezTo>
                  <a:cubicBezTo>
                    <a:pt x="848" y="297"/>
                    <a:pt x="948" y="464"/>
                    <a:pt x="1082" y="564"/>
                  </a:cubicBezTo>
                  <a:cubicBezTo>
                    <a:pt x="1182" y="731"/>
                    <a:pt x="1349" y="864"/>
                    <a:pt x="1582" y="864"/>
                  </a:cubicBezTo>
                  <a:cubicBezTo>
                    <a:pt x="1982" y="864"/>
                    <a:pt x="2216" y="397"/>
                    <a:pt x="1982" y="64"/>
                  </a:cubicBezTo>
                  <a:cubicBezTo>
                    <a:pt x="1973" y="45"/>
                    <a:pt x="1956" y="37"/>
                    <a:pt x="1937" y="37"/>
                  </a:cubicBezTo>
                  <a:cubicBezTo>
                    <a:pt x="1888" y="37"/>
                    <a:pt x="1825" y="92"/>
                    <a:pt x="1849" y="164"/>
                  </a:cubicBezTo>
                  <a:cubicBezTo>
                    <a:pt x="1946" y="431"/>
                    <a:pt x="1796" y="681"/>
                    <a:pt x="1578" y="681"/>
                  </a:cubicBezTo>
                  <a:cubicBezTo>
                    <a:pt x="1497" y="681"/>
                    <a:pt x="1406" y="646"/>
                    <a:pt x="1315" y="564"/>
                  </a:cubicBezTo>
                  <a:cubicBezTo>
                    <a:pt x="1215" y="498"/>
                    <a:pt x="1182" y="397"/>
                    <a:pt x="1115" y="331"/>
                  </a:cubicBezTo>
                  <a:cubicBezTo>
                    <a:pt x="1015" y="197"/>
                    <a:pt x="882" y="64"/>
                    <a:pt x="782" y="31"/>
                  </a:cubicBezTo>
                  <a:cubicBezTo>
                    <a:pt x="729" y="10"/>
                    <a:pt x="678" y="0"/>
                    <a:pt x="630"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9"/>
            <p:cNvSpPr/>
            <p:nvPr/>
          </p:nvSpPr>
          <p:spPr>
            <a:xfrm>
              <a:off x="2634600" y="3724950"/>
              <a:ext cx="51725" cy="19825"/>
            </a:xfrm>
            <a:custGeom>
              <a:rect b="b" l="l" r="r" t="t"/>
              <a:pathLst>
                <a:path extrusionOk="0" h="793" w="2069">
                  <a:moveTo>
                    <a:pt x="1725" y="1"/>
                  </a:moveTo>
                  <a:cubicBezTo>
                    <a:pt x="1687" y="1"/>
                    <a:pt x="1668" y="38"/>
                    <a:pt x="1668" y="113"/>
                  </a:cubicBezTo>
                  <a:cubicBezTo>
                    <a:pt x="1768" y="314"/>
                    <a:pt x="1735" y="580"/>
                    <a:pt x="1435" y="614"/>
                  </a:cubicBezTo>
                  <a:cubicBezTo>
                    <a:pt x="1235" y="614"/>
                    <a:pt x="1101" y="480"/>
                    <a:pt x="1001" y="314"/>
                  </a:cubicBezTo>
                  <a:cubicBezTo>
                    <a:pt x="901" y="180"/>
                    <a:pt x="834" y="113"/>
                    <a:pt x="668" y="80"/>
                  </a:cubicBezTo>
                  <a:cubicBezTo>
                    <a:pt x="606" y="59"/>
                    <a:pt x="548" y="50"/>
                    <a:pt x="494" y="50"/>
                  </a:cubicBezTo>
                  <a:cubicBezTo>
                    <a:pt x="200" y="50"/>
                    <a:pt x="29" y="332"/>
                    <a:pt x="1" y="614"/>
                  </a:cubicBezTo>
                  <a:cubicBezTo>
                    <a:pt x="22" y="679"/>
                    <a:pt x="86" y="730"/>
                    <a:pt x="129" y="730"/>
                  </a:cubicBezTo>
                  <a:cubicBezTo>
                    <a:pt x="151" y="730"/>
                    <a:pt x="167" y="715"/>
                    <a:pt x="167" y="680"/>
                  </a:cubicBezTo>
                  <a:cubicBezTo>
                    <a:pt x="201" y="514"/>
                    <a:pt x="234" y="414"/>
                    <a:pt x="401" y="314"/>
                  </a:cubicBezTo>
                  <a:cubicBezTo>
                    <a:pt x="464" y="292"/>
                    <a:pt x="521" y="281"/>
                    <a:pt x="573" y="281"/>
                  </a:cubicBezTo>
                  <a:cubicBezTo>
                    <a:pt x="685" y="281"/>
                    <a:pt x="777" y="333"/>
                    <a:pt x="868" y="447"/>
                  </a:cubicBezTo>
                  <a:cubicBezTo>
                    <a:pt x="935" y="514"/>
                    <a:pt x="1001" y="614"/>
                    <a:pt x="1068" y="647"/>
                  </a:cubicBezTo>
                  <a:cubicBezTo>
                    <a:pt x="1170" y="749"/>
                    <a:pt x="1311" y="793"/>
                    <a:pt x="1446" y="793"/>
                  </a:cubicBezTo>
                  <a:cubicBezTo>
                    <a:pt x="1488" y="793"/>
                    <a:pt x="1529" y="788"/>
                    <a:pt x="1568" y="781"/>
                  </a:cubicBezTo>
                  <a:cubicBezTo>
                    <a:pt x="1869" y="680"/>
                    <a:pt x="2069" y="280"/>
                    <a:pt x="1768" y="13"/>
                  </a:cubicBezTo>
                  <a:cubicBezTo>
                    <a:pt x="1752" y="5"/>
                    <a:pt x="1737" y="1"/>
                    <a:pt x="1725"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9"/>
            <p:cNvSpPr/>
            <p:nvPr/>
          </p:nvSpPr>
          <p:spPr>
            <a:xfrm>
              <a:off x="2679675" y="3690950"/>
              <a:ext cx="45850" cy="16900"/>
            </a:xfrm>
            <a:custGeom>
              <a:rect b="b" l="l" r="r" t="t"/>
              <a:pathLst>
                <a:path extrusionOk="0" h="676" w="1834">
                  <a:moveTo>
                    <a:pt x="1272" y="1"/>
                  </a:moveTo>
                  <a:cubicBezTo>
                    <a:pt x="1248" y="1"/>
                    <a:pt x="1224" y="2"/>
                    <a:pt x="1200" y="6"/>
                  </a:cubicBezTo>
                  <a:cubicBezTo>
                    <a:pt x="1066" y="6"/>
                    <a:pt x="1000" y="106"/>
                    <a:pt x="866" y="172"/>
                  </a:cubicBezTo>
                  <a:cubicBezTo>
                    <a:pt x="833" y="206"/>
                    <a:pt x="766" y="273"/>
                    <a:pt x="766" y="306"/>
                  </a:cubicBezTo>
                  <a:cubicBezTo>
                    <a:pt x="699" y="373"/>
                    <a:pt x="599" y="408"/>
                    <a:pt x="502" y="408"/>
                  </a:cubicBezTo>
                  <a:cubicBezTo>
                    <a:pt x="358" y="408"/>
                    <a:pt x="219" y="332"/>
                    <a:pt x="199" y="172"/>
                  </a:cubicBezTo>
                  <a:cubicBezTo>
                    <a:pt x="199" y="144"/>
                    <a:pt x="175" y="134"/>
                    <a:pt x="145" y="134"/>
                  </a:cubicBezTo>
                  <a:cubicBezTo>
                    <a:pt x="104" y="134"/>
                    <a:pt x="51" y="153"/>
                    <a:pt x="32" y="172"/>
                  </a:cubicBezTo>
                  <a:cubicBezTo>
                    <a:pt x="1" y="453"/>
                    <a:pt x="203" y="676"/>
                    <a:pt x="476" y="676"/>
                  </a:cubicBezTo>
                  <a:cubicBezTo>
                    <a:pt x="494" y="676"/>
                    <a:pt x="513" y="675"/>
                    <a:pt x="533" y="673"/>
                  </a:cubicBezTo>
                  <a:cubicBezTo>
                    <a:pt x="666" y="639"/>
                    <a:pt x="766" y="539"/>
                    <a:pt x="866" y="473"/>
                  </a:cubicBezTo>
                  <a:cubicBezTo>
                    <a:pt x="980" y="320"/>
                    <a:pt x="1149" y="222"/>
                    <a:pt x="1317" y="222"/>
                  </a:cubicBezTo>
                  <a:cubicBezTo>
                    <a:pt x="1442" y="222"/>
                    <a:pt x="1567" y="277"/>
                    <a:pt x="1667" y="406"/>
                  </a:cubicBezTo>
                  <a:cubicBezTo>
                    <a:pt x="1733" y="373"/>
                    <a:pt x="1833" y="339"/>
                    <a:pt x="1767" y="306"/>
                  </a:cubicBezTo>
                  <a:cubicBezTo>
                    <a:pt x="1677" y="126"/>
                    <a:pt x="1480" y="1"/>
                    <a:pt x="1272"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9"/>
            <p:cNvSpPr/>
            <p:nvPr/>
          </p:nvSpPr>
          <p:spPr>
            <a:xfrm>
              <a:off x="2736350" y="3697300"/>
              <a:ext cx="40875" cy="42350"/>
            </a:xfrm>
            <a:custGeom>
              <a:rect b="b" l="l" r="r" t="t"/>
              <a:pathLst>
                <a:path extrusionOk="0" h="1694" w="1635">
                  <a:moveTo>
                    <a:pt x="1247" y="0"/>
                  </a:moveTo>
                  <a:cubicBezTo>
                    <a:pt x="1180" y="0"/>
                    <a:pt x="1147" y="92"/>
                    <a:pt x="1201" y="119"/>
                  </a:cubicBezTo>
                  <a:cubicBezTo>
                    <a:pt x="1368" y="252"/>
                    <a:pt x="1368" y="419"/>
                    <a:pt x="1268" y="619"/>
                  </a:cubicBezTo>
                  <a:cubicBezTo>
                    <a:pt x="1134" y="686"/>
                    <a:pt x="1001" y="686"/>
                    <a:pt x="834" y="686"/>
                  </a:cubicBezTo>
                  <a:lnTo>
                    <a:pt x="634" y="686"/>
                  </a:lnTo>
                  <a:cubicBezTo>
                    <a:pt x="500" y="686"/>
                    <a:pt x="367" y="752"/>
                    <a:pt x="267" y="852"/>
                  </a:cubicBezTo>
                  <a:cubicBezTo>
                    <a:pt x="0" y="1086"/>
                    <a:pt x="33" y="1420"/>
                    <a:pt x="267" y="1686"/>
                  </a:cubicBezTo>
                  <a:cubicBezTo>
                    <a:pt x="267" y="1691"/>
                    <a:pt x="268" y="1693"/>
                    <a:pt x="270" y="1693"/>
                  </a:cubicBezTo>
                  <a:cubicBezTo>
                    <a:pt x="284" y="1693"/>
                    <a:pt x="329" y="1615"/>
                    <a:pt x="300" y="1586"/>
                  </a:cubicBezTo>
                  <a:cubicBezTo>
                    <a:pt x="100" y="1286"/>
                    <a:pt x="234" y="886"/>
                    <a:pt x="601" y="786"/>
                  </a:cubicBezTo>
                  <a:cubicBezTo>
                    <a:pt x="701" y="786"/>
                    <a:pt x="834" y="852"/>
                    <a:pt x="1001" y="852"/>
                  </a:cubicBezTo>
                  <a:cubicBezTo>
                    <a:pt x="1168" y="852"/>
                    <a:pt x="1301" y="786"/>
                    <a:pt x="1434" y="719"/>
                  </a:cubicBezTo>
                  <a:cubicBezTo>
                    <a:pt x="1635" y="519"/>
                    <a:pt x="1601" y="119"/>
                    <a:pt x="1301" y="19"/>
                  </a:cubicBezTo>
                  <a:cubicBezTo>
                    <a:pt x="1281" y="6"/>
                    <a:pt x="1263" y="0"/>
                    <a:pt x="124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9"/>
            <p:cNvSpPr/>
            <p:nvPr/>
          </p:nvSpPr>
          <p:spPr>
            <a:xfrm>
              <a:off x="2751350" y="3630475"/>
              <a:ext cx="34225" cy="39775"/>
            </a:xfrm>
            <a:custGeom>
              <a:rect b="b" l="l" r="r" t="t"/>
              <a:pathLst>
                <a:path extrusionOk="0" h="1591" w="1369">
                  <a:moveTo>
                    <a:pt x="504" y="1"/>
                  </a:moveTo>
                  <a:cubicBezTo>
                    <a:pt x="495" y="1"/>
                    <a:pt x="483" y="7"/>
                    <a:pt x="468" y="23"/>
                  </a:cubicBezTo>
                  <a:cubicBezTo>
                    <a:pt x="201" y="90"/>
                    <a:pt x="1" y="357"/>
                    <a:pt x="167" y="590"/>
                  </a:cubicBezTo>
                  <a:cubicBezTo>
                    <a:pt x="234" y="723"/>
                    <a:pt x="334" y="790"/>
                    <a:pt x="501" y="857"/>
                  </a:cubicBezTo>
                  <a:cubicBezTo>
                    <a:pt x="634" y="890"/>
                    <a:pt x="701" y="890"/>
                    <a:pt x="834" y="924"/>
                  </a:cubicBezTo>
                  <a:cubicBezTo>
                    <a:pt x="1001" y="957"/>
                    <a:pt x="1068" y="1090"/>
                    <a:pt x="1068" y="1257"/>
                  </a:cubicBezTo>
                  <a:cubicBezTo>
                    <a:pt x="1001" y="1391"/>
                    <a:pt x="868" y="1424"/>
                    <a:pt x="734" y="1424"/>
                  </a:cubicBezTo>
                  <a:cubicBezTo>
                    <a:pt x="634" y="1424"/>
                    <a:pt x="668" y="1591"/>
                    <a:pt x="734" y="1591"/>
                  </a:cubicBezTo>
                  <a:cubicBezTo>
                    <a:pt x="1035" y="1591"/>
                    <a:pt x="1368" y="1391"/>
                    <a:pt x="1235" y="1057"/>
                  </a:cubicBezTo>
                  <a:cubicBezTo>
                    <a:pt x="1201" y="924"/>
                    <a:pt x="1068" y="824"/>
                    <a:pt x="968" y="790"/>
                  </a:cubicBezTo>
                  <a:cubicBezTo>
                    <a:pt x="868" y="757"/>
                    <a:pt x="734" y="757"/>
                    <a:pt x="668" y="723"/>
                  </a:cubicBezTo>
                  <a:cubicBezTo>
                    <a:pt x="534" y="657"/>
                    <a:pt x="501" y="657"/>
                    <a:pt x="367" y="590"/>
                  </a:cubicBezTo>
                  <a:cubicBezTo>
                    <a:pt x="201" y="423"/>
                    <a:pt x="234" y="223"/>
                    <a:pt x="501" y="123"/>
                  </a:cubicBezTo>
                  <a:cubicBezTo>
                    <a:pt x="526" y="72"/>
                    <a:pt x="532" y="1"/>
                    <a:pt x="504"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9"/>
            <p:cNvSpPr/>
            <p:nvPr/>
          </p:nvSpPr>
          <p:spPr>
            <a:xfrm>
              <a:off x="2719650" y="3623000"/>
              <a:ext cx="20875" cy="41425"/>
            </a:xfrm>
            <a:custGeom>
              <a:rect b="b" l="l" r="r" t="t"/>
              <a:pathLst>
                <a:path extrusionOk="0" h="1657" w="835">
                  <a:moveTo>
                    <a:pt x="471" y="0"/>
                  </a:moveTo>
                  <a:cubicBezTo>
                    <a:pt x="220" y="0"/>
                    <a:pt x="1" y="232"/>
                    <a:pt x="1" y="489"/>
                  </a:cubicBezTo>
                  <a:cubicBezTo>
                    <a:pt x="1" y="589"/>
                    <a:pt x="34" y="756"/>
                    <a:pt x="134" y="856"/>
                  </a:cubicBezTo>
                  <a:cubicBezTo>
                    <a:pt x="201" y="922"/>
                    <a:pt x="301" y="989"/>
                    <a:pt x="368" y="1022"/>
                  </a:cubicBezTo>
                  <a:cubicBezTo>
                    <a:pt x="601" y="1089"/>
                    <a:pt x="601" y="1223"/>
                    <a:pt x="435" y="1489"/>
                  </a:cubicBezTo>
                  <a:cubicBezTo>
                    <a:pt x="368" y="1489"/>
                    <a:pt x="335" y="1523"/>
                    <a:pt x="268" y="1523"/>
                  </a:cubicBezTo>
                  <a:cubicBezTo>
                    <a:pt x="234" y="1556"/>
                    <a:pt x="268" y="1656"/>
                    <a:pt x="301" y="1656"/>
                  </a:cubicBezTo>
                  <a:cubicBezTo>
                    <a:pt x="535" y="1656"/>
                    <a:pt x="835" y="1523"/>
                    <a:pt x="802" y="1223"/>
                  </a:cubicBezTo>
                  <a:cubicBezTo>
                    <a:pt x="802" y="1089"/>
                    <a:pt x="668" y="1022"/>
                    <a:pt x="601" y="922"/>
                  </a:cubicBezTo>
                  <a:cubicBezTo>
                    <a:pt x="535" y="889"/>
                    <a:pt x="468" y="856"/>
                    <a:pt x="435" y="822"/>
                  </a:cubicBezTo>
                  <a:cubicBezTo>
                    <a:pt x="101" y="555"/>
                    <a:pt x="201" y="222"/>
                    <a:pt x="601" y="189"/>
                  </a:cubicBezTo>
                  <a:cubicBezTo>
                    <a:pt x="668" y="189"/>
                    <a:pt x="735" y="55"/>
                    <a:pt x="601" y="22"/>
                  </a:cubicBezTo>
                  <a:cubicBezTo>
                    <a:pt x="558" y="7"/>
                    <a:pt x="514" y="0"/>
                    <a:pt x="471"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9"/>
            <p:cNvSpPr/>
            <p:nvPr/>
          </p:nvSpPr>
          <p:spPr>
            <a:xfrm>
              <a:off x="2254325" y="3673650"/>
              <a:ext cx="55425" cy="21625"/>
            </a:xfrm>
            <a:custGeom>
              <a:rect b="b" l="l" r="r" t="t"/>
              <a:pathLst>
                <a:path extrusionOk="0" h="865" w="2217">
                  <a:moveTo>
                    <a:pt x="1587" y="0"/>
                  </a:moveTo>
                  <a:cubicBezTo>
                    <a:pt x="1538" y="0"/>
                    <a:pt x="1487" y="10"/>
                    <a:pt x="1435" y="31"/>
                  </a:cubicBezTo>
                  <a:cubicBezTo>
                    <a:pt x="1335" y="64"/>
                    <a:pt x="1202" y="197"/>
                    <a:pt x="1101" y="331"/>
                  </a:cubicBezTo>
                  <a:cubicBezTo>
                    <a:pt x="1035" y="397"/>
                    <a:pt x="1001" y="498"/>
                    <a:pt x="901" y="564"/>
                  </a:cubicBezTo>
                  <a:cubicBezTo>
                    <a:pt x="811" y="646"/>
                    <a:pt x="720" y="681"/>
                    <a:pt x="639" y="681"/>
                  </a:cubicBezTo>
                  <a:cubicBezTo>
                    <a:pt x="421" y="681"/>
                    <a:pt x="270" y="431"/>
                    <a:pt x="368" y="164"/>
                  </a:cubicBezTo>
                  <a:cubicBezTo>
                    <a:pt x="392" y="92"/>
                    <a:pt x="329" y="37"/>
                    <a:pt x="280" y="37"/>
                  </a:cubicBezTo>
                  <a:cubicBezTo>
                    <a:pt x="261" y="37"/>
                    <a:pt x="243" y="45"/>
                    <a:pt x="234" y="64"/>
                  </a:cubicBezTo>
                  <a:cubicBezTo>
                    <a:pt x="1" y="397"/>
                    <a:pt x="234" y="864"/>
                    <a:pt x="668" y="864"/>
                  </a:cubicBezTo>
                  <a:cubicBezTo>
                    <a:pt x="868" y="864"/>
                    <a:pt x="1035" y="731"/>
                    <a:pt x="1168" y="564"/>
                  </a:cubicBezTo>
                  <a:cubicBezTo>
                    <a:pt x="1268" y="464"/>
                    <a:pt x="1368" y="297"/>
                    <a:pt x="1568" y="231"/>
                  </a:cubicBezTo>
                  <a:cubicBezTo>
                    <a:pt x="1588" y="228"/>
                    <a:pt x="1608" y="227"/>
                    <a:pt x="1627" y="227"/>
                  </a:cubicBezTo>
                  <a:cubicBezTo>
                    <a:pt x="1860" y="227"/>
                    <a:pt x="2010" y="410"/>
                    <a:pt x="2102" y="564"/>
                  </a:cubicBezTo>
                  <a:cubicBezTo>
                    <a:pt x="2122" y="584"/>
                    <a:pt x="2141" y="592"/>
                    <a:pt x="2157" y="592"/>
                  </a:cubicBezTo>
                  <a:cubicBezTo>
                    <a:pt x="2197" y="592"/>
                    <a:pt x="2216" y="545"/>
                    <a:pt x="2169" y="498"/>
                  </a:cubicBezTo>
                  <a:cubicBezTo>
                    <a:pt x="2056" y="273"/>
                    <a:pt x="1849" y="0"/>
                    <a:pt x="1587"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9"/>
            <p:cNvSpPr/>
            <p:nvPr/>
          </p:nvSpPr>
          <p:spPr>
            <a:xfrm>
              <a:off x="2238475" y="3724950"/>
              <a:ext cx="51750" cy="19825"/>
            </a:xfrm>
            <a:custGeom>
              <a:rect b="b" l="l" r="r" t="t"/>
              <a:pathLst>
                <a:path extrusionOk="0" h="793" w="2070">
                  <a:moveTo>
                    <a:pt x="345" y="1"/>
                  </a:moveTo>
                  <a:cubicBezTo>
                    <a:pt x="332" y="1"/>
                    <a:pt x="318" y="5"/>
                    <a:pt x="301" y="13"/>
                  </a:cubicBezTo>
                  <a:cubicBezTo>
                    <a:pt x="1" y="280"/>
                    <a:pt x="201" y="680"/>
                    <a:pt x="501" y="781"/>
                  </a:cubicBezTo>
                  <a:cubicBezTo>
                    <a:pt x="541" y="788"/>
                    <a:pt x="582" y="793"/>
                    <a:pt x="624" y="793"/>
                  </a:cubicBezTo>
                  <a:cubicBezTo>
                    <a:pt x="759" y="793"/>
                    <a:pt x="900" y="749"/>
                    <a:pt x="1002" y="647"/>
                  </a:cubicBezTo>
                  <a:cubicBezTo>
                    <a:pt x="1068" y="614"/>
                    <a:pt x="1135" y="514"/>
                    <a:pt x="1202" y="447"/>
                  </a:cubicBezTo>
                  <a:cubicBezTo>
                    <a:pt x="1293" y="333"/>
                    <a:pt x="1384" y="281"/>
                    <a:pt x="1497" y="281"/>
                  </a:cubicBezTo>
                  <a:cubicBezTo>
                    <a:pt x="1549" y="281"/>
                    <a:pt x="1605" y="292"/>
                    <a:pt x="1669" y="314"/>
                  </a:cubicBezTo>
                  <a:cubicBezTo>
                    <a:pt x="1836" y="414"/>
                    <a:pt x="1869" y="514"/>
                    <a:pt x="1902" y="680"/>
                  </a:cubicBezTo>
                  <a:cubicBezTo>
                    <a:pt x="1902" y="715"/>
                    <a:pt x="1918" y="730"/>
                    <a:pt x="1941" y="730"/>
                  </a:cubicBezTo>
                  <a:cubicBezTo>
                    <a:pt x="1983" y="730"/>
                    <a:pt x="2047" y="679"/>
                    <a:pt x="2069" y="614"/>
                  </a:cubicBezTo>
                  <a:cubicBezTo>
                    <a:pt x="2041" y="332"/>
                    <a:pt x="1870" y="50"/>
                    <a:pt x="1576" y="50"/>
                  </a:cubicBezTo>
                  <a:cubicBezTo>
                    <a:pt x="1522" y="50"/>
                    <a:pt x="1464" y="59"/>
                    <a:pt x="1402" y="80"/>
                  </a:cubicBezTo>
                  <a:cubicBezTo>
                    <a:pt x="1235" y="113"/>
                    <a:pt x="1168" y="180"/>
                    <a:pt x="1068" y="314"/>
                  </a:cubicBezTo>
                  <a:cubicBezTo>
                    <a:pt x="968" y="480"/>
                    <a:pt x="835" y="614"/>
                    <a:pt x="635" y="614"/>
                  </a:cubicBezTo>
                  <a:cubicBezTo>
                    <a:pt x="334" y="580"/>
                    <a:pt x="301" y="314"/>
                    <a:pt x="401" y="113"/>
                  </a:cubicBezTo>
                  <a:cubicBezTo>
                    <a:pt x="401" y="38"/>
                    <a:pt x="382" y="1"/>
                    <a:pt x="345"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9"/>
            <p:cNvSpPr/>
            <p:nvPr/>
          </p:nvSpPr>
          <p:spPr>
            <a:xfrm>
              <a:off x="2200125" y="3690950"/>
              <a:ext cx="45775" cy="16900"/>
            </a:xfrm>
            <a:custGeom>
              <a:rect b="b" l="l" r="r" t="t"/>
              <a:pathLst>
                <a:path extrusionOk="0" h="676" w="1831">
                  <a:moveTo>
                    <a:pt x="530" y="1"/>
                  </a:moveTo>
                  <a:cubicBezTo>
                    <a:pt x="327" y="1"/>
                    <a:pt x="153" y="126"/>
                    <a:pt x="34" y="306"/>
                  </a:cubicBezTo>
                  <a:cubicBezTo>
                    <a:pt x="0" y="339"/>
                    <a:pt x="67" y="373"/>
                    <a:pt x="167" y="406"/>
                  </a:cubicBezTo>
                  <a:cubicBezTo>
                    <a:pt x="253" y="277"/>
                    <a:pt x="369" y="222"/>
                    <a:pt x="490" y="222"/>
                  </a:cubicBezTo>
                  <a:cubicBezTo>
                    <a:pt x="651" y="222"/>
                    <a:pt x="820" y="320"/>
                    <a:pt x="934" y="473"/>
                  </a:cubicBezTo>
                  <a:cubicBezTo>
                    <a:pt x="1035" y="539"/>
                    <a:pt x="1168" y="639"/>
                    <a:pt x="1268" y="673"/>
                  </a:cubicBezTo>
                  <a:cubicBezTo>
                    <a:pt x="1287" y="675"/>
                    <a:pt x="1306" y="676"/>
                    <a:pt x="1325" y="676"/>
                  </a:cubicBezTo>
                  <a:cubicBezTo>
                    <a:pt x="1601" y="676"/>
                    <a:pt x="1831" y="453"/>
                    <a:pt x="1768" y="172"/>
                  </a:cubicBezTo>
                  <a:cubicBezTo>
                    <a:pt x="1749" y="153"/>
                    <a:pt x="1696" y="134"/>
                    <a:pt x="1655" y="134"/>
                  </a:cubicBezTo>
                  <a:cubicBezTo>
                    <a:pt x="1625" y="134"/>
                    <a:pt x="1602" y="144"/>
                    <a:pt x="1602" y="172"/>
                  </a:cubicBezTo>
                  <a:cubicBezTo>
                    <a:pt x="1582" y="332"/>
                    <a:pt x="1443" y="408"/>
                    <a:pt x="1299" y="408"/>
                  </a:cubicBezTo>
                  <a:cubicBezTo>
                    <a:pt x="1202" y="408"/>
                    <a:pt x="1102" y="373"/>
                    <a:pt x="1035" y="306"/>
                  </a:cubicBezTo>
                  <a:cubicBezTo>
                    <a:pt x="1035" y="273"/>
                    <a:pt x="1001" y="206"/>
                    <a:pt x="934" y="172"/>
                  </a:cubicBezTo>
                  <a:cubicBezTo>
                    <a:pt x="834" y="106"/>
                    <a:pt x="734" y="6"/>
                    <a:pt x="601" y="6"/>
                  </a:cubicBezTo>
                  <a:cubicBezTo>
                    <a:pt x="577" y="2"/>
                    <a:pt x="553" y="1"/>
                    <a:pt x="53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9"/>
            <p:cNvSpPr/>
            <p:nvPr/>
          </p:nvSpPr>
          <p:spPr>
            <a:xfrm>
              <a:off x="2147575" y="3697300"/>
              <a:ext cx="40900" cy="42350"/>
            </a:xfrm>
            <a:custGeom>
              <a:rect b="b" l="l" r="r" t="t"/>
              <a:pathLst>
                <a:path extrusionOk="0" h="1694" w="1636">
                  <a:moveTo>
                    <a:pt x="389" y="0"/>
                  </a:moveTo>
                  <a:cubicBezTo>
                    <a:pt x="372" y="0"/>
                    <a:pt x="354" y="6"/>
                    <a:pt x="335" y="19"/>
                  </a:cubicBezTo>
                  <a:cubicBezTo>
                    <a:pt x="34" y="119"/>
                    <a:pt x="1" y="519"/>
                    <a:pt x="201" y="719"/>
                  </a:cubicBezTo>
                  <a:cubicBezTo>
                    <a:pt x="335" y="786"/>
                    <a:pt x="468" y="852"/>
                    <a:pt x="635" y="852"/>
                  </a:cubicBezTo>
                  <a:cubicBezTo>
                    <a:pt x="802" y="852"/>
                    <a:pt x="935" y="786"/>
                    <a:pt x="1035" y="786"/>
                  </a:cubicBezTo>
                  <a:cubicBezTo>
                    <a:pt x="1435" y="886"/>
                    <a:pt x="1535" y="1286"/>
                    <a:pt x="1335" y="1586"/>
                  </a:cubicBezTo>
                  <a:cubicBezTo>
                    <a:pt x="1307" y="1615"/>
                    <a:pt x="1352" y="1693"/>
                    <a:pt x="1365" y="1693"/>
                  </a:cubicBezTo>
                  <a:cubicBezTo>
                    <a:pt x="1367" y="1693"/>
                    <a:pt x="1369" y="1691"/>
                    <a:pt x="1369" y="1686"/>
                  </a:cubicBezTo>
                  <a:cubicBezTo>
                    <a:pt x="1602" y="1420"/>
                    <a:pt x="1635" y="1086"/>
                    <a:pt x="1369" y="852"/>
                  </a:cubicBezTo>
                  <a:cubicBezTo>
                    <a:pt x="1269" y="752"/>
                    <a:pt x="1135" y="686"/>
                    <a:pt x="1002" y="686"/>
                  </a:cubicBezTo>
                  <a:lnTo>
                    <a:pt x="802" y="686"/>
                  </a:lnTo>
                  <a:cubicBezTo>
                    <a:pt x="635" y="686"/>
                    <a:pt x="501" y="686"/>
                    <a:pt x="368" y="619"/>
                  </a:cubicBezTo>
                  <a:cubicBezTo>
                    <a:pt x="268" y="419"/>
                    <a:pt x="268" y="252"/>
                    <a:pt x="435" y="119"/>
                  </a:cubicBezTo>
                  <a:cubicBezTo>
                    <a:pt x="488" y="92"/>
                    <a:pt x="456" y="0"/>
                    <a:pt x="389"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9"/>
            <p:cNvSpPr/>
            <p:nvPr/>
          </p:nvSpPr>
          <p:spPr>
            <a:xfrm>
              <a:off x="2139250" y="3630475"/>
              <a:ext cx="34225" cy="39775"/>
            </a:xfrm>
            <a:custGeom>
              <a:rect b="b" l="l" r="r" t="t"/>
              <a:pathLst>
                <a:path extrusionOk="0" h="1591" w="1369">
                  <a:moveTo>
                    <a:pt x="880" y="1"/>
                  </a:moveTo>
                  <a:cubicBezTo>
                    <a:pt x="836" y="1"/>
                    <a:pt x="842" y="72"/>
                    <a:pt x="868" y="123"/>
                  </a:cubicBezTo>
                  <a:cubicBezTo>
                    <a:pt x="1135" y="223"/>
                    <a:pt x="1168" y="423"/>
                    <a:pt x="1001" y="590"/>
                  </a:cubicBezTo>
                  <a:cubicBezTo>
                    <a:pt x="868" y="657"/>
                    <a:pt x="834" y="657"/>
                    <a:pt x="701" y="723"/>
                  </a:cubicBezTo>
                  <a:cubicBezTo>
                    <a:pt x="634" y="757"/>
                    <a:pt x="501" y="757"/>
                    <a:pt x="434" y="790"/>
                  </a:cubicBezTo>
                  <a:cubicBezTo>
                    <a:pt x="301" y="824"/>
                    <a:pt x="167" y="924"/>
                    <a:pt x="134" y="1057"/>
                  </a:cubicBezTo>
                  <a:cubicBezTo>
                    <a:pt x="0" y="1391"/>
                    <a:pt x="334" y="1591"/>
                    <a:pt x="634" y="1591"/>
                  </a:cubicBezTo>
                  <a:cubicBezTo>
                    <a:pt x="701" y="1591"/>
                    <a:pt x="768" y="1424"/>
                    <a:pt x="634" y="1424"/>
                  </a:cubicBezTo>
                  <a:cubicBezTo>
                    <a:pt x="501" y="1424"/>
                    <a:pt x="367" y="1391"/>
                    <a:pt x="301" y="1257"/>
                  </a:cubicBezTo>
                  <a:cubicBezTo>
                    <a:pt x="301" y="1090"/>
                    <a:pt x="367" y="957"/>
                    <a:pt x="534" y="924"/>
                  </a:cubicBezTo>
                  <a:cubicBezTo>
                    <a:pt x="668" y="890"/>
                    <a:pt x="768" y="890"/>
                    <a:pt x="868" y="857"/>
                  </a:cubicBezTo>
                  <a:cubicBezTo>
                    <a:pt x="1034" y="790"/>
                    <a:pt x="1135" y="723"/>
                    <a:pt x="1201" y="590"/>
                  </a:cubicBezTo>
                  <a:cubicBezTo>
                    <a:pt x="1368" y="357"/>
                    <a:pt x="1168" y="90"/>
                    <a:pt x="934" y="23"/>
                  </a:cubicBezTo>
                  <a:cubicBezTo>
                    <a:pt x="911" y="7"/>
                    <a:pt x="893" y="1"/>
                    <a:pt x="880"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9"/>
            <p:cNvSpPr/>
            <p:nvPr/>
          </p:nvSpPr>
          <p:spPr>
            <a:xfrm>
              <a:off x="2184275" y="3623000"/>
              <a:ext cx="20875" cy="41425"/>
            </a:xfrm>
            <a:custGeom>
              <a:rect b="b" l="l" r="r" t="t"/>
              <a:pathLst>
                <a:path extrusionOk="0" h="1657" w="835">
                  <a:moveTo>
                    <a:pt x="365" y="0"/>
                  </a:moveTo>
                  <a:cubicBezTo>
                    <a:pt x="322" y="0"/>
                    <a:pt x="278" y="7"/>
                    <a:pt x="234" y="22"/>
                  </a:cubicBezTo>
                  <a:cubicBezTo>
                    <a:pt x="134" y="55"/>
                    <a:pt x="167" y="189"/>
                    <a:pt x="234" y="189"/>
                  </a:cubicBezTo>
                  <a:cubicBezTo>
                    <a:pt x="634" y="222"/>
                    <a:pt x="735" y="555"/>
                    <a:pt x="401" y="822"/>
                  </a:cubicBezTo>
                  <a:cubicBezTo>
                    <a:pt x="368" y="856"/>
                    <a:pt x="268" y="889"/>
                    <a:pt x="234" y="922"/>
                  </a:cubicBezTo>
                  <a:cubicBezTo>
                    <a:pt x="167" y="1022"/>
                    <a:pt x="34" y="1089"/>
                    <a:pt x="34" y="1223"/>
                  </a:cubicBezTo>
                  <a:cubicBezTo>
                    <a:pt x="1" y="1523"/>
                    <a:pt x="301" y="1656"/>
                    <a:pt x="534" y="1656"/>
                  </a:cubicBezTo>
                  <a:cubicBezTo>
                    <a:pt x="568" y="1656"/>
                    <a:pt x="634" y="1556"/>
                    <a:pt x="568" y="1523"/>
                  </a:cubicBezTo>
                  <a:cubicBezTo>
                    <a:pt x="501" y="1523"/>
                    <a:pt x="468" y="1489"/>
                    <a:pt x="401" y="1489"/>
                  </a:cubicBezTo>
                  <a:cubicBezTo>
                    <a:pt x="234" y="1223"/>
                    <a:pt x="234" y="1089"/>
                    <a:pt x="468" y="1022"/>
                  </a:cubicBezTo>
                  <a:cubicBezTo>
                    <a:pt x="534" y="989"/>
                    <a:pt x="634" y="922"/>
                    <a:pt x="701" y="856"/>
                  </a:cubicBezTo>
                  <a:cubicBezTo>
                    <a:pt x="801" y="756"/>
                    <a:pt x="835" y="589"/>
                    <a:pt x="835" y="489"/>
                  </a:cubicBezTo>
                  <a:cubicBezTo>
                    <a:pt x="835" y="232"/>
                    <a:pt x="616" y="0"/>
                    <a:pt x="365"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9"/>
            <p:cNvSpPr/>
            <p:nvPr/>
          </p:nvSpPr>
          <p:spPr>
            <a:xfrm>
              <a:off x="2550375" y="3634125"/>
              <a:ext cx="48150" cy="32325"/>
            </a:xfrm>
            <a:custGeom>
              <a:rect b="b" l="l" r="r" t="t"/>
              <a:pathLst>
                <a:path extrusionOk="0" h="1293" w="1926">
                  <a:moveTo>
                    <a:pt x="513" y="1"/>
                  </a:moveTo>
                  <a:cubicBezTo>
                    <a:pt x="360" y="1"/>
                    <a:pt x="214" y="52"/>
                    <a:pt x="67" y="144"/>
                  </a:cubicBezTo>
                  <a:cubicBezTo>
                    <a:pt x="0" y="244"/>
                    <a:pt x="34" y="277"/>
                    <a:pt x="67" y="277"/>
                  </a:cubicBezTo>
                  <a:cubicBezTo>
                    <a:pt x="201" y="211"/>
                    <a:pt x="351" y="169"/>
                    <a:pt x="492" y="169"/>
                  </a:cubicBezTo>
                  <a:cubicBezTo>
                    <a:pt x="634" y="169"/>
                    <a:pt x="768" y="211"/>
                    <a:pt x="868" y="311"/>
                  </a:cubicBezTo>
                  <a:cubicBezTo>
                    <a:pt x="1035" y="477"/>
                    <a:pt x="1035" y="711"/>
                    <a:pt x="1068" y="911"/>
                  </a:cubicBezTo>
                  <a:cubicBezTo>
                    <a:pt x="1101" y="1078"/>
                    <a:pt x="1201" y="1245"/>
                    <a:pt x="1401" y="1278"/>
                  </a:cubicBezTo>
                  <a:cubicBezTo>
                    <a:pt x="1438" y="1288"/>
                    <a:pt x="1473" y="1293"/>
                    <a:pt x="1505" y="1293"/>
                  </a:cubicBezTo>
                  <a:cubicBezTo>
                    <a:pt x="1799" y="1293"/>
                    <a:pt x="1925" y="914"/>
                    <a:pt x="1835" y="644"/>
                  </a:cubicBezTo>
                  <a:cubicBezTo>
                    <a:pt x="1816" y="625"/>
                    <a:pt x="1796" y="617"/>
                    <a:pt x="1778" y="617"/>
                  </a:cubicBezTo>
                  <a:cubicBezTo>
                    <a:pt x="1735" y="617"/>
                    <a:pt x="1702" y="664"/>
                    <a:pt x="1702" y="711"/>
                  </a:cubicBezTo>
                  <a:cubicBezTo>
                    <a:pt x="1725" y="850"/>
                    <a:pt x="1651" y="909"/>
                    <a:pt x="1502" y="909"/>
                  </a:cubicBezTo>
                  <a:cubicBezTo>
                    <a:pt x="1438" y="909"/>
                    <a:pt x="1359" y="898"/>
                    <a:pt x="1268" y="878"/>
                  </a:cubicBezTo>
                  <a:cubicBezTo>
                    <a:pt x="1268" y="811"/>
                    <a:pt x="1235" y="744"/>
                    <a:pt x="1235" y="711"/>
                  </a:cubicBezTo>
                  <a:cubicBezTo>
                    <a:pt x="1235" y="611"/>
                    <a:pt x="1201" y="544"/>
                    <a:pt x="1201" y="477"/>
                  </a:cubicBezTo>
                  <a:cubicBezTo>
                    <a:pt x="1168" y="311"/>
                    <a:pt x="1035" y="211"/>
                    <a:pt x="901" y="110"/>
                  </a:cubicBezTo>
                  <a:cubicBezTo>
                    <a:pt x="766" y="35"/>
                    <a:pt x="637" y="1"/>
                    <a:pt x="513"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9"/>
            <p:cNvSpPr/>
            <p:nvPr/>
          </p:nvSpPr>
          <p:spPr>
            <a:xfrm>
              <a:off x="2328675" y="3670000"/>
              <a:ext cx="39675" cy="39400"/>
            </a:xfrm>
            <a:custGeom>
              <a:rect b="b" l="l" r="r" t="t"/>
              <a:pathLst>
                <a:path extrusionOk="0" h="1576" w="1587">
                  <a:moveTo>
                    <a:pt x="1250" y="0"/>
                  </a:moveTo>
                  <a:cubicBezTo>
                    <a:pt x="1113" y="0"/>
                    <a:pt x="973" y="52"/>
                    <a:pt x="863" y="143"/>
                  </a:cubicBezTo>
                  <a:cubicBezTo>
                    <a:pt x="729" y="277"/>
                    <a:pt x="629" y="443"/>
                    <a:pt x="596" y="610"/>
                  </a:cubicBezTo>
                  <a:cubicBezTo>
                    <a:pt x="596" y="677"/>
                    <a:pt x="563" y="710"/>
                    <a:pt x="563" y="810"/>
                  </a:cubicBezTo>
                  <a:lnTo>
                    <a:pt x="563" y="1111"/>
                  </a:lnTo>
                  <a:cubicBezTo>
                    <a:pt x="563" y="1234"/>
                    <a:pt x="489" y="1303"/>
                    <a:pt x="356" y="1303"/>
                  </a:cubicBezTo>
                  <a:cubicBezTo>
                    <a:pt x="310" y="1303"/>
                    <a:pt x="256" y="1295"/>
                    <a:pt x="196" y="1277"/>
                  </a:cubicBezTo>
                  <a:cubicBezTo>
                    <a:pt x="165" y="1232"/>
                    <a:pt x="135" y="1214"/>
                    <a:pt x="111" y="1214"/>
                  </a:cubicBezTo>
                  <a:cubicBezTo>
                    <a:pt x="82" y="1214"/>
                    <a:pt x="62" y="1241"/>
                    <a:pt x="62" y="1277"/>
                  </a:cubicBezTo>
                  <a:cubicBezTo>
                    <a:pt x="0" y="1484"/>
                    <a:pt x="156" y="1575"/>
                    <a:pt x="323" y="1575"/>
                  </a:cubicBezTo>
                  <a:cubicBezTo>
                    <a:pt x="426" y="1575"/>
                    <a:pt x="532" y="1541"/>
                    <a:pt x="596" y="1477"/>
                  </a:cubicBezTo>
                  <a:cubicBezTo>
                    <a:pt x="729" y="1344"/>
                    <a:pt x="763" y="1144"/>
                    <a:pt x="763" y="977"/>
                  </a:cubicBezTo>
                  <a:cubicBezTo>
                    <a:pt x="763" y="612"/>
                    <a:pt x="881" y="82"/>
                    <a:pt x="1276" y="82"/>
                  </a:cubicBezTo>
                  <a:cubicBezTo>
                    <a:pt x="1350" y="82"/>
                    <a:pt x="1435" y="101"/>
                    <a:pt x="1530" y="143"/>
                  </a:cubicBezTo>
                  <a:cubicBezTo>
                    <a:pt x="1530" y="153"/>
                    <a:pt x="1536" y="157"/>
                    <a:pt x="1543" y="157"/>
                  </a:cubicBezTo>
                  <a:cubicBezTo>
                    <a:pt x="1560" y="157"/>
                    <a:pt x="1587" y="133"/>
                    <a:pt x="1563" y="110"/>
                  </a:cubicBezTo>
                  <a:cubicBezTo>
                    <a:pt x="1473" y="35"/>
                    <a:pt x="1363" y="0"/>
                    <a:pt x="1250" y="0"/>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9"/>
            <p:cNvSpPr/>
            <p:nvPr/>
          </p:nvSpPr>
          <p:spPr>
            <a:xfrm>
              <a:off x="2342150" y="3729625"/>
              <a:ext cx="52300" cy="39050"/>
            </a:xfrm>
            <a:custGeom>
              <a:rect b="b" l="l" r="r" t="t"/>
              <a:pathLst>
                <a:path extrusionOk="0" h="1562" w="2092">
                  <a:moveTo>
                    <a:pt x="1456" y="1"/>
                  </a:moveTo>
                  <a:cubicBezTo>
                    <a:pt x="1238" y="1"/>
                    <a:pt x="1032" y="80"/>
                    <a:pt x="891" y="327"/>
                  </a:cubicBezTo>
                  <a:cubicBezTo>
                    <a:pt x="824" y="493"/>
                    <a:pt x="857" y="694"/>
                    <a:pt x="857" y="894"/>
                  </a:cubicBezTo>
                  <a:cubicBezTo>
                    <a:pt x="857" y="1127"/>
                    <a:pt x="857" y="1327"/>
                    <a:pt x="557" y="1361"/>
                  </a:cubicBezTo>
                  <a:cubicBezTo>
                    <a:pt x="390" y="1361"/>
                    <a:pt x="257" y="1294"/>
                    <a:pt x="90" y="1261"/>
                  </a:cubicBezTo>
                  <a:cubicBezTo>
                    <a:pt x="79" y="1250"/>
                    <a:pt x="70" y="1245"/>
                    <a:pt x="61" y="1245"/>
                  </a:cubicBezTo>
                  <a:cubicBezTo>
                    <a:pt x="15" y="1245"/>
                    <a:pt x="1" y="1372"/>
                    <a:pt x="57" y="1427"/>
                  </a:cubicBezTo>
                  <a:cubicBezTo>
                    <a:pt x="197" y="1506"/>
                    <a:pt x="382" y="1562"/>
                    <a:pt x="555" y="1562"/>
                  </a:cubicBezTo>
                  <a:cubicBezTo>
                    <a:pt x="752" y="1562"/>
                    <a:pt x="936" y="1489"/>
                    <a:pt x="1024" y="1294"/>
                  </a:cubicBezTo>
                  <a:cubicBezTo>
                    <a:pt x="1091" y="1127"/>
                    <a:pt x="1058" y="927"/>
                    <a:pt x="1058" y="760"/>
                  </a:cubicBezTo>
                  <a:cubicBezTo>
                    <a:pt x="1034" y="337"/>
                    <a:pt x="1292" y="196"/>
                    <a:pt x="1610" y="196"/>
                  </a:cubicBezTo>
                  <a:cubicBezTo>
                    <a:pt x="1743" y="196"/>
                    <a:pt x="1887" y="221"/>
                    <a:pt x="2025" y="260"/>
                  </a:cubicBezTo>
                  <a:cubicBezTo>
                    <a:pt x="2092" y="260"/>
                    <a:pt x="2092" y="127"/>
                    <a:pt x="2025" y="127"/>
                  </a:cubicBezTo>
                  <a:cubicBezTo>
                    <a:pt x="1852" y="64"/>
                    <a:pt x="1649" y="1"/>
                    <a:pt x="1456" y="1"/>
                  </a:cubicBezTo>
                  <a:close/>
                </a:path>
              </a:pathLst>
            </a:custGeom>
            <a:solidFill>
              <a:srgbClr val="FFD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9"/>
            <p:cNvSpPr/>
            <p:nvPr/>
          </p:nvSpPr>
          <p:spPr>
            <a:xfrm>
              <a:off x="2383600" y="3366275"/>
              <a:ext cx="84750" cy="55825"/>
            </a:xfrm>
            <a:custGeom>
              <a:rect b="b" l="l" r="r" t="t"/>
              <a:pathLst>
                <a:path extrusionOk="0" h="2233" w="3390">
                  <a:moveTo>
                    <a:pt x="1683" y="1"/>
                  </a:moveTo>
                  <a:cubicBezTo>
                    <a:pt x="1239" y="1"/>
                    <a:pt x="761" y="157"/>
                    <a:pt x="434" y="484"/>
                  </a:cubicBezTo>
                  <a:cubicBezTo>
                    <a:pt x="0" y="884"/>
                    <a:pt x="434" y="1484"/>
                    <a:pt x="867" y="1718"/>
                  </a:cubicBezTo>
                  <a:cubicBezTo>
                    <a:pt x="1046" y="1837"/>
                    <a:pt x="1305" y="1957"/>
                    <a:pt x="1525" y="1957"/>
                  </a:cubicBezTo>
                  <a:cubicBezTo>
                    <a:pt x="1551" y="1957"/>
                    <a:pt x="1577" y="1955"/>
                    <a:pt x="1601" y="1951"/>
                  </a:cubicBezTo>
                  <a:cubicBezTo>
                    <a:pt x="1901" y="1885"/>
                    <a:pt x="1835" y="1318"/>
                    <a:pt x="1835" y="1318"/>
                  </a:cubicBezTo>
                  <a:lnTo>
                    <a:pt x="1835" y="1318"/>
                  </a:lnTo>
                  <a:cubicBezTo>
                    <a:pt x="1835" y="1318"/>
                    <a:pt x="2268" y="1985"/>
                    <a:pt x="2602" y="2152"/>
                  </a:cubicBezTo>
                  <a:cubicBezTo>
                    <a:pt x="2708" y="2208"/>
                    <a:pt x="2802" y="2232"/>
                    <a:pt x="2885" y="2232"/>
                  </a:cubicBezTo>
                  <a:cubicBezTo>
                    <a:pt x="3246" y="2232"/>
                    <a:pt x="3390" y="1764"/>
                    <a:pt x="3336" y="1384"/>
                  </a:cubicBezTo>
                  <a:cubicBezTo>
                    <a:pt x="3202" y="817"/>
                    <a:pt x="2702" y="250"/>
                    <a:pt x="2102" y="50"/>
                  </a:cubicBezTo>
                  <a:cubicBezTo>
                    <a:pt x="1970" y="17"/>
                    <a:pt x="1829" y="1"/>
                    <a:pt x="1683" y="1"/>
                  </a:cubicBezTo>
                  <a:close/>
                </a:path>
              </a:pathLst>
            </a:custGeom>
            <a:solidFill>
              <a:srgbClr val="F77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149"/>
          <p:cNvGrpSpPr/>
          <p:nvPr/>
        </p:nvGrpSpPr>
        <p:grpSpPr>
          <a:xfrm>
            <a:off x="869915" y="1621971"/>
            <a:ext cx="735976" cy="1571612"/>
            <a:chOff x="4661050" y="3335250"/>
            <a:chExt cx="702200" cy="1480000"/>
          </a:xfrm>
        </p:grpSpPr>
        <p:sp>
          <p:nvSpPr>
            <p:cNvPr id="1502" name="Google Shape;1502;p149"/>
            <p:cNvSpPr/>
            <p:nvPr/>
          </p:nvSpPr>
          <p:spPr>
            <a:xfrm>
              <a:off x="4882050" y="4008800"/>
              <a:ext cx="272700" cy="731400"/>
            </a:xfrm>
            <a:custGeom>
              <a:rect b="b" l="l" r="r" t="t"/>
              <a:pathLst>
                <a:path extrusionOk="0" h="29256" w="10908">
                  <a:moveTo>
                    <a:pt x="10708" y="1"/>
                  </a:moveTo>
                  <a:lnTo>
                    <a:pt x="0" y="668"/>
                  </a:lnTo>
                  <a:lnTo>
                    <a:pt x="1368" y="28821"/>
                  </a:lnTo>
                  <a:lnTo>
                    <a:pt x="3903" y="29155"/>
                  </a:lnTo>
                  <a:cubicBezTo>
                    <a:pt x="3903" y="29155"/>
                    <a:pt x="5004" y="4637"/>
                    <a:pt x="5204" y="4271"/>
                  </a:cubicBezTo>
                  <a:cubicBezTo>
                    <a:pt x="5248" y="4170"/>
                    <a:pt x="5352" y="4137"/>
                    <a:pt x="5471" y="4137"/>
                  </a:cubicBezTo>
                  <a:cubicBezTo>
                    <a:pt x="5708" y="4137"/>
                    <a:pt x="6004" y="4271"/>
                    <a:pt x="6004" y="4271"/>
                  </a:cubicBezTo>
                  <a:lnTo>
                    <a:pt x="6505" y="29255"/>
                  </a:lnTo>
                  <a:lnTo>
                    <a:pt x="9140" y="29122"/>
                  </a:lnTo>
                  <a:cubicBezTo>
                    <a:pt x="9140" y="29122"/>
                    <a:pt x="10908" y="5672"/>
                    <a:pt x="1070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9"/>
            <p:cNvSpPr/>
            <p:nvPr/>
          </p:nvSpPr>
          <p:spPr>
            <a:xfrm>
              <a:off x="4839500" y="4725975"/>
              <a:ext cx="143475" cy="89275"/>
            </a:xfrm>
            <a:custGeom>
              <a:rect b="b" l="l" r="r" t="t"/>
              <a:pathLst>
                <a:path extrusionOk="0" h="3571" w="5739">
                  <a:moveTo>
                    <a:pt x="2569" y="1"/>
                  </a:moveTo>
                  <a:lnTo>
                    <a:pt x="2569" y="1902"/>
                  </a:lnTo>
                  <a:lnTo>
                    <a:pt x="1" y="3570"/>
                  </a:lnTo>
                  <a:lnTo>
                    <a:pt x="5571" y="3503"/>
                  </a:lnTo>
                  <a:lnTo>
                    <a:pt x="5738" y="168"/>
                  </a:lnTo>
                  <a:lnTo>
                    <a:pt x="2569" y="1"/>
                  </a:lnTo>
                  <a:close/>
                </a:path>
              </a:pathLst>
            </a:custGeom>
            <a:solidFill>
              <a:srgbClr val="14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9"/>
            <p:cNvSpPr/>
            <p:nvPr/>
          </p:nvSpPr>
          <p:spPr>
            <a:xfrm>
              <a:off x="5028800" y="4725975"/>
              <a:ext cx="145150" cy="87600"/>
            </a:xfrm>
            <a:custGeom>
              <a:rect b="b" l="l" r="r" t="t"/>
              <a:pathLst>
                <a:path extrusionOk="0" h="3504" w="5806">
                  <a:moveTo>
                    <a:pt x="3470" y="1"/>
                  </a:moveTo>
                  <a:lnTo>
                    <a:pt x="1" y="168"/>
                  </a:lnTo>
                  <a:lnTo>
                    <a:pt x="168" y="3503"/>
                  </a:lnTo>
                  <a:lnTo>
                    <a:pt x="5805" y="3503"/>
                  </a:lnTo>
                  <a:lnTo>
                    <a:pt x="3603" y="1969"/>
                  </a:lnTo>
                  <a:lnTo>
                    <a:pt x="3470" y="1"/>
                  </a:lnTo>
                  <a:close/>
                </a:path>
              </a:pathLst>
            </a:custGeom>
            <a:solidFill>
              <a:srgbClr val="14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9"/>
            <p:cNvSpPr/>
            <p:nvPr/>
          </p:nvSpPr>
          <p:spPr>
            <a:xfrm>
              <a:off x="4882050" y="3606850"/>
              <a:ext cx="268550" cy="433675"/>
            </a:xfrm>
            <a:custGeom>
              <a:rect b="b" l="l" r="r" t="t"/>
              <a:pathLst>
                <a:path extrusionOk="0" h="17347" w="10742">
                  <a:moveTo>
                    <a:pt x="5637" y="1"/>
                  </a:moveTo>
                  <a:cubicBezTo>
                    <a:pt x="5637" y="1"/>
                    <a:pt x="300" y="134"/>
                    <a:pt x="234" y="5338"/>
                  </a:cubicBezTo>
                  <a:cubicBezTo>
                    <a:pt x="200" y="10541"/>
                    <a:pt x="0" y="17346"/>
                    <a:pt x="0" y="17346"/>
                  </a:cubicBezTo>
                  <a:lnTo>
                    <a:pt x="10741" y="16646"/>
                  </a:lnTo>
                  <a:lnTo>
                    <a:pt x="10708" y="4971"/>
                  </a:lnTo>
                  <a:cubicBezTo>
                    <a:pt x="10708" y="2302"/>
                    <a:pt x="8573" y="34"/>
                    <a:pt x="5904" y="1"/>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9"/>
            <p:cNvSpPr/>
            <p:nvPr/>
          </p:nvSpPr>
          <p:spPr>
            <a:xfrm>
              <a:off x="5086350" y="4773525"/>
              <a:ext cx="37550" cy="8350"/>
            </a:xfrm>
            <a:custGeom>
              <a:rect b="b" l="l" r="r" t="t"/>
              <a:pathLst>
                <a:path extrusionOk="0" h="334" w="1502">
                  <a:moveTo>
                    <a:pt x="1468" y="0"/>
                  </a:moveTo>
                  <a:cubicBezTo>
                    <a:pt x="1001" y="34"/>
                    <a:pt x="534" y="167"/>
                    <a:pt x="67" y="234"/>
                  </a:cubicBezTo>
                  <a:cubicBezTo>
                    <a:pt x="1" y="234"/>
                    <a:pt x="34" y="334"/>
                    <a:pt x="67" y="334"/>
                  </a:cubicBezTo>
                  <a:cubicBezTo>
                    <a:pt x="534" y="234"/>
                    <a:pt x="1001" y="200"/>
                    <a:pt x="1468" y="67"/>
                  </a:cubicBezTo>
                  <a:cubicBezTo>
                    <a:pt x="1502" y="67"/>
                    <a:pt x="1502" y="0"/>
                    <a:pt x="14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9"/>
            <p:cNvSpPr/>
            <p:nvPr/>
          </p:nvSpPr>
          <p:spPr>
            <a:xfrm>
              <a:off x="5088025" y="4762675"/>
              <a:ext cx="32550" cy="4200"/>
            </a:xfrm>
            <a:custGeom>
              <a:rect b="b" l="l" r="r" t="t"/>
              <a:pathLst>
                <a:path extrusionOk="0" h="168" w="1302">
                  <a:moveTo>
                    <a:pt x="1268" y="1"/>
                  </a:moveTo>
                  <a:cubicBezTo>
                    <a:pt x="901" y="1"/>
                    <a:pt x="501" y="34"/>
                    <a:pt x="134" y="101"/>
                  </a:cubicBezTo>
                  <a:cubicBezTo>
                    <a:pt x="0" y="101"/>
                    <a:pt x="0" y="167"/>
                    <a:pt x="100" y="167"/>
                  </a:cubicBezTo>
                  <a:cubicBezTo>
                    <a:pt x="467" y="134"/>
                    <a:pt x="901" y="134"/>
                    <a:pt x="1268" y="101"/>
                  </a:cubicBezTo>
                  <a:cubicBezTo>
                    <a:pt x="1301" y="101"/>
                    <a:pt x="1301" y="1"/>
                    <a:pt x="12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9"/>
            <p:cNvSpPr/>
            <p:nvPr/>
          </p:nvSpPr>
          <p:spPr>
            <a:xfrm>
              <a:off x="5094700" y="4737325"/>
              <a:ext cx="41800" cy="26025"/>
            </a:xfrm>
            <a:custGeom>
              <a:rect b="b" l="l" r="r" t="t"/>
              <a:pathLst>
                <a:path extrusionOk="0" h="1041" w="1672">
                  <a:moveTo>
                    <a:pt x="1474" y="163"/>
                  </a:moveTo>
                  <a:cubicBezTo>
                    <a:pt x="1473" y="562"/>
                    <a:pt x="1224" y="823"/>
                    <a:pt x="926" y="897"/>
                  </a:cubicBezTo>
                  <a:lnTo>
                    <a:pt x="926" y="897"/>
                  </a:lnTo>
                  <a:cubicBezTo>
                    <a:pt x="1073" y="610"/>
                    <a:pt x="1226" y="373"/>
                    <a:pt x="1474" y="163"/>
                  </a:cubicBezTo>
                  <a:close/>
                  <a:moveTo>
                    <a:pt x="126" y="579"/>
                  </a:moveTo>
                  <a:cubicBezTo>
                    <a:pt x="359" y="645"/>
                    <a:pt x="530" y="739"/>
                    <a:pt x="701" y="881"/>
                  </a:cubicBezTo>
                  <a:cubicBezTo>
                    <a:pt x="722" y="897"/>
                    <a:pt x="740" y="910"/>
                    <a:pt x="757" y="919"/>
                  </a:cubicBezTo>
                  <a:lnTo>
                    <a:pt x="757" y="919"/>
                  </a:lnTo>
                  <a:cubicBezTo>
                    <a:pt x="754" y="919"/>
                    <a:pt x="751" y="919"/>
                    <a:pt x="748" y="919"/>
                  </a:cubicBezTo>
                  <a:cubicBezTo>
                    <a:pt x="520" y="919"/>
                    <a:pt x="286" y="812"/>
                    <a:pt x="126" y="579"/>
                  </a:cubicBezTo>
                  <a:close/>
                  <a:moveTo>
                    <a:pt x="1530" y="0"/>
                  </a:moveTo>
                  <a:cubicBezTo>
                    <a:pt x="1521" y="0"/>
                    <a:pt x="1511" y="4"/>
                    <a:pt x="1501" y="14"/>
                  </a:cubicBezTo>
                  <a:cubicBezTo>
                    <a:pt x="1201" y="214"/>
                    <a:pt x="1001" y="514"/>
                    <a:pt x="834" y="881"/>
                  </a:cubicBezTo>
                  <a:cubicBezTo>
                    <a:pt x="634" y="681"/>
                    <a:pt x="367" y="548"/>
                    <a:pt x="67" y="481"/>
                  </a:cubicBezTo>
                  <a:lnTo>
                    <a:pt x="67" y="481"/>
                  </a:lnTo>
                  <a:cubicBezTo>
                    <a:pt x="67" y="481"/>
                    <a:pt x="67" y="481"/>
                    <a:pt x="67" y="481"/>
                  </a:cubicBezTo>
                  <a:cubicBezTo>
                    <a:pt x="33" y="481"/>
                    <a:pt x="0" y="514"/>
                    <a:pt x="0" y="548"/>
                  </a:cubicBezTo>
                  <a:cubicBezTo>
                    <a:pt x="153" y="891"/>
                    <a:pt x="441" y="1040"/>
                    <a:pt x="730" y="1040"/>
                  </a:cubicBezTo>
                  <a:cubicBezTo>
                    <a:pt x="1199" y="1040"/>
                    <a:pt x="1671" y="646"/>
                    <a:pt x="1568" y="47"/>
                  </a:cubicBezTo>
                  <a:cubicBezTo>
                    <a:pt x="1568" y="24"/>
                    <a:pt x="1551" y="0"/>
                    <a:pt x="153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9"/>
            <p:cNvSpPr/>
            <p:nvPr/>
          </p:nvSpPr>
          <p:spPr>
            <a:xfrm>
              <a:off x="4900375" y="4773525"/>
              <a:ext cx="24225" cy="4350"/>
            </a:xfrm>
            <a:custGeom>
              <a:rect b="b" l="l" r="r" t="t"/>
              <a:pathLst>
                <a:path extrusionOk="0" h="174" w="969">
                  <a:moveTo>
                    <a:pt x="68" y="0"/>
                  </a:moveTo>
                  <a:cubicBezTo>
                    <a:pt x="1" y="0"/>
                    <a:pt x="1" y="67"/>
                    <a:pt x="68" y="67"/>
                  </a:cubicBezTo>
                  <a:cubicBezTo>
                    <a:pt x="297" y="96"/>
                    <a:pt x="552" y="174"/>
                    <a:pt x="809" y="174"/>
                  </a:cubicBezTo>
                  <a:cubicBezTo>
                    <a:pt x="851" y="174"/>
                    <a:pt x="893" y="172"/>
                    <a:pt x="935" y="167"/>
                  </a:cubicBezTo>
                  <a:cubicBezTo>
                    <a:pt x="968" y="167"/>
                    <a:pt x="968" y="100"/>
                    <a:pt x="935" y="67"/>
                  </a:cubicBezTo>
                  <a:cubicBezTo>
                    <a:pt x="668" y="0"/>
                    <a:pt x="334" y="0"/>
                    <a:pt x="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9"/>
            <p:cNvSpPr/>
            <p:nvPr/>
          </p:nvSpPr>
          <p:spPr>
            <a:xfrm>
              <a:off x="4898725" y="4766025"/>
              <a:ext cx="25025" cy="3725"/>
            </a:xfrm>
            <a:custGeom>
              <a:rect b="b" l="l" r="r" t="t"/>
              <a:pathLst>
                <a:path extrusionOk="0" h="149" w="1001">
                  <a:moveTo>
                    <a:pt x="34" y="0"/>
                  </a:moveTo>
                  <a:cubicBezTo>
                    <a:pt x="0" y="33"/>
                    <a:pt x="0" y="134"/>
                    <a:pt x="34" y="134"/>
                  </a:cubicBezTo>
                  <a:cubicBezTo>
                    <a:pt x="234" y="134"/>
                    <a:pt x="434" y="148"/>
                    <a:pt x="624" y="148"/>
                  </a:cubicBezTo>
                  <a:cubicBezTo>
                    <a:pt x="719" y="148"/>
                    <a:pt x="812" y="145"/>
                    <a:pt x="901" y="134"/>
                  </a:cubicBezTo>
                  <a:cubicBezTo>
                    <a:pt x="1001" y="134"/>
                    <a:pt x="1001" y="33"/>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9"/>
            <p:cNvSpPr/>
            <p:nvPr/>
          </p:nvSpPr>
          <p:spPr>
            <a:xfrm>
              <a:off x="4908725" y="4756350"/>
              <a:ext cx="11700" cy="3025"/>
            </a:xfrm>
            <a:custGeom>
              <a:rect b="b" l="l" r="r" t="t"/>
              <a:pathLst>
                <a:path extrusionOk="0" h="121" w="468">
                  <a:moveTo>
                    <a:pt x="266" y="1"/>
                  </a:moveTo>
                  <a:cubicBezTo>
                    <a:pt x="175" y="1"/>
                    <a:pt x="82" y="33"/>
                    <a:pt x="0" y="54"/>
                  </a:cubicBezTo>
                  <a:cubicBezTo>
                    <a:pt x="134" y="87"/>
                    <a:pt x="301" y="120"/>
                    <a:pt x="434" y="120"/>
                  </a:cubicBezTo>
                  <a:cubicBezTo>
                    <a:pt x="467" y="120"/>
                    <a:pt x="467" y="87"/>
                    <a:pt x="434" y="54"/>
                  </a:cubicBezTo>
                  <a:cubicBezTo>
                    <a:pt x="382" y="14"/>
                    <a:pt x="324" y="1"/>
                    <a:pt x="266"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9"/>
            <p:cNvSpPr/>
            <p:nvPr/>
          </p:nvSpPr>
          <p:spPr>
            <a:xfrm>
              <a:off x="4882125" y="4738125"/>
              <a:ext cx="44725" cy="23875"/>
            </a:xfrm>
            <a:custGeom>
              <a:rect b="b" l="l" r="r" t="t"/>
              <a:pathLst>
                <a:path extrusionOk="0" h="955" w="1789">
                  <a:moveTo>
                    <a:pt x="1365" y="182"/>
                  </a:moveTo>
                  <a:lnTo>
                    <a:pt x="1498" y="449"/>
                  </a:lnTo>
                  <a:cubicBezTo>
                    <a:pt x="1498" y="477"/>
                    <a:pt x="1287" y="505"/>
                    <a:pt x="1199" y="513"/>
                  </a:cubicBezTo>
                  <a:lnTo>
                    <a:pt x="1199" y="513"/>
                  </a:lnTo>
                  <a:cubicBezTo>
                    <a:pt x="1208" y="481"/>
                    <a:pt x="1218" y="448"/>
                    <a:pt x="1231" y="416"/>
                  </a:cubicBezTo>
                  <a:cubicBezTo>
                    <a:pt x="1298" y="316"/>
                    <a:pt x="1331" y="282"/>
                    <a:pt x="1365" y="182"/>
                  </a:cubicBezTo>
                  <a:close/>
                  <a:moveTo>
                    <a:pt x="440" y="434"/>
                  </a:moveTo>
                  <a:cubicBezTo>
                    <a:pt x="539" y="466"/>
                    <a:pt x="638" y="499"/>
                    <a:pt x="736" y="533"/>
                  </a:cubicBezTo>
                  <a:lnTo>
                    <a:pt x="736" y="533"/>
                  </a:lnTo>
                  <a:cubicBezTo>
                    <a:pt x="633" y="515"/>
                    <a:pt x="533" y="482"/>
                    <a:pt x="440" y="434"/>
                  </a:cubicBezTo>
                  <a:close/>
                  <a:moveTo>
                    <a:pt x="1500" y="0"/>
                  </a:moveTo>
                  <a:cubicBezTo>
                    <a:pt x="1468" y="0"/>
                    <a:pt x="1434" y="5"/>
                    <a:pt x="1398" y="15"/>
                  </a:cubicBezTo>
                  <a:cubicBezTo>
                    <a:pt x="1230" y="99"/>
                    <a:pt x="1102" y="316"/>
                    <a:pt x="1038" y="539"/>
                  </a:cubicBezTo>
                  <a:lnTo>
                    <a:pt x="1038" y="539"/>
                  </a:lnTo>
                  <a:cubicBezTo>
                    <a:pt x="744" y="431"/>
                    <a:pt x="460" y="332"/>
                    <a:pt x="161" y="219"/>
                  </a:cubicBezTo>
                  <a:lnTo>
                    <a:pt x="161" y="219"/>
                  </a:lnTo>
                  <a:cubicBezTo>
                    <a:pt x="151" y="207"/>
                    <a:pt x="140" y="195"/>
                    <a:pt x="130" y="182"/>
                  </a:cubicBezTo>
                  <a:cubicBezTo>
                    <a:pt x="130" y="191"/>
                    <a:pt x="129" y="199"/>
                    <a:pt x="127" y="206"/>
                  </a:cubicBezTo>
                  <a:lnTo>
                    <a:pt x="127" y="206"/>
                  </a:lnTo>
                  <a:cubicBezTo>
                    <a:pt x="106" y="198"/>
                    <a:pt x="85" y="190"/>
                    <a:pt x="64" y="182"/>
                  </a:cubicBezTo>
                  <a:cubicBezTo>
                    <a:pt x="60" y="178"/>
                    <a:pt x="56" y="177"/>
                    <a:pt x="53" y="177"/>
                  </a:cubicBezTo>
                  <a:cubicBezTo>
                    <a:pt x="24" y="177"/>
                    <a:pt x="1" y="286"/>
                    <a:pt x="30" y="316"/>
                  </a:cubicBezTo>
                  <a:cubicBezTo>
                    <a:pt x="297" y="582"/>
                    <a:pt x="664" y="682"/>
                    <a:pt x="998" y="682"/>
                  </a:cubicBezTo>
                  <a:cubicBezTo>
                    <a:pt x="1001" y="682"/>
                    <a:pt x="1003" y="682"/>
                    <a:pt x="1006" y="682"/>
                  </a:cubicBezTo>
                  <a:lnTo>
                    <a:pt x="1006" y="682"/>
                  </a:lnTo>
                  <a:cubicBezTo>
                    <a:pt x="993" y="765"/>
                    <a:pt x="990" y="845"/>
                    <a:pt x="998" y="916"/>
                  </a:cubicBezTo>
                  <a:cubicBezTo>
                    <a:pt x="998" y="935"/>
                    <a:pt x="1020" y="955"/>
                    <a:pt x="1052" y="955"/>
                  </a:cubicBezTo>
                  <a:cubicBezTo>
                    <a:pt x="1075" y="955"/>
                    <a:pt x="1103" y="944"/>
                    <a:pt x="1131" y="916"/>
                  </a:cubicBezTo>
                  <a:cubicBezTo>
                    <a:pt x="1147" y="839"/>
                    <a:pt x="1155" y="763"/>
                    <a:pt x="1166" y="686"/>
                  </a:cubicBezTo>
                  <a:lnTo>
                    <a:pt x="1166" y="686"/>
                  </a:lnTo>
                  <a:cubicBezTo>
                    <a:pt x="1220" y="707"/>
                    <a:pt x="1276" y="728"/>
                    <a:pt x="1331" y="749"/>
                  </a:cubicBezTo>
                  <a:cubicBezTo>
                    <a:pt x="1331" y="749"/>
                    <a:pt x="1365" y="682"/>
                    <a:pt x="1331" y="649"/>
                  </a:cubicBezTo>
                  <a:cubicBezTo>
                    <a:pt x="1328" y="648"/>
                    <a:pt x="1326" y="647"/>
                    <a:pt x="1323" y="646"/>
                  </a:cubicBezTo>
                  <a:lnTo>
                    <a:pt x="1323" y="646"/>
                  </a:lnTo>
                  <a:cubicBezTo>
                    <a:pt x="1520" y="600"/>
                    <a:pt x="1711" y="504"/>
                    <a:pt x="1732" y="316"/>
                  </a:cubicBezTo>
                  <a:cubicBezTo>
                    <a:pt x="1788" y="146"/>
                    <a:pt x="1677" y="0"/>
                    <a:pt x="150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9"/>
            <p:cNvSpPr/>
            <p:nvPr/>
          </p:nvSpPr>
          <p:spPr>
            <a:xfrm>
              <a:off x="4881200" y="3971275"/>
              <a:ext cx="271900" cy="712200"/>
            </a:xfrm>
            <a:custGeom>
              <a:rect b="b" l="l" r="r" t="t"/>
              <a:pathLst>
                <a:path extrusionOk="0" h="28488" w="10876">
                  <a:moveTo>
                    <a:pt x="10708" y="1"/>
                  </a:moveTo>
                  <a:lnTo>
                    <a:pt x="1" y="434"/>
                  </a:lnTo>
                  <a:lnTo>
                    <a:pt x="268" y="28488"/>
                  </a:lnTo>
                  <a:lnTo>
                    <a:pt x="4270" y="28488"/>
                  </a:lnTo>
                  <a:cubicBezTo>
                    <a:pt x="4270" y="28488"/>
                    <a:pt x="5004" y="6472"/>
                    <a:pt x="5171" y="6105"/>
                  </a:cubicBezTo>
                  <a:cubicBezTo>
                    <a:pt x="5204" y="6005"/>
                    <a:pt x="5301" y="5972"/>
                    <a:pt x="5414" y="5972"/>
                  </a:cubicBezTo>
                  <a:cubicBezTo>
                    <a:pt x="5642" y="5972"/>
                    <a:pt x="5938" y="6105"/>
                    <a:pt x="5938" y="6105"/>
                  </a:cubicBezTo>
                  <a:lnTo>
                    <a:pt x="5705" y="28488"/>
                  </a:lnTo>
                  <a:lnTo>
                    <a:pt x="10542" y="28188"/>
                  </a:lnTo>
                  <a:cubicBezTo>
                    <a:pt x="10542" y="28188"/>
                    <a:pt x="10875" y="5671"/>
                    <a:pt x="10708" y="1"/>
                  </a:cubicBez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9"/>
            <p:cNvSpPr/>
            <p:nvPr/>
          </p:nvSpPr>
          <p:spPr>
            <a:xfrm>
              <a:off x="4922900" y="3768625"/>
              <a:ext cx="186000" cy="240200"/>
            </a:xfrm>
            <a:custGeom>
              <a:rect b="b" l="l" r="r" t="t"/>
              <a:pathLst>
                <a:path extrusionOk="0" h="9608" w="7440">
                  <a:moveTo>
                    <a:pt x="1001" y="1"/>
                  </a:moveTo>
                  <a:lnTo>
                    <a:pt x="1" y="9608"/>
                  </a:lnTo>
                  <a:lnTo>
                    <a:pt x="7439" y="8407"/>
                  </a:lnTo>
                  <a:cubicBezTo>
                    <a:pt x="7439" y="8273"/>
                    <a:pt x="7406" y="535"/>
                    <a:pt x="7406" y="535"/>
                  </a:cubicBezTo>
                  <a:lnTo>
                    <a:pt x="1001"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9"/>
            <p:cNvSpPr/>
            <p:nvPr/>
          </p:nvSpPr>
          <p:spPr>
            <a:xfrm>
              <a:off x="4847850" y="3904000"/>
              <a:ext cx="136775" cy="99075"/>
            </a:xfrm>
            <a:custGeom>
              <a:rect b="b" l="l" r="r" t="t"/>
              <a:pathLst>
                <a:path extrusionOk="0" h="3963" w="5471">
                  <a:moveTo>
                    <a:pt x="696" y="0"/>
                  </a:moveTo>
                  <a:cubicBezTo>
                    <a:pt x="494" y="0"/>
                    <a:pt x="0" y="1424"/>
                    <a:pt x="0" y="1424"/>
                  </a:cubicBezTo>
                  <a:cubicBezTo>
                    <a:pt x="0" y="1424"/>
                    <a:pt x="1735" y="3092"/>
                    <a:pt x="2869" y="3559"/>
                  </a:cubicBezTo>
                  <a:cubicBezTo>
                    <a:pt x="3535" y="3853"/>
                    <a:pt x="4098" y="3963"/>
                    <a:pt x="4422" y="3963"/>
                  </a:cubicBezTo>
                  <a:cubicBezTo>
                    <a:pt x="4649" y="3963"/>
                    <a:pt x="4759" y="3908"/>
                    <a:pt x="4704" y="3826"/>
                  </a:cubicBezTo>
                  <a:cubicBezTo>
                    <a:pt x="4570" y="3659"/>
                    <a:pt x="2802" y="3359"/>
                    <a:pt x="3036" y="3092"/>
                  </a:cubicBezTo>
                  <a:cubicBezTo>
                    <a:pt x="3062" y="3044"/>
                    <a:pt x="3120" y="3024"/>
                    <a:pt x="3202" y="3024"/>
                  </a:cubicBezTo>
                  <a:cubicBezTo>
                    <a:pt x="3611" y="3024"/>
                    <a:pt x="4607" y="3523"/>
                    <a:pt x="5137" y="3523"/>
                  </a:cubicBezTo>
                  <a:cubicBezTo>
                    <a:pt x="5311" y="3523"/>
                    <a:pt x="5435" y="3469"/>
                    <a:pt x="5471" y="3325"/>
                  </a:cubicBezTo>
                  <a:cubicBezTo>
                    <a:pt x="5471" y="3325"/>
                    <a:pt x="5037" y="3125"/>
                    <a:pt x="4537" y="2959"/>
                  </a:cubicBezTo>
                  <a:cubicBezTo>
                    <a:pt x="4037" y="2792"/>
                    <a:pt x="3236" y="2525"/>
                    <a:pt x="3436" y="2325"/>
                  </a:cubicBezTo>
                  <a:cubicBezTo>
                    <a:pt x="3455" y="2306"/>
                    <a:pt x="3485" y="2298"/>
                    <a:pt x="3524" y="2298"/>
                  </a:cubicBezTo>
                  <a:cubicBezTo>
                    <a:pt x="3861" y="2298"/>
                    <a:pt x="4885" y="2904"/>
                    <a:pt x="5188" y="2904"/>
                  </a:cubicBezTo>
                  <a:cubicBezTo>
                    <a:pt x="5234" y="2904"/>
                    <a:pt x="5263" y="2890"/>
                    <a:pt x="5271" y="2858"/>
                  </a:cubicBezTo>
                  <a:cubicBezTo>
                    <a:pt x="5371" y="2625"/>
                    <a:pt x="4137" y="1958"/>
                    <a:pt x="3369" y="1591"/>
                  </a:cubicBezTo>
                  <a:cubicBezTo>
                    <a:pt x="2694" y="1267"/>
                    <a:pt x="2719" y="1096"/>
                    <a:pt x="2895" y="1096"/>
                  </a:cubicBezTo>
                  <a:cubicBezTo>
                    <a:pt x="2936" y="1096"/>
                    <a:pt x="2985" y="1105"/>
                    <a:pt x="3036" y="1124"/>
                  </a:cubicBezTo>
                  <a:cubicBezTo>
                    <a:pt x="3231" y="1180"/>
                    <a:pt x="3798" y="1538"/>
                    <a:pt x="4019" y="1538"/>
                  </a:cubicBezTo>
                  <a:cubicBezTo>
                    <a:pt x="4062" y="1538"/>
                    <a:pt x="4092" y="1524"/>
                    <a:pt x="4103" y="1491"/>
                  </a:cubicBezTo>
                  <a:cubicBezTo>
                    <a:pt x="4203" y="1291"/>
                    <a:pt x="3203" y="490"/>
                    <a:pt x="2602" y="290"/>
                  </a:cubicBezTo>
                  <a:cubicBezTo>
                    <a:pt x="2035" y="90"/>
                    <a:pt x="968" y="223"/>
                    <a:pt x="734" y="23"/>
                  </a:cubicBezTo>
                  <a:cubicBezTo>
                    <a:pt x="723" y="8"/>
                    <a:pt x="710" y="0"/>
                    <a:pt x="696"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9"/>
            <p:cNvSpPr/>
            <p:nvPr/>
          </p:nvSpPr>
          <p:spPr>
            <a:xfrm>
              <a:off x="4661050" y="3621025"/>
              <a:ext cx="301075" cy="325250"/>
            </a:xfrm>
            <a:custGeom>
              <a:rect b="b" l="l" r="r" t="t"/>
              <a:pathLst>
                <a:path extrusionOk="0" h="13010" w="12043">
                  <a:moveTo>
                    <a:pt x="12042" y="1"/>
                  </a:moveTo>
                  <a:cubicBezTo>
                    <a:pt x="12042" y="1"/>
                    <a:pt x="3169" y="3837"/>
                    <a:pt x="1568" y="6472"/>
                  </a:cubicBezTo>
                  <a:cubicBezTo>
                    <a:pt x="0" y="9141"/>
                    <a:pt x="7839" y="13010"/>
                    <a:pt x="7839" y="13010"/>
                  </a:cubicBezTo>
                  <a:lnTo>
                    <a:pt x="9007" y="11309"/>
                  </a:lnTo>
                  <a:lnTo>
                    <a:pt x="5704" y="7840"/>
                  </a:lnTo>
                  <a:lnTo>
                    <a:pt x="10841" y="4571"/>
                  </a:lnTo>
                  <a:lnTo>
                    <a:pt x="12042" y="1"/>
                  </a:ln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9"/>
            <p:cNvSpPr/>
            <p:nvPr/>
          </p:nvSpPr>
          <p:spPr>
            <a:xfrm>
              <a:off x="4939575" y="3621025"/>
              <a:ext cx="31725" cy="162650"/>
            </a:xfrm>
            <a:custGeom>
              <a:rect b="b" l="l" r="r" t="t"/>
              <a:pathLst>
                <a:path extrusionOk="0" h="6506" w="1269">
                  <a:moveTo>
                    <a:pt x="868" y="1"/>
                  </a:moveTo>
                  <a:lnTo>
                    <a:pt x="1" y="434"/>
                  </a:lnTo>
                  <a:lnTo>
                    <a:pt x="668" y="6505"/>
                  </a:lnTo>
                  <a:lnTo>
                    <a:pt x="1268" y="6505"/>
                  </a:lnTo>
                  <a:lnTo>
                    <a:pt x="868"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9"/>
            <p:cNvSpPr/>
            <p:nvPr/>
          </p:nvSpPr>
          <p:spPr>
            <a:xfrm>
              <a:off x="4956750" y="3773575"/>
              <a:ext cx="12575" cy="8725"/>
            </a:xfrm>
            <a:custGeom>
              <a:rect b="b" l="l" r="r" t="t"/>
              <a:pathLst>
                <a:path extrusionOk="0" h="349" w="503">
                  <a:moveTo>
                    <a:pt x="173" y="102"/>
                  </a:moveTo>
                  <a:cubicBezTo>
                    <a:pt x="176" y="103"/>
                    <a:pt x="178" y="103"/>
                    <a:pt x="181" y="103"/>
                  </a:cubicBezTo>
                  <a:cubicBezTo>
                    <a:pt x="214" y="103"/>
                    <a:pt x="248" y="103"/>
                    <a:pt x="248" y="170"/>
                  </a:cubicBezTo>
                  <a:cubicBezTo>
                    <a:pt x="238" y="188"/>
                    <a:pt x="226" y="197"/>
                    <a:pt x="215" y="197"/>
                  </a:cubicBezTo>
                  <a:cubicBezTo>
                    <a:pt x="190" y="197"/>
                    <a:pt x="166" y="158"/>
                    <a:pt x="173" y="102"/>
                  </a:cubicBezTo>
                  <a:close/>
                  <a:moveTo>
                    <a:pt x="215" y="0"/>
                  </a:moveTo>
                  <a:cubicBezTo>
                    <a:pt x="204" y="0"/>
                    <a:pt x="193" y="1"/>
                    <a:pt x="181" y="3"/>
                  </a:cubicBezTo>
                  <a:cubicBezTo>
                    <a:pt x="181" y="3"/>
                    <a:pt x="148" y="3"/>
                    <a:pt x="148" y="36"/>
                  </a:cubicBezTo>
                  <a:cubicBezTo>
                    <a:pt x="1" y="154"/>
                    <a:pt x="112" y="348"/>
                    <a:pt x="255" y="348"/>
                  </a:cubicBezTo>
                  <a:cubicBezTo>
                    <a:pt x="274" y="348"/>
                    <a:pt x="294" y="345"/>
                    <a:pt x="314" y="337"/>
                  </a:cubicBezTo>
                  <a:cubicBezTo>
                    <a:pt x="503" y="242"/>
                    <a:pt x="396" y="0"/>
                    <a:pt x="21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9"/>
            <p:cNvSpPr/>
            <p:nvPr/>
          </p:nvSpPr>
          <p:spPr>
            <a:xfrm>
              <a:off x="4982950" y="3825350"/>
              <a:ext cx="83400" cy="81400"/>
            </a:xfrm>
            <a:custGeom>
              <a:rect b="b" l="l" r="r" t="t"/>
              <a:pathLst>
                <a:path extrusionOk="0" h="3256" w="3336">
                  <a:moveTo>
                    <a:pt x="200" y="109"/>
                  </a:moveTo>
                  <a:cubicBezTo>
                    <a:pt x="212" y="134"/>
                    <a:pt x="234" y="156"/>
                    <a:pt x="267" y="167"/>
                  </a:cubicBezTo>
                  <a:cubicBezTo>
                    <a:pt x="667" y="234"/>
                    <a:pt x="1101" y="267"/>
                    <a:pt x="1501" y="267"/>
                  </a:cubicBezTo>
                  <a:cubicBezTo>
                    <a:pt x="1935" y="300"/>
                    <a:pt x="2502" y="234"/>
                    <a:pt x="2869" y="400"/>
                  </a:cubicBezTo>
                  <a:cubicBezTo>
                    <a:pt x="3303" y="501"/>
                    <a:pt x="3169" y="1001"/>
                    <a:pt x="3136" y="1401"/>
                  </a:cubicBezTo>
                  <a:cubicBezTo>
                    <a:pt x="3136" y="1735"/>
                    <a:pt x="3203" y="2335"/>
                    <a:pt x="3102" y="2669"/>
                  </a:cubicBezTo>
                  <a:cubicBezTo>
                    <a:pt x="2955" y="3001"/>
                    <a:pt x="2745" y="3088"/>
                    <a:pt x="2514" y="3088"/>
                  </a:cubicBezTo>
                  <a:cubicBezTo>
                    <a:pt x="2328" y="3088"/>
                    <a:pt x="2128" y="3032"/>
                    <a:pt x="1935" y="3002"/>
                  </a:cubicBezTo>
                  <a:cubicBezTo>
                    <a:pt x="1868" y="2997"/>
                    <a:pt x="1796" y="2995"/>
                    <a:pt x="1720" y="2995"/>
                  </a:cubicBezTo>
                  <a:cubicBezTo>
                    <a:pt x="1569" y="2995"/>
                    <a:pt x="1404" y="3002"/>
                    <a:pt x="1243" y="3002"/>
                  </a:cubicBezTo>
                  <a:cubicBezTo>
                    <a:pt x="1001" y="3002"/>
                    <a:pt x="767" y="2986"/>
                    <a:pt x="601" y="2902"/>
                  </a:cubicBezTo>
                  <a:cubicBezTo>
                    <a:pt x="100" y="2635"/>
                    <a:pt x="200" y="1768"/>
                    <a:pt x="200" y="1334"/>
                  </a:cubicBezTo>
                  <a:lnTo>
                    <a:pt x="200" y="109"/>
                  </a:lnTo>
                  <a:close/>
                  <a:moveTo>
                    <a:pt x="167" y="0"/>
                  </a:moveTo>
                  <a:cubicBezTo>
                    <a:pt x="134" y="501"/>
                    <a:pt x="100" y="968"/>
                    <a:pt x="100" y="1468"/>
                  </a:cubicBezTo>
                  <a:cubicBezTo>
                    <a:pt x="100" y="1801"/>
                    <a:pt x="0" y="2302"/>
                    <a:pt x="134" y="2635"/>
                  </a:cubicBezTo>
                  <a:cubicBezTo>
                    <a:pt x="334" y="3236"/>
                    <a:pt x="1168" y="3102"/>
                    <a:pt x="1668" y="3136"/>
                  </a:cubicBezTo>
                  <a:cubicBezTo>
                    <a:pt x="1909" y="3154"/>
                    <a:pt x="2274" y="3255"/>
                    <a:pt x="2591" y="3255"/>
                  </a:cubicBezTo>
                  <a:cubicBezTo>
                    <a:pt x="2844" y="3255"/>
                    <a:pt x="3066" y="3191"/>
                    <a:pt x="3169" y="2969"/>
                  </a:cubicBezTo>
                  <a:cubicBezTo>
                    <a:pt x="3303" y="2735"/>
                    <a:pt x="3269" y="2268"/>
                    <a:pt x="3269" y="1968"/>
                  </a:cubicBezTo>
                  <a:cubicBezTo>
                    <a:pt x="3303" y="1435"/>
                    <a:pt x="3303" y="901"/>
                    <a:pt x="3336" y="334"/>
                  </a:cubicBezTo>
                  <a:cubicBezTo>
                    <a:pt x="3336" y="300"/>
                    <a:pt x="3303" y="267"/>
                    <a:pt x="3269" y="267"/>
                  </a:cubicBezTo>
                  <a:lnTo>
                    <a:pt x="267" y="0"/>
                  </a:lnTo>
                  <a:cubicBezTo>
                    <a:pt x="234" y="0"/>
                    <a:pt x="212" y="15"/>
                    <a:pt x="200" y="36"/>
                  </a:cubicBezTo>
                  <a:lnTo>
                    <a:pt x="200" y="36"/>
                  </a:lnTo>
                  <a:lnTo>
                    <a:pt x="200" y="0"/>
                  </a:ln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9"/>
            <p:cNvSpPr/>
            <p:nvPr/>
          </p:nvSpPr>
          <p:spPr>
            <a:xfrm>
              <a:off x="4986275" y="3844525"/>
              <a:ext cx="79250" cy="6500"/>
            </a:xfrm>
            <a:custGeom>
              <a:rect b="b" l="l" r="r" t="t"/>
              <a:pathLst>
                <a:path extrusionOk="0" h="260" w="3170">
                  <a:moveTo>
                    <a:pt x="34" y="0"/>
                  </a:moveTo>
                  <a:cubicBezTo>
                    <a:pt x="1" y="0"/>
                    <a:pt x="1" y="34"/>
                    <a:pt x="34" y="67"/>
                  </a:cubicBezTo>
                  <a:cubicBezTo>
                    <a:pt x="776" y="191"/>
                    <a:pt x="1518" y="259"/>
                    <a:pt x="2274" y="259"/>
                  </a:cubicBezTo>
                  <a:cubicBezTo>
                    <a:pt x="2537" y="259"/>
                    <a:pt x="2802" y="251"/>
                    <a:pt x="3070" y="234"/>
                  </a:cubicBezTo>
                  <a:cubicBezTo>
                    <a:pt x="3170" y="234"/>
                    <a:pt x="3170" y="100"/>
                    <a:pt x="3070" y="100"/>
                  </a:cubicBezTo>
                  <a:cubicBezTo>
                    <a:pt x="2069" y="100"/>
                    <a:pt x="1068" y="67"/>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9"/>
            <p:cNvSpPr/>
            <p:nvPr/>
          </p:nvSpPr>
          <p:spPr>
            <a:xfrm>
              <a:off x="5113025" y="3989825"/>
              <a:ext cx="34800" cy="50000"/>
            </a:xfrm>
            <a:custGeom>
              <a:rect b="b" l="l" r="r" t="t"/>
              <a:pathLst>
                <a:path extrusionOk="0" h="2000" w="1392">
                  <a:moveTo>
                    <a:pt x="51" y="1"/>
                  </a:moveTo>
                  <a:cubicBezTo>
                    <a:pt x="26" y="1"/>
                    <a:pt x="1" y="9"/>
                    <a:pt x="1" y="26"/>
                  </a:cubicBezTo>
                  <a:cubicBezTo>
                    <a:pt x="68" y="860"/>
                    <a:pt x="501" y="1594"/>
                    <a:pt x="1269" y="1994"/>
                  </a:cubicBezTo>
                  <a:cubicBezTo>
                    <a:pt x="1276" y="1998"/>
                    <a:pt x="1283" y="1999"/>
                    <a:pt x="1290" y="1999"/>
                  </a:cubicBezTo>
                  <a:cubicBezTo>
                    <a:pt x="1348" y="1999"/>
                    <a:pt x="1391" y="1890"/>
                    <a:pt x="1302" y="1861"/>
                  </a:cubicBezTo>
                  <a:cubicBezTo>
                    <a:pt x="635" y="1427"/>
                    <a:pt x="168" y="826"/>
                    <a:pt x="101" y="26"/>
                  </a:cubicBezTo>
                  <a:cubicBezTo>
                    <a:pt x="101" y="9"/>
                    <a:pt x="76" y="1"/>
                    <a:pt x="5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9"/>
            <p:cNvSpPr/>
            <p:nvPr/>
          </p:nvSpPr>
          <p:spPr>
            <a:xfrm>
              <a:off x="5016300" y="4001100"/>
              <a:ext cx="27550" cy="77325"/>
            </a:xfrm>
            <a:custGeom>
              <a:rect b="b" l="l" r="r" t="t"/>
              <a:pathLst>
                <a:path extrusionOk="0" h="3093" w="1102">
                  <a:moveTo>
                    <a:pt x="935" y="0"/>
                  </a:moveTo>
                  <a:cubicBezTo>
                    <a:pt x="901" y="0"/>
                    <a:pt x="868" y="25"/>
                    <a:pt x="868" y="75"/>
                  </a:cubicBezTo>
                  <a:cubicBezTo>
                    <a:pt x="868" y="576"/>
                    <a:pt x="935" y="1076"/>
                    <a:pt x="868" y="1576"/>
                  </a:cubicBezTo>
                  <a:cubicBezTo>
                    <a:pt x="834" y="2277"/>
                    <a:pt x="468" y="2577"/>
                    <a:pt x="1" y="3077"/>
                  </a:cubicBezTo>
                  <a:cubicBezTo>
                    <a:pt x="1" y="3077"/>
                    <a:pt x="15" y="3092"/>
                    <a:pt x="45" y="3092"/>
                  </a:cubicBezTo>
                  <a:cubicBezTo>
                    <a:pt x="60" y="3092"/>
                    <a:pt x="78" y="3089"/>
                    <a:pt x="101" y="3077"/>
                  </a:cubicBezTo>
                  <a:cubicBezTo>
                    <a:pt x="468" y="2744"/>
                    <a:pt x="868" y="2444"/>
                    <a:pt x="968" y="1943"/>
                  </a:cubicBezTo>
                  <a:cubicBezTo>
                    <a:pt x="1101" y="1376"/>
                    <a:pt x="1035" y="642"/>
                    <a:pt x="1001" y="75"/>
                  </a:cubicBezTo>
                  <a:cubicBezTo>
                    <a:pt x="1001" y="25"/>
                    <a:pt x="968" y="0"/>
                    <a:pt x="93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9"/>
            <p:cNvSpPr/>
            <p:nvPr/>
          </p:nvSpPr>
          <p:spPr>
            <a:xfrm>
              <a:off x="4887875" y="4005625"/>
              <a:ext cx="38525" cy="44900"/>
            </a:xfrm>
            <a:custGeom>
              <a:rect b="b" l="l" r="r" t="t"/>
              <a:pathLst>
                <a:path extrusionOk="0" h="1796" w="1541">
                  <a:moveTo>
                    <a:pt x="1474" y="1"/>
                  </a:moveTo>
                  <a:cubicBezTo>
                    <a:pt x="1447" y="1"/>
                    <a:pt x="1416" y="19"/>
                    <a:pt x="1402" y="61"/>
                  </a:cubicBezTo>
                  <a:cubicBezTo>
                    <a:pt x="1168" y="762"/>
                    <a:pt x="668" y="1329"/>
                    <a:pt x="67" y="1729"/>
                  </a:cubicBezTo>
                  <a:cubicBezTo>
                    <a:pt x="1" y="1762"/>
                    <a:pt x="67" y="1796"/>
                    <a:pt x="101" y="1796"/>
                  </a:cubicBezTo>
                  <a:cubicBezTo>
                    <a:pt x="801" y="1462"/>
                    <a:pt x="1301" y="828"/>
                    <a:pt x="1502" y="94"/>
                  </a:cubicBezTo>
                  <a:cubicBezTo>
                    <a:pt x="1540" y="36"/>
                    <a:pt x="1512" y="1"/>
                    <a:pt x="147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9"/>
            <p:cNvSpPr/>
            <p:nvPr/>
          </p:nvSpPr>
          <p:spPr>
            <a:xfrm>
              <a:off x="4883750" y="4678450"/>
              <a:ext cx="98375" cy="3375"/>
            </a:xfrm>
            <a:custGeom>
              <a:rect b="b" l="l" r="r" t="t"/>
              <a:pathLst>
                <a:path extrusionOk="0" h="135" w="3935">
                  <a:moveTo>
                    <a:pt x="3835" y="1"/>
                  </a:moveTo>
                  <a:cubicBezTo>
                    <a:pt x="2601" y="1"/>
                    <a:pt x="1300" y="34"/>
                    <a:pt x="65" y="67"/>
                  </a:cubicBezTo>
                  <a:cubicBezTo>
                    <a:pt x="56" y="63"/>
                    <a:pt x="48" y="61"/>
                    <a:pt x="41" y="61"/>
                  </a:cubicBezTo>
                  <a:cubicBezTo>
                    <a:pt x="0" y="61"/>
                    <a:pt x="8" y="134"/>
                    <a:pt x="65" y="134"/>
                  </a:cubicBezTo>
                  <a:cubicBezTo>
                    <a:pt x="1300" y="134"/>
                    <a:pt x="2601" y="134"/>
                    <a:pt x="3835" y="67"/>
                  </a:cubicBezTo>
                  <a:cubicBezTo>
                    <a:pt x="3935" y="67"/>
                    <a:pt x="3902" y="1"/>
                    <a:pt x="38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9"/>
            <p:cNvSpPr/>
            <p:nvPr/>
          </p:nvSpPr>
          <p:spPr>
            <a:xfrm>
              <a:off x="4892075" y="4650775"/>
              <a:ext cx="94225" cy="6025"/>
            </a:xfrm>
            <a:custGeom>
              <a:rect b="b" l="l" r="r" t="t"/>
              <a:pathLst>
                <a:path extrusionOk="0" h="241" w="3769">
                  <a:moveTo>
                    <a:pt x="42" y="0"/>
                  </a:moveTo>
                  <a:cubicBezTo>
                    <a:pt x="1" y="0"/>
                    <a:pt x="9" y="74"/>
                    <a:pt x="66" y="74"/>
                  </a:cubicBezTo>
                  <a:cubicBezTo>
                    <a:pt x="1267" y="107"/>
                    <a:pt x="2501" y="240"/>
                    <a:pt x="3735" y="240"/>
                  </a:cubicBezTo>
                  <a:cubicBezTo>
                    <a:pt x="3769" y="240"/>
                    <a:pt x="3769" y="140"/>
                    <a:pt x="3735" y="140"/>
                  </a:cubicBezTo>
                  <a:cubicBezTo>
                    <a:pt x="2501" y="74"/>
                    <a:pt x="1267" y="74"/>
                    <a:pt x="66" y="7"/>
                  </a:cubicBezTo>
                  <a:cubicBezTo>
                    <a:pt x="57" y="2"/>
                    <a:pt x="48" y="0"/>
                    <a:pt x="4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9"/>
            <p:cNvSpPr/>
            <p:nvPr/>
          </p:nvSpPr>
          <p:spPr>
            <a:xfrm>
              <a:off x="5020475" y="4665950"/>
              <a:ext cx="112600" cy="16700"/>
            </a:xfrm>
            <a:custGeom>
              <a:rect b="b" l="l" r="r" t="t"/>
              <a:pathLst>
                <a:path extrusionOk="0" h="668" w="4504">
                  <a:moveTo>
                    <a:pt x="4370" y="0"/>
                  </a:moveTo>
                  <a:cubicBezTo>
                    <a:pt x="2969" y="234"/>
                    <a:pt x="1501" y="467"/>
                    <a:pt x="34" y="567"/>
                  </a:cubicBezTo>
                  <a:cubicBezTo>
                    <a:pt x="0" y="567"/>
                    <a:pt x="0" y="667"/>
                    <a:pt x="34" y="667"/>
                  </a:cubicBezTo>
                  <a:cubicBezTo>
                    <a:pt x="1501" y="567"/>
                    <a:pt x="2969" y="367"/>
                    <a:pt x="4437" y="134"/>
                  </a:cubicBezTo>
                  <a:cubicBezTo>
                    <a:pt x="4504" y="134"/>
                    <a:pt x="4470" y="0"/>
                    <a:pt x="437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9"/>
            <p:cNvSpPr/>
            <p:nvPr/>
          </p:nvSpPr>
          <p:spPr>
            <a:xfrm>
              <a:off x="5021300" y="4635100"/>
              <a:ext cx="122625" cy="10025"/>
            </a:xfrm>
            <a:custGeom>
              <a:rect b="b" l="l" r="r" t="t"/>
              <a:pathLst>
                <a:path extrusionOk="0" h="401" w="4905">
                  <a:moveTo>
                    <a:pt x="4804" y="0"/>
                  </a:moveTo>
                  <a:cubicBezTo>
                    <a:pt x="3236" y="100"/>
                    <a:pt x="1635" y="234"/>
                    <a:pt x="67" y="334"/>
                  </a:cubicBezTo>
                  <a:cubicBezTo>
                    <a:pt x="1" y="367"/>
                    <a:pt x="1" y="400"/>
                    <a:pt x="67" y="400"/>
                  </a:cubicBezTo>
                  <a:cubicBezTo>
                    <a:pt x="1635" y="300"/>
                    <a:pt x="3236" y="267"/>
                    <a:pt x="4804" y="133"/>
                  </a:cubicBezTo>
                  <a:cubicBezTo>
                    <a:pt x="4904" y="133"/>
                    <a:pt x="4904" y="0"/>
                    <a:pt x="480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9"/>
            <p:cNvSpPr/>
            <p:nvPr/>
          </p:nvSpPr>
          <p:spPr>
            <a:xfrm>
              <a:off x="5078850" y="4337375"/>
              <a:ext cx="47550" cy="15875"/>
            </a:xfrm>
            <a:custGeom>
              <a:rect b="b" l="l" r="r" t="t"/>
              <a:pathLst>
                <a:path extrusionOk="0" h="635" w="1902">
                  <a:moveTo>
                    <a:pt x="1802" y="1"/>
                  </a:moveTo>
                  <a:cubicBezTo>
                    <a:pt x="1201" y="201"/>
                    <a:pt x="634" y="434"/>
                    <a:pt x="34" y="534"/>
                  </a:cubicBezTo>
                  <a:cubicBezTo>
                    <a:pt x="0" y="601"/>
                    <a:pt x="34" y="634"/>
                    <a:pt x="100" y="634"/>
                  </a:cubicBezTo>
                  <a:cubicBezTo>
                    <a:pt x="667" y="501"/>
                    <a:pt x="1301" y="367"/>
                    <a:pt x="1835" y="134"/>
                  </a:cubicBezTo>
                  <a:cubicBezTo>
                    <a:pt x="1902" y="101"/>
                    <a:pt x="1868" y="1"/>
                    <a:pt x="180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9"/>
            <p:cNvSpPr/>
            <p:nvPr/>
          </p:nvSpPr>
          <p:spPr>
            <a:xfrm>
              <a:off x="4916500" y="4340825"/>
              <a:ext cx="40500" cy="28425"/>
            </a:xfrm>
            <a:custGeom>
              <a:rect b="b" l="l" r="r" t="t"/>
              <a:pathLst>
                <a:path extrusionOk="0" h="1137" w="1620">
                  <a:moveTo>
                    <a:pt x="27" y="1"/>
                  </a:moveTo>
                  <a:cubicBezTo>
                    <a:pt x="9" y="1"/>
                    <a:pt x="0" y="40"/>
                    <a:pt x="23" y="63"/>
                  </a:cubicBezTo>
                  <a:cubicBezTo>
                    <a:pt x="523" y="396"/>
                    <a:pt x="990" y="797"/>
                    <a:pt x="1491" y="1130"/>
                  </a:cubicBezTo>
                  <a:cubicBezTo>
                    <a:pt x="1495" y="1135"/>
                    <a:pt x="1501" y="1137"/>
                    <a:pt x="1508" y="1137"/>
                  </a:cubicBezTo>
                  <a:cubicBezTo>
                    <a:pt x="1549" y="1137"/>
                    <a:pt x="1620" y="1059"/>
                    <a:pt x="1591" y="1030"/>
                  </a:cubicBezTo>
                  <a:cubicBezTo>
                    <a:pt x="1124" y="663"/>
                    <a:pt x="590" y="363"/>
                    <a:pt x="56" y="29"/>
                  </a:cubicBezTo>
                  <a:cubicBezTo>
                    <a:pt x="46" y="9"/>
                    <a:pt x="36"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9"/>
            <p:cNvSpPr/>
            <p:nvPr/>
          </p:nvSpPr>
          <p:spPr>
            <a:xfrm>
              <a:off x="5060500" y="3889975"/>
              <a:ext cx="137625" cy="100650"/>
            </a:xfrm>
            <a:custGeom>
              <a:rect b="b" l="l" r="r" t="t"/>
              <a:pathLst>
                <a:path extrusionOk="0" h="4026" w="5505">
                  <a:moveTo>
                    <a:pt x="4747" y="0"/>
                  </a:moveTo>
                  <a:cubicBezTo>
                    <a:pt x="4731" y="0"/>
                    <a:pt x="4717" y="6"/>
                    <a:pt x="4704" y="17"/>
                  </a:cubicBezTo>
                  <a:cubicBezTo>
                    <a:pt x="4437" y="217"/>
                    <a:pt x="3403" y="84"/>
                    <a:pt x="2836" y="317"/>
                  </a:cubicBezTo>
                  <a:cubicBezTo>
                    <a:pt x="2235" y="517"/>
                    <a:pt x="1235" y="1318"/>
                    <a:pt x="1335" y="1518"/>
                  </a:cubicBezTo>
                  <a:cubicBezTo>
                    <a:pt x="1344" y="1542"/>
                    <a:pt x="1367" y="1552"/>
                    <a:pt x="1401" y="1552"/>
                  </a:cubicBezTo>
                  <a:cubicBezTo>
                    <a:pt x="1607" y="1552"/>
                    <a:pt x="2202" y="1170"/>
                    <a:pt x="2402" y="1084"/>
                  </a:cubicBezTo>
                  <a:cubicBezTo>
                    <a:pt x="2446" y="1075"/>
                    <a:pt x="2487" y="1070"/>
                    <a:pt x="2523" y="1070"/>
                  </a:cubicBezTo>
                  <a:cubicBezTo>
                    <a:pt x="2739" y="1070"/>
                    <a:pt x="2787" y="1238"/>
                    <a:pt x="2102" y="1551"/>
                  </a:cubicBezTo>
                  <a:cubicBezTo>
                    <a:pt x="1268" y="1985"/>
                    <a:pt x="101" y="2652"/>
                    <a:pt x="201" y="2886"/>
                  </a:cubicBezTo>
                  <a:cubicBezTo>
                    <a:pt x="209" y="2918"/>
                    <a:pt x="238" y="2931"/>
                    <a:pt x="283" y="2931"/>
                  </a:cubicBezTo>
                  <a:cubicBezTo>
                    <a:pt x="586" y="2931"/>
                    <a:pt x="1610" y="2325"/>
                    <a:pt x="1947" y="2325"/>
                  </a:cubicBezTo>
                  <a:cubicBezTo>
                    <a:pt x="1987" y="2325"/>
                    <a:pt x="2017" y="2334"/>
                    <a:pt x="2035" y="2352"/>
                  </a:cubicBezTo>
                  <a:cubicBezTo>
                    <a:pt x="2235" y="2552"/>
                    <a:pt x="1435" y="2819"/>
                    <a:pt x="934" y="2986"/>
                  </a:cubicBezTo>
                  <a:cubicBezTo>
                    <a:pt x="434" y="3153"/>
                    <a:pt x="0" y="3353"/>
                    <a:pt x="0" y="3353"/>
                  </a:cubicBezTo>
                  <a:cubicBezTo>
                    <a:pt x="36" y="3496"/>
                    <a:pt x="159" y="3550"/>
                    <a:pt x="333" y="3550"/>
                  </a:cubicBezTo>
                  <a:cubicBezTo>
                    <a:pt x="871" y="3550"/>
                    <a:pt x="1894" y="3029"/>
                    <a:pt x="2289" y="3029"/>
                  </a:cubicBezTo>
                  <a:cubicBezTo>
                    <a:pt x="2361" y="3029"/>
                    <a:pt x="2412" y="3046"/>
                    <a:pt x="2436" y="3086"/>
                  </a:cubicBezTo>
                  <a:cubicBezTo>
                    <a:pt x="2669" y="3419"/>
                    <a:pt x="901" y="3720"/>
                    <a:pt x="768" y="3886"/>
                  </a:cubicBezTo>
                  <a:cubicBezTo>
                    <a:pt x="725" y="3971"/>
                    <a:pt x="850" y="4026"/>
                    <a:pt x="1090" y="4026"/>
                  </a:cubicBezTo>
                  <a:cubicBezTo>
                    <a:pt x="1419" y="4026"/>
                    <a:pt x="1966" y="3923"/>
                    <a:pt x="2602" y="3653"/>
                  </a:cubicBezTo>
                  <a:cubicBezTo>
                    <a:pt x="3736" y="3153"/>
                    <a:pt x="5504" y="1485"/>
                    <a:pt x="5504" y="1485"/>
                  </a:cubicBezTo>
                  <a:cubicBezTo>
                    <a:pt x="5504" y="1485"/>
                    <a:pt x="5000" y="0"/>
                    <a:pt x="4747"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9"/>
            <p:cNvSpPr/>
            <p:nvPr/>
          </p:nvSpPr>
          <p:spPr>
            <a:xfrm>
              <a:off x="5058000" y="3611025"/>
              <a:ext cx="305250" cy="326925"/>
            </a:xfrm>
            <a:custGeom>
              <a:rect b="b" l="l" r="r" t="t"/>
              <a:pathLst>
                <a:path extrusionOk="0" h="13077" w="12210">
                  <a:moveTo>
                    <a:pt x="167" y="0"/>
                  </a:moveTo>
                  <a:lnTo>
                    <a:pt x="0" y="4003"/>
                  </a:lnTo>
                  <a:lnTo>
                    <a:pt x="6505" y="7973"/>
                  </a:lnTo>
                  <a:lnTo>
                    <a:pt x="3937" y="11409"/>
                  </a:lnTo>
                  <a:lnTo>
                    <a:pt x="5104" y="13076"/>
                  </a:lnTo>
                  <a:cubicBezTo>
                    <a:pt x="5104" y="13076"/>
                    <a:pt x="12209" y="9174"/>
                    <a:pt x="10641" y="6538"/>
                  </a:cubicBezTo>
                  <a:cubicBezTo>
                    <a:pt x="9007" y="3903"/>
                    <a:pt x="167" y="0"/>
                    <a:pt x="167" y="0"/>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9"/>
            <p:cNvSpPr/>
            <p:nvPr/>
          </p:nvSpPr>
          <p:spPr>
            <a:xfrm>
              <a:off x="5085525" y="3623525"/>
              <a:ext cx="22525" cy="172650"/>
            </a:xfrm>
            <a:custGeom>
              <a:rect b="b" l="l" r="r" t="t"/>
              <a:pathLst>
                <a:path extrusionOk="0" h="6906" w="901">
                  <a:moveTo>
                    <a:pt x="100" y="1"/>
                  </a:moveTo>
                  <a:lnTo>
                    <a:pt x="0" y="6906"/>
                  </a:lnTo>
                  <a:lnTo>
                    <a:pt x="567" y="6872"/>
                  </a:lnTo>
                  <a:lnTo>
                    <a:pt x="901" y="368"/>
                  </a:lnTo>
                  <a:lnTo>
                    <a:pt x="100"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9"/>
            <p:cNvSpPr/>
            <p:nvPr/>
          </p:nvSpPr>
          <p:spPr>
            <a:xfrm>
              <a:off x="5087400" y="3780675"/>
              <a:ext cx="12325" cy="9725"/>
            </a:xfrm>
            <a:custGeom>
              <a:rect b="b" l="l" r="r" t="t"/>
              <a:pathLst>
                <a:path extrusionOk="0" h="389" w="493">
                  <a:moveTo>
                    <a:pt x="294" y="1"/>
                  </a:moveTo>
                  <a:cubicBezTo>
                    <a:pt x="260" y="1"/>
                    <a:pt x="265" y="92"/>
                    <a:pt x="292" y="119"/>
                  </a:cubicBezTo>
                  <a:cubicBezTo>
                    <a:pt x="325" y="186"/>
                    <a:pt x="359" y="253"/>
                    <a:pt x="292" y="286"/>
                  </a:cubicBezTo>
                  <a:cubicBezTo>
                    <a:pt x="192" y="286"/>
                    <a:pt x="159" y="186"/>
                    <a:pt x="259" y="119"/>
                  </a:cubicBezTo>
                  <a:cubicBezTo>
                    <a:pt x="259" y="86"/>
                    <a:pt x="192" y="53"/>
                    <a:pt x="159" y="53"/>
                  </a:cubicBezTo>
                  <a:cubicBezTo>
                    <a:pt x="1" y="116"/>
                    <a:pt x="82" y="389"/>
                    <a:pt x="262" y="389"/>
                  </a:cubicBezTo>
                  <a:cubicBezTo>
                    <a:pt x="271" y="389"/>
                    <a:pt x="282" y="388"/>
                    <a:pt x="292" y="386"/>
                  </a:cubicBezTo>
                  <a:cubicBezTo>
                    <a:pt x="492" y="353"/>
                    <a:pt x="492" y="86"/>
                    <a:pt x="325" y="19"/>
                  </a:cubicBezTo>
                  <a:cubicBezTo>
                    <a:pt x="312" y="6"/>
                    <a:pt x="302" y="1"/>
                    <a:pt x="29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9"/>
            <p:cNvSpPr/>
            <p:nvPr/>
          </p:nvSpPr>
          <p:spPr>
            <a:xfrm>
              <a:off x="4967100" y="3344075"/>
              <a:ext cx="170150" cy="228275"/>
            </a:xfrm>
            <a:custGeom>
              <a:rect b="b" l="l" r="r" t="t"/>
              <a:pathLst>
                <a:path extrusionOk="0" h="9131" w="6806">
                  <a:moveTo>
                    <a:pt x="3419" y="0"/>
                  </a:moveTo>
                  <a:cubicBezTo>
                    <a:pt x="1888" y="0"/>
                    <a:pt x="814" y="1803"/>
                    <a:pt x="568" y="3407"/>
                  </a:cubicBezTo>
                  <a:cubicBezTo>
                    <a:pt x="134" y="5708"/>
                    <a:pt x="0" y="8077"/>
                    <a:pt x="2402" y="8877"/>
                  </a:cubicBezTo>
                  <a:cubicBezTo>
                    <a:pt x="2931" y="9053"/>
                    <a:pt x="3396" y="9131"/>
                    <a:pt x="3806" y="9131"/>
                  </a:cubicBezTo>
                  <a:cubicBezTo>
                    <a:pt x="6110" y="9131"/>
                    <a:pt x="6644" y="6679"/>
                    <a:pt x="6672" y="5575"/>
                  </a:cubicBezTo>
                  <a:cubicBezTo>
                    <a:pt x="6805" y="2206"/>
                    <a:pt x="6805" y="504"/>
                    <a:pt x="4103" y="4"/>
                  </a:cubicBezTo>
                  <a:cubicBezTo>
                    <a:pt x="4103" y="4"/>
                    <a:pt x="3837" y="37"/>
                    <a:pt x="3803" y="37"/>
                  </a:cubicBezTo>
                  <a:cubicBezTo>
                    <a:pt x="3672" y="12"/>
                    <a:pt x="3544" y="0"/>
                    <a:pt x="3419" y="0"/>
                  </a:cubicBez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9"/>
            <p:cNvSpPr/>
            <p:nvPr/>
          </p:nvSpPr>
          <p:spPr>
            <a:xfrm>
              <a:off x="5108025" y="3440150"/>
              <a:ext cx="4200" cy="4150"/>
            </a:xfrm>
            <a:custGeom>
              <a:rect b="b" l="l" r="r" t="t"/>
              <a:pathLst>
                <a:path extrusionOk="0" h="166" w="168">
                  <a:moveTo>
                    <a:pt x="83" y="1"/>
                  </a:moveTo>
                  <a:cubicBezTo>
                    <a:pt x="41" y="1"/>
                    <a:pt x="1" y="27"/>
                    <a:pt x="1" y="64"/>
                  </a:cubicBezTo>
                  <a:cubicBezTo>
                    <a:pt x="1" y="131"/>
                    <a:pt x="1" y="131"/>
                    <a:pt x="34" y="131"/>
                  </a:cubicBezTo>
                  <a:cubicBezTo>
                    <a:pt x="58" y="154"/>
                    <a:pt x="81" y="165"/>
                    <a:pt x="102" y="165"/>
                  </a:cubicBezTo>
                  <a:cubicBezTo>
                    <a:pt x="140" y="165"/>
                    <a:pt x="168" y="128"/>
                    <a:pt x="168" y="64"/>
                  </a:cubicBezTo>
                  <a:cubicBezTo>
                    <a:pt x="153" y="19"/>
                    <a:pt x="117" y="1"/>
                    <a:pt x="8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9"/>
            <p:cNvSpPr/>
            <p:nvPr/>
          </p:nvSpPr>
          <p:spPr>
            <a:xfrm>
              <a:off x="5032975" y="3433925"/>
              <a:ext cx="6325" cy="4225"/>
            </a:xfrm>
            <a:custGeom>
              <a:rect b="b" l="l" r="r" t="t"/>
              <a:pathLst>
                <a:path extrusionOk="0" h="169" w="253">
                  <a:moveTo>
                    <a:pt x="140" y="1"/>
                  </a:moveTo>
                  <a:cubicBezTo>
                    <a:pt x="70" y="1"/>
                    <a:pt x="0" y="121"/>
                    <a:pt x="101" y="146"/>
                  </a:cubicBezTo>
                  <a:cubicBezTo>
                    <a:pt x="116" y="162"/>
                    <a:pt x="134" y="168"/>
                    <a:pt x="150" y="168"/>
                  </a:cubicBezTo>
                  <a:cubicBezTo>
                    <a:pt x="205" y="168"/>
                    <a:pt x="252" y="97"/>
                    <a:pt x="201" y="46"/>
                  </a:cubicBezTo>
                  <a:cubicBezTo>
                    <a:pt x="184" y="13"/>
                    <a:pt x="162" y="1"/>
                    <a:pt x="14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9"/>
            <p:cNvSpPr/>
            <p:nvPr/>
          </p:nvSpPr>
          <p:spPr>
            <a:xfrm>
              <a:off x="4985450" y="3540150"/>
              <a:ext cx="100925" cy="136775"/>
            </a:xfrm>
            <a:custGeom>
              <a:rect b="b" l="l" r="r" t="t"/>
              <a:pathLst>
                <a:path extrusionOk="0" h="5471" w="4037">
                  <a:moveTo>
                    <a:pt x="334" y="0"/>
                  </a:moveTo>
                  <a:lnTo>
                    <a:pt x="67" y="3536"/>
                  </a:lnTo>
                  <a:cubicBezTo>
                    <a:pt x="0" y="4570"/>
                    <a:pt x="834" y="5471"/>
                    <a:pt x="1868" y="5471"/>
                  </a:cubicBezTo>
                  <a:cubicBezTo>
                    <a:pt x="2769" y="5471"/>
                    <a:pt x="3570" y="4770"/>
                    <a:pt x="3670" y="3869"/>
                  </a:cubicBezTo>
                  <a:lnTo>
                    <a:pt x="4037" y="367"/>
                  </a:lnTo>
                  <a:lnTo>
                    <a:pt x="334" y="0"/>
                  </a:ln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9"/>
            <p:cNvSpPr/>
            <p:nvPr/>
          </p:nvSpPr>
          <p:spPr>
            <a:xfrm>
              <a:off x="5064675" y="3428600"/>
              <a:ext cx="27550" cy="58025"/>
            </a:xfrm>
            <a:custGeom>
              <a:rect b="b" l="l" r="r" t="t"/>
              <a:pathLst>
                <a:path extrusionOk="0" h="2321" w="1102">
                  <a:moveTo>
                    <a:pt x="234" y="0"/>
                  </a:moveTo>
                  <a:cubicBezTo>
                    <a:pt x="217" y="0"/>
                    <a:pt x="200" y="9"/>
                    <a:pt x="200" y="26"/>
                  </a:cubicBezTo>
                  <a:cubicBezTo>
                    <a:pt x="100" y="626"/>
                    <a:pt x="67" y="1193"/>
                    <a:pt x="0" y="1827"/>
                  </a:cubicBezTo>
                  <a:cubicBezTo>
                    <a:pt x="0" y="1856"/>
                    <a:pt x="25" y="1934"/>
                    <a:pt x="53" y="1934"/>
                  </a:cubicBezTo>
                  <a:cubicBezTo>
                    <a:pt x="58" y="1934"/>
                    <a:pt x="62" y="1932"/>
                    <a:pt x="67" y="1927"/>
                  </a:cubicBezTo>
                  <a:cubicBezTo>
                    <a:pt x="190" y="1865"/>
                    <a:pt x="484" y="1690"/>
                    <a:pt x="634" y="1690"/>
                  </a:cubicBezTo>
                  <a:cubicBezTo>
                    <a:pt x="646" y="1690"/>
                    <a:pt x="657" y="1691"/>
                    <a:pt x="667" y="1693"/>
                  </a:cubicBezTo>
                  <a:cubicBezTo>
                    <a:pt x="734" y="1760"/>
                    <a:pt x="601" y="1827"/>
                    <a:pt x="567" y="1927"/>
                  </a:cubicBezTo>
                  <a:cubicBezTo>
                    <a:pt x="501" y="1994"/>
                    <a:pt x="401" y="2127"/>
                    <a:pt x="334" y="2194"/>
                  </a:cubicBezTo>
                  <a:cubicBezTo>
                    <a:pt x="262" y="2266"/>
                    <a:pt x="311" y="2321"/>
                    <a:pt x="369" y="2321"/>
                  </a:cubicBezTo>
                  <a:cubicBezTo>
                    <a:pt x="391" y="2321"/>
                    <a:pt x="415" y="2312"/>
                    <a:pt x="434" y="2294"/>
                  </a:cubicBezTo>
                  <a:cubicBezTo>
                    <a:pt x="567" y="2160"/>
                    <a:pt x="1101" y="1793"/>
                    <a:pt x="901" y="1527"/>
                  </a:cubicBezTo>
                  <a:cubicBezTo>
                    <a:pt x="863" y="1481"/>
                    <a:pt x="809" y="1463"/>
                    <a:pt x="745" y="1463"/>
                  </a:cubicBezTo>
                  <a:cubicBezTo>
                    <a:pt x="573" y="1463"/>
                    <a:pt x="334" y="1593"/>
                    <a:pt x="176" y="1674"/>
                  </a:cubicBezTo>
                  <a:lnTo>
                    <a:pt x="176" y="1674"/>
                  </a:lnTo>
                  <a:cubicBezTo>
                    <a:pt x="206" y="1148"/>
                    <a:pt x="237" y="573"/>
                    <a:pt x="267" y="26"/>
                  </a:cubicBezTo>
                  <a:cubicBezTo>
                    <a:pt x="267" y="9"/>
                    <a:pt x="250" y="0"/>
                    <a:pt x="2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9"/>
            <p:cNvSpPr/>
            <p:nvPr/>
          </p:nvSpPr>
          <p:spPr>
            <a:xfrm>
              <a:off x="4945025" y="3424850"/>
              <a:ext cx="47125" cy="58225"/>
            </a:xfrm>
            <a:custGeom>
              <a:rect b="b" l="l" r="r" t="t"/>
              <a:pathLst>
                <a:path extrusionOk="0" h="2329" w="1885">
                  <a:moveTo>
                    <a:pt x="1047" y="1"/>
                  </a:moveTo>
                  <a:cubicBezTo>
                    <a:pt x="659" y="1"/>
                    <a:pt x="339" y="338"/>
                    <a:pt x="216" y="676"/>
                  </a:cubicBezTo>
                  <a:cubicBezTo>
                    <a:pt x="0" y="1417"/>
                    <a:pt x="441" y="2329"/>
                    <a:pt x="1248" y="2329"/>
                  </a:cubicBezTo>
                  <a:cubicBezTo>
                    <a:pt x="1313" y="2329"/>
                    <a:pt x="1381" y="2323"/>
                    <a:pt x="1451" y="2310"/>
                  </a:cubicBezTo>
                  <a:lnTo>
                    <a:pt x="1784" y="643"/>
                  </a:lnTo>
                  <a:cubicBezTo>
                    <a:pt x="1884" y="309"/>
                    <a:pt x="1384" y="75"/>
                    <a:pt x="1150" y="9"/>
                  </a:cubicBezTo>
                  <a:cubicBezTo>
                    <a:pt x="1116" y="3"/>
                    <a:pt x="1081" y="1"/>
                    <a:pt x="1047" y="1"/>
                  </a:cubicBezTo>
                  <a:close/>
                </a:path>
              </a:pathLst>
            </a:custGeom>
            <a:solidFill>
              <a:srgbClr val="FFA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9"/>
            <p:cNvSpPr/>
            <p:nvPr/>
          </p:nvSpPr>
          <p:spPr>
            <a:xfrm>
              <a:off x="5044650" y="3486650"/>
              <a:ext cx="39075" cy="21325"/>
            </a:xfrm>
            <a:custGeom>
              <a:rect b="b" l="l" r="r" t="t"/>
              <a:pathLst>
                <a:path extrusionOk="0" h="853" w="1563">
                  <a:moveTo>
                    <a:pt x="21" y="0"/>
                  </a:moveTo>
                  <a:cubicBezTo>
                    <a:pt x="12" y="0"/>
                    <a:pt x="1" y="19"/>
                    <a:pt x="1" y="39"/>
                  </a:cubicBezTo>
                  <a:cubicBezTo>
                    <a:pt x="134" y="372"/>
                    <a:pt x="234" y="706"/>
                    <a:pt x="634" y="839"/>
                  </a:cubicBezTo>
                  <a:cubicBezTo>
                    <a:pt x="679" y="848"/>
                    <a:pt x="724" y="852"/>
                    <a:pt x="769" y="852"/>
                  </a:cubicBezTo>
                  <a:cubicBezTo>
                    <a:pt x="1063" y="852"/>
                    <a:pt x="1362" y="675"/>
                    <a:pt x="1535" y="472"/>
                  </a:cubicBezTo>
                  <a:cubicBezTo>
                    <a:pt x="1562" y="418"/>
                    <a:pt x="1545" y="363"/>
                    <a:pt x="1502" y="363"/>
                  </a:cubicBezTo>
                  <a:cubicBezTo>
                    <a:pt x="1492" y="363"/>
                    <a:pt x="1481" y="366"/>
                    <a:pt x="1468" y="372"/>
                  </a:cubicBezTo>
                  <a:cubicBezTo>
                    <a:pt x="1221" y="526"/>
                    <a:pt x="1032" y="709"/>
                    <a:pt x="740" y="709"/>
                  </a:cubicBezTo>
                  <a:cubicBezTo>
                    <a:pt x="717" y="709"/>
                    <a:pt x="693" y="708"/>
                    <a:pt x="668" y="706"/>
                  </a:cubicBezTo>
                  <a:cubicBezTo>
                    <a:pt x="334" y="639"/>
                    <a:pt x="167" y="339"/>
                    <a:pt x="34" y="39"/>
                  </a:cubicBezTo>
                  <a:cubicBezTo>
                    <a:pt x="34" y="10"/>
                    <a:pt x="28"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9"/>
            <p:cNvSpPr/>
            <p:nvPr/>
          </p:nvSpPr>
          <p:spPr>
            <a:xfrm>
              <a:off x="5035800" y="3481775"/>
              <a:ext cx="21125" cy="12300"/>
            </a:xfrm>
            <a:custGeom>
              <a:rect b="b" l="l" r="r" t="t"/>
              <a:pathLst>
                <a:path extrusionOk="0" h="492" w="845">
                  <a:moveTo>
                    <a:pt x="528" y="1"/>
                  </a:moveTo>
                  <a:cubicBezTo>
                    <a:pt x="321" y="1"/>
                    <a:pt x="118" y="148"/>
                    <a:pt x="21" y="367"/>
                  </a:cubicBezTo>
                  <a:cubicBezTo>
                    <a:pt x="1" y="448"/>
                    <a:pt x="17" y="492"/>
                    <a:pt x="41" y="492"/>
                  </a:cubicBezTo>
                  <a:cubicBezTo>
                    <a:pt x="56" y="492"/>
                    <a:pt x="75" y="473"/>
                    <a:pt x="88" y="434"/>
                  </a:cubicBezTo>
                  <a:cubicBezTo>
                    <a:pt x="194" y="249"/>
                    <a:pt x="383" y="189"/>
                    <a:pt x="574" y="189"/>
                  </a:cubicBezTo>
                  <a:cubicBezTo>
                    <a:pt x="623" y="189"/>
                    <a:pt x="673" y="193"/>
                    <a:pt x="722" y="200"/>
                  </a:cubicBezTo>
                  <a:cubicBezTo>
                    <a:pt x="733" y="204"/>
                    <a:pt x="743" y="205"/>
                    <a:pt x="752" y="205"/>
                  </a:cubicBezTo>
                  <a:cubicBezTo>
                    <a:pt x="827" y="205"/>
                    <a:pt x="844" y="96"/>
                    <a:pt x="755" y="67"/>
                  </a:cubicBezTo>
                  <a:cubicBezTo>
                    <a:pt x="682" y="21"/>
                    <a:pt x="605" y="1"/>
                    <a:pt x="52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9"/>
            <p:cNvSpPr/>
            <p:nvPr/>
          </p:nvSpPr>
          <p:spPr>
            <a:xfrm>
              <a:off x="4981275" y="3335250"/>
              <a:ext cx="160150" cy="109850"/>
            </a:xfrm>
            <a:custGeom>
              <a:rect b="b" l="l" r="r" t="t"/>
              <a:pathLst>
                <a:path extrusionOk="0" h="4394" w="6406">
                  <a:moveTo>
                    <a:pt x="3492" y="0"/>
                  </a:moveTo>
                  <a:cubicBezTo>
                    <a:pt x="2821" y="0"/>
                    <a:pt x="2164" y="215"/>
                    <a:pt x="1602" y="524"/>
                  </a:cubicBezTo>
                  <a:cubicBezTo>
                    <a:pt x="1101" y="824"/>
                    <a:pt x="601" y="1191"/>
                    <a:pt x="367" y="1691"/>
                  </a:cubicBezTo>
                  <a:cubicBezTo>
                    <a:pt x="167" y="2158"/>
                    <a:pt x="67" y="2659"/>
                    <a:pt x="34" y="3092"/>
                  </a:cubicBezTo>
                  <a:cubicBezTo>
                    <a:pt x="1" y="3359"/>
                    <a:pt x="1" y="3593"/>
                    <a:pt x="34" y="3860"/>
                  </a:cubicBezTo>
                  <a:cubicBezTo>
                    <a:pt x="67" y="4093"/>
                    <a:pt x="234" y="4327"/>
                    <a:pt x="501" y="4393"/>
                  </a:cubicBezTo>
                  <a:lnTo>
                    <a:pt x="601" y="2525"/>
                  </a:lnTo>
                  <a:cubicBezTo>
                    <a:pt x="668" y="2258"/>
                    <a:pt x="701" y="1925"/>
                    <a:pt x="868" y="1758"/>
                  </a:cubicBezTo>
                  <a:cubicBezTo>
                    <a:pt x="953" y="1673"/>
                    <a:pt x="1073" y="1641"/>
                    <a:pt x="1194" y="1641"/>
                  </a:cubicBezTo>
                  <a:cubicBezTo>
                    <a:pt x="1408" y="1641"/>
                    <a:pt x="1626" y="1740"/>
                    <a:pt x="1668" y="1825"/>
                  </a:cubicBezTo>
                  <a:cubicBezTo>
                    <a:pt x="1768" y="2192"/>
                    <a:pt x="1935" y="2559"/>
                    <a:pt x="2235" y="2826"/>
                  </a:cubicBezTo>
                  <a:cubicBezTo>
                    <a:pt x="2454" y="2995"/>
                    <a:pt x="2725" y="3112"/>
                    <a:pt x="3010" y="3112"/>
                  </a:cubicBezTo>
                  <a:cubicBezTo>
                    <a:pt x="3117" y="3112"/>
                    <a:pt x="3227" y="3095"/>
                    <a:pt x="3336" y="3059"/>
                  </a:cubicBezTo>
                  <a:cubicBezTo>
                    <a:pt x="3669" y="2938"/>
                    <a:pt x="3893" y="2569"/>
                    <a:pt x="3806" y="2253"/>
                  </a:cubicBezTo>
                  <a:lnTo>
                    <a:pt x="3806" y="2253"/>
                  </a:lnTo>
                  <a:cubicBezTo>
                    <a:pt x="3939" y="2583"/>
                    <a:pt x="4129" y="2885"/>
                    <a:pt x="4404" y="3159"/>
                  </a:cubicBezTo>
                  <a:cubicBezTo>
                    <a:pt x="4529" y="3309"/>
                    <a:pt x="4729" y="3441"/>
                    <a:pt x="4920" y="3441"/>
                  </a:cubicBezTo>
                  <a:cubicBezTo>
                    <a:pt x="4983" y="3441"/>
                    <a:pt x="5046" y="3426"/>
                    <a:pt x="5104" y="3393"/>
                  </a:cubicBezTo>
                  <a:cubicBezTo>
                    <a:pt x="5238" y="3326"/>
                    <a:pt x="5338" y="3159"/>
                    <a:pt x="5338" y="3026"/>
                  </a:cubicBezTo>
                  <a:cubicBezTo>
                    <a:pt x="5338" y="2859"/>
                    <a:pt x="5238" y="2725"/>
                    <a:pt x="5204" y="2559"/>
                  </a:cubicBezTo>
                  <a:lnTo>
                    <a:pt x="5204" y="2559"/>
                  </a:lnTo>
                  <a:cubicBezTo>
                    <a:pt x="5338" y="2859"/>
                    <a:pt x="5504" y="3159"/>
                    <a:pt x="5738" y="3393"/>
                  </a:cubicBezTo>
                  <a:cubicBezTo>
                    <a:pt x="5767" y="3421"/>
                    <a:pt x="5845" y="3499"/>
                    <a:pt x="5909" y="3499"/>
                  </a:cubicBezTo>
                  <a:cubicBezTo>
                    <a:pt x="5919" y="3499"/>
                    <a:pt x="5929" y="3497"/>
                    <a:pt x="5938" y="3493"/>
                  </a:cubicBezTo>
                  <a:cubicBezTo>
                    <a:pt x="6005" y="3493"/>
                    <a:pt x="6038" y="3393"/>
                    <a:pt x="6072" y="3359"/>
                  </a:cubicBezTo>
                  <a:cubicBezTo>
                    <a:pt x="6405" y="2659"/>
                    <a:pt x="6338" y="1758"/>
                    <a:pt x="5871" y="1158"/>
                  </a:cubicBezTo>
                  <a:cubicBezTo>
                    <a:pt x="5404" y="524"/>
                    <a:pt x="4671" y="90"/>
                    <a:pt x="3870" y="24"/>
                  </a:cubicBezTo>
                  <a:cubicBezTo>
                    <a:pt x="3744" y="8"/>
                    <a:pt x="3618" y="0"/>
                    <a:pt x="349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9"/>
            <p:cNvSpPr/>
            <p:nvPr/>
          </p:nvSpPr>
          <p:spPr>
            <a:xfrm>
              <a:off x="4999625" y="3549825"/>
              <a:ext cx="82575" cy="24300"/>
            </a:xfrm>
            <a:custGeom>
              <a:rect b="b" l="l" r="r" t="t"/>
              <a:pathLst>
                <a:path extrusionOk="0" h="972" w="3303">
                  <a:moveTo>
                    <a:pt x="40" y="0"/>
                  </a:moveTo>
                  <a:cubicBezTo>
                    <a:pt x="0" y="0"/>
                    <a:pt x="0" y="31"/>
                    <a:pt x="0" y="80"/>
                  </a:cubicBezTo>
                  <a:cubicBezTo>
                    <a:pt x="648" y="628"/>
                    <a:pt x="1500" y="971"/>
                    <a:pt x="2376" y="971"/>
                  </a:cubicBezTo>
                  <a:cubicBezTo>
                    <a:pt x="2673" y="971"/>
                    <a:pt x="2974" y="932"/>
                    <a:pt x="3269" y="847"/>
                  </a:cubicBezTo>
                  <a:cubicBezTo>
                    <a:pt x="3303" y="847"/>
                    <a:pt x="3303" y="781"/>
                    <a:pt x="3269" y="781"/>
                  </a:cubicBezTo>
                  <a:cubicBezTo>
                    <a:pt x="2978" y="831"/>
                    <a:pt x="2690" y="858"/>
                    <a:pt x="2408" y="858"/>
                  </a:cubicBezTo>
                  <a:cubicBezTo>
                    <a:pt x="1564" y="858"/>
                    <a:pt x="776" y="614"/>
                    <a:pt x="100" y="13"/>
                  </a:cubicBezTo>
                  <a:cubicBezTo>
                    <a:pt x="74" y="4"/>
                    <a:pt x="54" y="0"/>
                    <a:pt x="4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9"/>
            <p:cNvSpPr/>
            <p:nvPr/>
          </p:nvSpPr>
          <p:spPr>
            <a:xfrm>
              <a:off x="5049650" y="3517375"/>
              <a:ext cx="30050" cy="34475"/>
            </a:xfrm>
            <a:custGeom>
              <a:rect b="b" l="l" r="r" t="t"/>
              <a:pathLst>
                <a:path extrusionOk="0" h="1379" w="1202">
                  <a:moveTo>
                    <a:pt x="402" y="0"/>
                  </a:moveTo>
                  <a:cubicBezTo>
                    <a:pt x="360" y="0"/>
                    <a:pt x="290" y="54"/>
                    <a:pt x="268" y="77"/>
                  </a:cubicBezTo>
                  <a:cubicBezTo>
                    <a:pt x="201" y="110"/>
                    <a:pt x="168" y="211"/>
                    <a:pt x="134" y="277"/>
                  </a:cubicBezTo>
                  <a:cubicBezTo>
                    <a:pt x="101" y="444"/>
                    <a:pt x="1" y="611"/>
                    <a:pt x="1" y="811"/>
                  </a:cubicBezTo>
                  <a:cubicBezTo>
                    <a:pt x="1" y="911"/>
                    <a:pt x="1" y="978"/>
                    <a:pt x="101" y="1078"/>
                  </a:cubicBezTo>
                  <a:cubicBezTo>
                    <a:pt x="125" y="1125"/>
                    <a:pt x="181" y="1172"/>
                    <a:pt x="248" y="1172"/>
                  </a:cubicBezTo>
                  <a:cubicBezTo>
                    <a:pt x="276" y="1172"/>
                    <a:pt x="305" y="1164"/>
                    <a:pt x="334" y="1145"/>
                  </a:cubicBezTo>
                  <a:cubicBezTo>
                    <a:pt x="389" y="1126"/>
                    <a:pt x="423" y="1079"/>
                    <a:pt x="428" y="1034"/>
                  </a:cubicBezTo>
                  <a:lnTo>
                    <a:pt x="428" y="1034"/>
                  </a:lnTo>
                  <a:cubicBezTo>
                    <a:pt x="434" y="1065"/>
                    <a:pt x="434" y="1096"/>
                    <a:pt x="434" y="1111"/>
                  </a:cubicBezTo>
                  <a:lnTo>
                    <a:pt x="434" y="1278"/>
                  </a:lnTo>
                  <a:cubicBezTo>
                    <a:pt x="468" y="1311"/>
                    <a:pt x="501" y="1378"/>
                    <a:pt x="601" y="1378"/>
                  </a:cubicBezTo>
                  <a:cubicBezTo>
                    <a:pt x="635" y="1378"/>
                    <a:pt x="635" y="1311"/>
                    <a:pt x="668" y="1278"/>
                  </a:cubicBezTo>
                  <a:cubicBezTo>
                    <a:pt x="701" y="1211"/>
                    <a:pt x="701" y="1078"/>
                    <a:pt x="768" y="944"/>
                  </a:cubicBezTo>
                  <a:cubicBezTo>
                    <a:pt x="768" y="1044"/>
                    <a:pt x="768" y="1078"/>
                    <a:pt x="801" y="1145"/>
                  </a:cubicBezTo>
                  <a:cubicBezTo>
                    <a:pt x="835" y="1245"/>
                    <a:pt x="868" y="1278"/>
                    <a:pt x="968" y="1278"/>
                  </a:cubicBezTo>
                  <a:cubicBezTo>
                    <a:pt x="1035" y="1278"/>
                    <a:pt x="1102" y="1145"/>
                    <a:pt x="1135" y="1078"/>
                  </a:cubicBezTo>
                  <a:cubicBezTo>
                    <a:pt x="1168" y="811"/>
                    <a:pt x="1202" y="577"/>
                    <a:pt x="1068" y="377"/>
                  </a:cubicBezTo>
                  <a:cubicBezTo>
                    <a:pt x="908" y="164"/>
                    <a:pt x="727" y="14"/>
                    <a:pt x="558" y="14"/>
                  </a:cubicBezTo>
                  <a:cubicBezTo>
                    <a:pt x="516" y="14"/>
                    <a:pt x="475" y="24"/>
                    <a:pt x="434" y="44"/>
                  </a:cubicBezTo>
                  <a:cubicBezTo>
                    <a:pt x="434" y="12"/>
                    <a:pt x="421" y="0"/>
                    <a:pt x="40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149"/>
          <p:cNvGrpSpPr/>
          <p:nvPr/>
        </p:nvGrpSpPr>
        <p:grpSpPr>
          <a:xfrm>
            <a:off x="4064975" y="1704477"/>
            <a:ext cx="891604" cy="1489092"/>
            <a:chOff x="5740975" y="1340525"/>
            <a:chExt cx="1025775" cy="1636725"/>
          </a:xfrm>
        </p:grpSpPr>
        <p:sp>
          <p:nvSpPr>
            <p:cNvPr id="1546" name="Google Shape;1546;p149"/>
            <p:cNvSpPr/>
            <p:nvPr/>
          </p:nvSpPr>
          <p:spPr>
            <a:xfrm>
              <a:off x="5914450" y="1676300"/>
              <a:ext cx="361950" cy="346425"/>
            </a:xfrm>
            <a:custGeom>
              <a:rect b="b" l="l" r="r" t="t"/>
              <a:pathLst>
                <a:path extrusionOk="0" h="13857" w="14478">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9"/>
            <p:cNvSpPr/>
            <p:nvPr/>
          </p:nvSpPr>
          <p:spPr>
            <a:xfrm>
              <a:off x="5740975" y="1936275"/>
              <a:ext cx="188050" cy="80650"/>
            </a:xfrm>
            <a:custGeom>
              <a:rect b="b" l="l" r="r" t="t"/>
              <a:pathLst>
                <a:path extrusionOk="0" h="3226" w="7522">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9"/>
            <p:cNvSpPr/>
            <p:nvPr/>
          </p:nvSpPr>
          <p:spPr>
            <a:xfrm>
              <a:off x="6248850" y="2803775"/>
              <a:ext cx="248525" cy="143475"/>
            </a:xfrm>
            <a:custGeom>
              <a:rect b="b" l="l" r="r" t="t"/>
              <a:pathLst>
                <a:path extrusionOk="0" h="5739" w="9941">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9"/>
            <p:cNvSpPr/>
            <p:nvPr/>
          </p:nvSpPr>
          <p:spPr>
            <a:xfrm>
              <a:off x="6169625" y="1610175"/>
              <a:ext cx="327750" cy="508125"/>
            </a:xfrm>
            <a:custGeom>
              <a:rect b="b" l="l" r="r" t="t"/>
              <a:pathLst>
                <a:path extrusionOk="0" h="20325" w="1311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9"/>
            <p:cNvSpPr/>
            <p:nvPr/>
          </p:nvSpPr>
          <p:spPr>
            <a:xfrm>
              <a:off x="6094575" y="1632100"/>
              <a:ext cx="155975" cy="268550"/>
            </a:xfrm>
            <a:custGeom>
              <a:rect b="b" l="l" r="r" t="t"/>
              <a:pathLst>
                <a:path extrusionOk="0" h="10742" w="6239">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9"/>
            <p:cNvSpPr/>
            <p:nvPr/>
          </p:nvSpPr>
          <p:spPr>
            <a:xfrm>
              <a:off x="6238000" y="1398600"/>
              <a:ext cx="150975" cy="210675"/>
            </a:xfrm>
            <a:custGeom>
              <a:rect b="b" l="l" r="r" t="t"/>
              <a:pathLst>
                <a:path extrusionOk="0" h="8427" w="6039">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9"/>
            <p:cNvSpPr/>
            <p:nvPr/>
          </p:nvSpPr>
          <p:spPr>
            <a:xfrm>
              <a:off x="6244675" y="1562900"/>
              <a:ext cx="173475" cy="231850"/>
            </a:xfrm>
            <a:custGeom>
              <a:rect b="b" l="l" r="r" t="t"/>
              <a:pathLst>
                <a:path extrusionOk="0" h="9274" w="6939">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9"/>
            <p:cNvSpPr/>
            <p:nvPr/>
          </p:nvSpPr>
          <p:spPr>
            <a:xfrm>
              <a:off x="6163475" y="1340525"/>
              <a:ext cx="223600" cy="133150"/>
            </a:xfrm>
            <a:custGeom>
              <a:rect b="b" l="l" r="r" t="t"/>
              <a:pathLst>
                <a:path extrusionOk="0" h="5326" w="8944">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9"/>
            <p:cNvSpPr/>
            <p:nvPr/>
          </p:nvSpPr>
          <p:spPr>
            <a:xfrm>
              <a:off x="6215500" y="2089925"/>
              <a:ext cx="472025" cy="783100"/>
            </a:xfrm>
            <a:custGeom>
              <a:rect b="b" l="l" r="r" t="t"/>
              <a:pathLst>
                <a:path extrusionOk="0" h="31324" w="18881">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9"/>
            <p:cNvSpPr/>
            <p:nvPr/>
          </p:nvSpPr>
          <p:spPr>
            <a:xfrm>
              <a:off x="6584925" y="2833800"/>
              <a:ext cx="181825" cy="143450"/>
            </a:xfrm>
            <a:custGeom>
              <a:rect b="b" l="l" r="r" t="t"/>
              <a:pathLst>
                <a:path extrusionOk="0" h="5738" w="7273">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9"/>
            <p:cNvSpPr/>
            <p:nvPr/>
          </p:nvSpPr>
          <p:spPr>
            <a:xfrm>
              <a:off x="6370600" y="1468350"/>
              <a:ext cx="28375" cy="38600"/>
            </a:xfrm>
            <a:custGeom>
              <a:rect b="b" l="l" r="r" t="t"/>
              <a:pathLst>
                <a:path extrusionOk="0" h="1544" w="1135">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9"/>
            <p:cNvSpPr/>
            <p:nvPr/>
          </p:nvSpPr>
          <p:spPr>
            <a:xfrm>
              <a:off x="6225500" y="1486350"/>
              <a:ext cx="25050" cy="40300"/>
            </a:xfrm>
            <a:custGeom>
              <a:rect b="b" l="l" r="r" t="t"/>
              <a:pathLst>
                <a:path extrusionOk="0" h="1612" w="1002">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9"/>
            <p:cNvSpPr/>
            <p:nvPr/>
          </p:nvSpPr>
          <p:spPr>
            <a:xfrm>
              <a:off x="6245525" y="1497000"/>
              <a:ext cx="143450" cy="114250"/>
            </a:xfrm>
            <a:custGeom>
              <a:rect b="b" l="l" r="r" t="t"/>
              <a:pathLst>
                <a:path extrusionOk="0" h="4570" w="5738">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9"/>
            <p:cNvSpPr/>
            <p:nvPr/>
          </p:nvSpPr>
          <p:spPr>
            <a:xfrm>
              <a:off x="6290700" y="1469575"/>
              <a:ext cx="24875" cy="47850"/>
            </a:xfrm>
            <a:custGeom>
              <a:rect b="b" l="l" r="r" t="t"/>
              <a:pathLst>
                <a:path extrusionOk="0" h="1914" w="995">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9"/>
            <p:cNvSpPr/>
            <p:nvPr/>
          </p:nvSpPr>
          <p:spPr>
            <a:xfrm>
              <a:off x="6336725" y="1474875"/>
              <a:ext cx="3875" cy="3550"/>
            </a:xfrm>
            <a:custGeom>
              <a:rect b="b" l="l" r="r" t="t"/>
              <a:pathLst>
                <a:path extrusionOk="0" h="142" w="155">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9"/>
            <p:cNvSpPr/>
            <p:nvPr/>
          </p:nvSpPr>
          <p:spPr>
            <a:xfrm>
              <a:off x="6265150" y="1482625"/>
              <a:ext cx="6250" cy="3575"/>
            </a:xfrm>
            <a:custGeom>
              <a:rect b="b" l="l" r="r" t="t"/>
              <a:pathLst>
                <a:path extrusionOk="0" h="143" w="25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9"/>
            <p:cNvSpPr/>
            <p:nvPr/>
          </p:nvSpPr>
          <p:spPr>
            <a:xfrm>
              <a:off x="6287600" y="1525350"/>
              <a:ext cx="57600" cy="28800"/>
            </a:xfrm>
            <a:custGeom>
              <a:rect b="b" l="l" r="r" t="t"/>
              <a:pathLst>
                <a:path extrusionOk="0" h="1152" w="2304">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9"/>
            <p:cNvSpPr/>
            <p:nvPr/>
          </p:nvSpPr>
          <p:spPr>
            <a:xfrm>
              <a:off x="6517375" y="2506875"/>
              <a:ext cx="63400" cy="22575"/>
            </a:xfrm>
            <a:custGeom>
              <a:rect b="b" l="l" r="r" t="t"/>
              <a:pathLst>
                <a:path extrusionOk="0" h="903" w="2536">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9"/>
            <p:cNvSpPr/>
            <p:nvPr/>
          </p:nvSpPr>
          <p:spPr>
            <a:xfrm>
              <a:off x="6336400" y="2541100"/>
              <a:ext cx="61750" cy="18400"/>
            </a:xfrm>
            <a:custGeom>
              <a:rect b="b" l="l" r="r" t="t"/>
              <a:pathLst>
                <a:path extrusionOk="0" h="736" w="247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9"/>
            <p:cNvSpPr/>
            <p:nvPr/>
          </p:nvSpPr>
          <p:spPr>
            <a:xfrm>
              <a:off x="6344750" y="2108675"/>
              <a:ext cx="46725" cy="87100"/>
            </a:xfrm>
            <a:custGeom>
              <a:rect b="b" l="l" r="r" t="t"/>
              <a:pathLst>
                <a:path extrusionOk="0" h="3484" w="1869">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9"/>
            <p:cNvSpPr/>
            <p:nvPr/>
          </p:nvSpPr>
          <p:spPr>
            <a:xfrm>
              <a:off x="6278025" y="2908025"/>
              <a:ext cx="208525" cy="26700"/>
            </a:xfrm>
            <a:custGeom>
              <a:rect b="b" l="l" r="r" t="t"/>
              <a:pathLst>
                <a:path extrusionOk="0" h="1068" w="8341">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9"/>
            <p:cNvSpPr/>
            <p:nvPr/>
          </p:nvSpPr>
          <p:spPr>
            <a:xfrm>
              <a:off x="6349750" y="2898850"/>
              <a:ext cx="13375" cy="15875"/>
            </a:xfrm>
            <a:custGeom>
              <a:rect b="b" l="l" r="r" t="t"/>
              <a:pathLst>
                <a:path extrusionOk="0" h="635" w="535">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9"/>
            <p:cNvSpPr/>
            <p:nvPr/>
          </p:nvSpPr>
          <p:spPr>
            <a:xfrm>
              <a:off x="6355600" y="2894875"/>
              <a:ext cx="15025" cy="14000"/>
            </a:xfrm>
            <a:custGeom>
              <a:rect b="b" l="l" r="r" t="t"/>
              <a:pathLst>
                <a:path extrusionOk="0" h="560" w="601">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9"/>
            <p:cNvSpPr/>
            <p:nvPr/>
          </p:nvSpPr>
          <p:spPr>
            <a:xfrm>
              <a:off x="6365850" y="2889325"/>
              <a:ext cx="16450" cy="16225"/>
            </a:xfrm>
            <a:custGeom>
              <a:rect b="b" l="l" r="r" t="t"/>
              <a:pathLst>
                <a:path extrusionOk="0" h="649" w="658">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9"/>
            <p:cNvSpPr/>
            <p:nvPr/>
          </p:nvSpPr>
          <p:spPr>
            <a:xfrm>
              <a:off x="6333075" y="2850050"/>
              <a:ext cx="39400" cy="38450"/>
            </a:xfrm>
            <a:custGeom>
              <a:rect b="b" l="l" r="r" t="t"/>
              <a:pathLst>
                <a:path extrusionOk="0" h="1538" w="1576">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9"/>
            <p:cNvSpPr/>
            <p:nvPr/>
          </p:nvSpPr>
          <p:spPr>
            <a:xfrm>
              <a:off x="6690225" y="2918850"/>
              <a:ext cx="26475" cy="16050"/>
            </a:xfrm>
            <a:custGeom>
              <a:rect b="b" l="l" r="r" t="t"/>
              <a:pathLst>
                <a:path extrusionOk="0" h="642" w="1059">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9"/>
            <p:cNvSpPr/>
            <p:nvPr/>
          </p:nvSpPr>
          <p:spPr>
            <a:xfrm>
              <a:off x="6676175" y="2910175"/>
              <a:ext cx="32775" cy="20550"/>
            </a:xfrm>
            <a:custGeom>
              <a:rect b="b" l="l" r="r" t="t"/>
              <a:pathLst>
                <a:path extrusionOk="0" h="822" w="1311">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9"/>
            <p:cNvSpPr/>
            <p:nvPr/>
          </p:nvSpPr>
          <p:spPr>
            <a:xfrm>
              <a:off x="6665825" y="2902800"/>
              <a:ext cx="27375" cy="15250"/>
            </a:xfrm>
            <a:custGeom>
              <a:rect b="b" l="l" r="r" t="t"/>
              <a:pathLst>
                <a:path extrusionOk="0" h="610" w="1095">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9"/>
            <p:cNvSpPr/>
            <p:nvPr/>
          </p:nvSpPr>
          <p:spPr>
            <a:xfrm>
              <a:off x="6639375" y="2864225"/>
              <a:ext cx="39800" cy="39050"/>
            </a:xfrm>
            <a:custGeom>
              <a:rect b="b" l="l" r="r" t="t"/>
              <a:pathLst>
                <a:path extrusionOk="0" h="1562" w="1592">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9"/>
            <p:cNvSpPr/>
            <p:nvPr/>
          </p:nvSpPr>
          <p:spPr>
            <a:xfrm>
              <a:off x="6618275" y="2918025"/>
              <a:ext cx="138725" cy="50950"/>
            </a:xfrm>
            <a:custGeom>
              <a:rect b="b" l="l" r="r" t="t"/>
              <a:pathLst>
                <a:path extrusionOk="0" h="2038" w="5549">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9"/>
            <p:cNvSpPr/>
            <p:nvPr/>
          </p:nvSpPr>
          <p:spPr>
            <a:xfrm>
              <a:off x="6379775" y="1627925"/>
              <a:ext cx="240200" cy="445350"/>
            </a:xfrm>
            <a:custGeom>
              <a:rect b="b" l="l" r="r" t="t"/>
              <a:pathLst>
                <a:path extrusionOk="0" h="17814" w="9608">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9"/>
            <p:cNvSpPr/>
            <p:nvPr/>
          </p:nvSpPr>
          <p:spPr>
            <a:xfrm>
              <a:off x="6237175" y="2034200"/>
              <a:ext cx="166800" cy="115150"/>
            </a:xfrm>
            <a:custGeom>
              <a:rect b="b" l="l" r="r" t="t"/>
              <a:pathLst>
                <a:path extrusionOk="0" h="4606" w="6672">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9"/>
            <p:cNvSpPr/>
            <p:nvPr/>
          </p:nvSpPr>
          <p:spPr>
            <a:xfrm>
              <a:off x="6418125" y="1617100"/>
              <a:ext cx="183500" cy="263550"/>
            </a:xfrm>
            <a:custGeom>
              <a:rect b="b" l="l" r="r" t="t"/>
              <a:pathLst>
                <a:path extrusionOk="0" h="10542" w="7340">
                  <a:moveTo>
                    <a:pt x="1" y="0"/>
                  </a:moveTo>
                  <a:lnTo>
                    <a:pt x="2536" y="10541"/>
                  </a:lnTo>
                  <a:lnTo>
                    <a:pt x="7340" y="7506"/>
                  </a:lnTo>
                  <a:cubicBezTo>
                    <a:pt x="4237" y="401"/>
                    <a:pt x="1" y="0"/>
                    <a:pt x="1" y="0"/>
                  </a:cubicBez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9"/>
            <p:cNvSpPr/>
            <p:nvPr/>
          </p:nvSpPr>
          <p:spPr>
            <a:xfrm>
              <a:off x="6467350" y="1725500"/>
              <a:ext cx="25875" cy="166400"/>
            </a:xfrm>
            <a:custGeom>
              <a:rect b="b" l="l" r="r" t="t"/>
              <a:pathLst>
                <a:path extrusionOk="0" h="6656" w="1035">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149"/>
          <p:cNvGrpSpPr/>
          <p:nvPr/>
        </p:nvGrpSpPr>
        <p:grpSpPr>
          <a:xfrm>
            <a:off x="5853933" y="2360514"/>
            <a:ext cx="664347" cy="1642007"/>
            <a:chOff x="5941975" y="3232250"/>
            <a:chExt cx="623800" cy="1687225"/>
          </a:xfrm>
        </p:grpSpPr>
        <p:sp>
          <p:nvSpPr>
            <p:cNvPr id="1581" name="Google Shape;1581;p149"/>
            <p:cNvSpPr/>
            <p:nvPr/>
          </p:nvSpPr>
          <p:spPr>
            <a:xfrm>
              <a:off x="5945300" y="4794375"/>
              <a:ext cx="186825" cy="125100"/>
            </a:xfrm>
            <a:custGeom>
              <a:rect b="b" l="l" r="r" t="t"/>
              <a:pathLst>
                <a:path extrusionOk="0" h="5004" w="7473">
                  <a:moveTo>
                    <a:pt x="3503" y="0"/>
                  </a:moveTo>
                  <a:lnTo>
                    <a:pt x="3536" y="2602"/>
                  </a:lnTo>
                  <a:lnTo>
                    <a:pt x="0" y="4570"/>
                  </a:lnTo>
                  <a:lnTo>
                    <a:pt x="7472" y="5004"/>
                  </a:lnTo>
                  <a:lnTo>
                    <a:pt x="7339" y="767"/>
                  </a:lnTo>
                  <a:lnTo>
                    <a:pt x="3503" y="0"/>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9"/>
            <p:cNvSpPr/>
            <p:nvPr/>
          </p:nvSpPr>
          <p:spPr>
            <a:xfrm>
              <a:off x="6021175" y="3866200"/>
              <a:ext cx="278575" cy="987400"/>
            </a:xfrm>
            <a:custGeom>
              <a:rect b="b" l="l" r="r" t="t"/>
              <a:pathLst>
                <a:path extrusionOk="0" h="39496" w="11143">
                  <a:moveTo>
                    <a:pt x="3637" y="1"/>
                  </a:moveTo>
                  <a:cubicBezTo>
                    <a:pt x="635" y="14178"/>
                    <a:pt x="1" y="38395"/>
                    <a:pt x="1" y="38395"/>
                  </a:cubicBezTo>
                  <a:lnTo>
                    <a:pt x="4671" y="39496"/>
                  </a:lnTo>
                  <a:cubicBezTo>
                    <a:pt x="7773" y="23684"/>
                    <a:pt x="11142" y="2436"/>
                    <a:pt x="11142" y="2436"/>
                  </a:cubicBezTo>
                  <a:lnTo>
                    <a:pt x="3637"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49"/>
            <p:cNvSpPr/>
            <p:nvPr/>
          </p:nvSpPr>
          <p:spPr>
            <a:xfrm>
              <a:off x="6125425" y="4232300"/>
              <a:ext cx="94250" cy="589750"/>
            </a:xfrm>
            <a:custGeom>
              <a:rect b="b" l="l" r="r" t="t"/>
              <a:pathLst>
                <a:path extrusionOk="0" h="23590" w="3770">
                  <a:moveTo>
                    <a:pt x="3770" y="1"/>
                  </a:moveTo>
                  <a:lnTo>
                    <a:pt x="3770" y="1"/>
                  </a:lnTo>
                  <a:cubicBezTo>
                    <a:pt x="3770" y="1"/>
                    <a:pt x="3770" y="2"/>
                    <a:pt x="3770" y="3"/>
                  </a:cubicBezTo>
                  <a:lnTo>
                    <a:pt x="3770" y="3"/>
                  </a:lnTo>
                  <a:cubicBezTo>
                    <a:pt x="3770" y="3"/>
                    <a:pt x="3770" y="2"/>
                    <a:pt x="3770" y="1"/>
                  </a:cubicBezTo>
                  <a:close/>
                  <a:moveTo>
                    <a:pt x="3770" y="3"/>
                  </a:moveTo>
                  <a:cubicBezTo>
                    <a:pt x="3766" y="34"/>
                    <a:pt x="3703" y="34"/>
                    <a:pt x="3703" y="34"/>
                  </a:cubicBezTo>
                  <a:cubicBezTo>
                    <a:pt x="2836" y="10908"/>
                    <a:pt x="1869" y="12810"/>
                    <a:pt x="1" y="23551"/>
                  </a:cubicBezTo>
                  <a:cubicBezTo>
                    <a:pt x="1" y="23570"/>
                    <a:pt x="34" y="23589"/>
                    <a:pt x="62" y="23589"/>
                  </a:cubicBezTo>
                  <a:cubicBezTo>
                    <a:pt x="83" y="23589"/>
                    <a:pt x="101" y="23579"/>
                    <a:pt x="101" y="23551"/>
                  </a:cubicBezTo>
                  <a:cubicBezTo>
                    <a:pt x="1768" y="12744"/>
                    <a:pt x="3103" y="10909"/>
                    <a:pt x="3770" y="3"/>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49"/>
            <p:cNvSpPr/>
            <p:nvPr/>
          </p:nvSpPr>
          <p:spPr>
            <a:xfrm>
              <a:off x="6123750" y="4229800"/>
              <a:ext cx="98425" cy="595450"/>
            </a:xfrm>
            <a:custGeom>
              <a:rect b="b" l="l" r="r" t="t"/>
              <a:pathLst>
                <a:path extrusionOk="0" h="23818" w="3937">
                  <a:moveTo>
                    <a:pt x="3837" y="0"/>
                  </a:moveTo>
                  <a:cubicBezTo>
                    <a:pt x="3770" y="0"/>
                    <a:pt x="3704" y="34"/>
                    <a:pt x="3704" y="134"/>
                  </a:cubicBezTo>
                  <a:cubicBezTo>
                    <a:pt x="3070" y="7606"/>
                    <a:pt x="2436" y="10775"/>
                    <a:pt x="1502" y="15612"/>
                  </a:cubicBezTo>
                  <a:cubicBezTo>
                    <a:pt x="1068" y="17813"/>
                    <a:pt x="568" y="20282"/>
                    <a:pt x="1" y="23651"/>
                  </a:cubicBezTo>
                  <a:cubicBezTo>
                    <a:pt x="1" y="23684"/>
                    <a:pt x="1" y="23717"/>
                    <a:pt x="34" y="23784"/>
                  </a:cubicBezTo>
                  <a:cubicBezTo>
                    <a:pt x="34" y="23817"/>
                    <a:pt x="68" y="23817"/>
                    <a:pt x="101" y="23817"/>
                  </a:cubicBezTo>
                  <a:lnTo>
                    <a:pt x="201" y="23817"/>
                  </a:lnTo>
                  <a:cubicBezTo>
                    <a:pt x="234" y="23784"/>
                    <a:pt x="268" y="23717"/>
                    <a:pt x="268" y="23684"/>
                  </a:cubicBezTo>
                  <a:cubicBezTo>
                    <a:pt x="902" y="19648"/>
                    <a:pt x="1502" y="16812"/>
                    <a:pt x="2002" y="14344"/>
                  </a:cubicBezTo>
                  <a:cubicBezTo>
                    <a:pt x="2870" y="10174"/>
                    <a:pt x="3537" y="6939"/>
                    <a:pt x="3937" y="134"/>
                  </a:cubicBezTo>
                  <a:cubicBezTo>
                    <a:pt x="3937" y="101"/>
                    <a:pt x="3904" y="0"/>
                    <a:pt x="383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49"/>
            <p:cNvSpPr/>
            <p:nvPr/>
          </p:nvSpPr>
          <p:spPr>
            <a:xfrm>
              <a:off x="6020350" y="4861925"/>
              <a:ext cx="49225" cy="9200"/>
            </a:xfrm>
            <a:custGeom>
              <a:rect b="b" l="l" r="r" t="t"/>
              <a:pathLst>
                <a:path extrusionOk="0" h="368" w="1969">
                  <a:moveTo>
                    <a:pt x="67" y="0"/>
                  </a:moveTo>
                  <a:cubicBezTo>
                    <a:pt x="34" y="0"/>
                    <a:pt x="1" y="67"/>
                    <a:pt x="34" y="67"/>
                  </a:cubicBezTo>
                  <a:cubicBezTo>
                    <a:pt x="634" y="234"/>
                    <a:pt x="1235" y="300"/>
                    <a:pt x="1869" y="367"/>
                  </a:cubicBezTo>
                  <a:cubicBezTo>
                    <a:pt x="1969" y="367"/>
                    <a:pt x="1969" y="300"/>
                    <a:pt x="1902" y="300"/>
                  </a:cubicBezTo>
                  <a:cubicBezTo>
                    <a:pt x="1335" y="167"/>
                    <a:pt x="701"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9"/>
            <p:cNvSpPr/>
            <p:nvPr/>
          </p:nvSpPr>
          <p:spPr>
            <a:xfrm>
              <a:off x="6017025" y="4867750"/>
              <a:ext cx="45775" cy="14375"/>
            </a:xfrm>
            <a:custGeom>
              <a:rect b="b" l="l" r="r" t="t"/>
              <a:pathLst>
                <a:path extrusionOk="0" h="575" w="1831">
                  <a:moveTo>
                    <a:pt x="100" y="1"/>
                  </a:moveTo>
                  <a:cubicBezTo>
                    <a:pt x="34" y="1"/>
                    <a:pt x="0" y="101"/>
                    <a:pt x="34" y="101"/>
                  </a:cubicBezTo>
                  <a:cubicBezTo>
                    <a:pt x="634" y="268"/>
                    <a:pt x="1168" y="434"/>
                    <a:pt x="1768" y="568"/>
                  </a:cubicBezTo>
                  <a:cubicBezTo>
                    <a:pt x="1773" y="573"/>
                    <a:pt x="1778" y="575"/>
                    <a:pt x="1782" y="575"/>
                  </a:cubicBezTo>
                  <a:cubicBezTo>
                    <a:pt x="1810" y="575"/>
                    <a:pt x="1830" y="501"/>
                    <a:pt x="1801" y="501"/>
                  </a:cubicBezTo>
                  <a:cubicBezTo>
                    <a:pt x="1201" y="334"/>
                    <a:pt x="667" y="167"/>
                    <a:pt x="100"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9"/>
            <p:cNvSpPr/>
            <p:nvPr/>
          </p:nvSpPr>
          <p:spPr>
            <a:xfrm>
              <a:off x="5996000" y="4828550"/>
              <a:ext cx="57725" cy="41400"/>
            </a:xfrm>
            <a:custGeom>
              <a:rect b="b" l="l" r="r" t="t"/>
              <a:pathLst>
                <a:path extrusionOk="0" h="1656" w="2309">
                  <a:moveTo>
                    <a:pt x="1929" y="320"/>
                  </a:moveTo>
                  <a:cubicBezTo>
                    <a:pt x="2004" y="320"/>
                    <a:pt x="2027" y="390"/>
                    <a:pt x="2009" y="501"/>
                  </a:cubicBezTo>
                  <a:cubicBezTo>
                    <a:pt x="2031" y="841"/>
                    <a:pt x="1716" y="1104"/>
                    <a:pt x="1386" y="1196"/>
                  </a:cubicBezTo>
                  <a:lnTo>
                    <a:pt x="1386" y="1196"/>
                  </a:lnTo>
                  <a:cubicBezTo>
                    <a:pt x="1410" y="1109"/>
                    <a:pt x="1438" y="1022"/>
                    <a:pt x="1475" y="935"/>
                  </a:cubicBezTo>
                  <a:cubicBezTo>
                    <a:pt x="1508" y="835"/>
                    <a:pt x="1508" y="668"/>
                    <a:pt x="1608" y="535"/>
                  </a:cubicBezTo>
                  <a:cubicBezTo>
                    <a:pt x="1608" y="501"/>
                    <a:pt x="1642" y="468"/>
                    <a:pt x="1642" y="468"/>
                  </a:cubicBezTo>
                  <a:cubicBezTo>
                    <a:pt x="1775" y="364"/>
                    <a:pt x="1869" y="320"/>
                    <a:pt x="1929" y="320"/>
                  </a:cubicBezTo>
                  <a:close/>
                  <a:moveTo>
                    <a:pt x="361" y="163"/>
                  </a:moveTo>
                  <a:cubicBezTo>
                    <a:pt x="510" y="163"/>
                    <a:pt x="876" y="803"/>
                    <a:pt x="908" y="835"/>
                  </a:cubicBezTo>
                  <a:cubicBezTo>
                    <a:pt x="994" y="963"/>
                    <a:pt x="1038" y="1092"/>
                    <a:pt x="1085" y="1229"/>
                  </a:cubicBezTo>
                  <a:lnTo>
                    <a:pt x="1085" y="1229"/>
                  </a:lnTo>
                  <a:cubicBezTo>
                    <a:pt x="1035" y="1226"/>
                    <a:pt x="986" y="1217"/>
                    <a:pt x="941" y="1202"/>
                  </a:cubicBezTo>
                  <a:cubicBezTo>
                    <a:pt x="674" y="1168"/>
                    <a:pt x="508" y="935"/>
                    <a:pt x="374" y="735"/>
                  </a:cubicBezTo>
                  <a:cubicBezTo>
                    <a:pt x="341" y="668"/>
                    <a:pt x="174" y="201"/>
                    <a:pt x="341" y="168"/>
                  </a:cubicBezTo>
                  <a:cubicBezTo>
                    <a:pt x="347" y="165"/>
                    <a:pt x="353" y="163"/>
                    <a:pt x="361" y="163"/>
                  </a:cubicBezTo>
                  <a:close/>
                  <a:moveTo>
                    <a:pt x="1238" y="1334"/>
                  </a:moveTo>
                  <a:lnTo>
                    <a:pt x="1238" y="1334"/>
                  </a:lnTo>
                  <a:cubicBezTo>
                    <a:pt x="1237" y="1340"/>
                    <a:pt x="1236" y="1347"/>
                    <a:pt x="1235" y="1353"/>
                  </a:cubicBezTo>
                  <a:lnTo>
                    <a:pt x="1235" y="1353"/>
                  </a:lnTo>
                  <a:cubicBezTo>
                    <a:pt x="1234" y="1347"/>
                    <a:pt x="1233" y="1341"/>
                    <a:pt x="1232" y="1334"/>
                  </a:cubicBezTo>
                  <a:lnTo>
                    <a:pt x="1232" y="1334"/>
                  </a:lnTo>
                  <a:cubicBezTo>
                    <a:pt x="1234" y="1334"/>
                    <a:pt x="1236" y="1334"/>
                    <a:pt x="1238" y="1334"/>
                  </a:cubicBezTo>
                  <a:close/>
                  <a:moveTo>
                    <a:pt x="307" y="1"/>
                  </a:moveTo>
                  <a:cubicBezTo>
                    <a:pt x="241" y="1"/>
                    <a:pt x="207" y="1"/>
                    <a:pt x="207" y="34"/>
                  </a:cubicBezTo>
                  <a:cubicBezTo>
                    <a:pt x="0" y="725"/>
                    <a:pt x="539" y="1320"/>
                    <a:pt x="1123" y="1338"/>
                  </a:cubicBezTo>
                  <a:lnTo>
                    <a:pt x="1123" y="1338"/>
                  </a:lnTo>
                  <a:cubicBezTo>
                    <a:pt x="1139" y="1380"/>
                    <a:pt x="1156" y="1424"/>
                    <a:pt x="1175" y="1469"/>
                  </a:cubicBezTo>
                  <a:cubicBezTo>
                    <a:pt x="1175" y="1481"/>
                    <a:pt x="1184" y="1489"/>
                    <a:pt x="1195" y="1489"/>
                  </a:cubicBezTo>
                  <a:cubicBezTo>
                    <a:pt x="1202" y="1489"/>
                    <a:pt x="1210" y="1486"/>
                    <a:pt x="1218" y="1479"/>
                  </a:cubicBezTo>
                  <a:lnTo>
                    <a:pt x="1218" y="1479"/>
                  </a:lnTo>
                  <a:cubicBezTo>
                    <a:pt x="1214" y="1509"/>
                    <a:pt x="1211" y="1539"/>
                    <a:pt x="1208" y="1569"/>
                  </a:cubicBezTo>
                  <a:cubicBezTo>
                    <a:pt x="1208" y="1632"/>
                    <a:pt x="1235" y="1655"/>
                    <a:pt x="1255" y="1655"/>
                  </a:cubicBezTo>
                  <a:cubicBezTo>
                    <a:pt x="1266" y="1655"/>
                    <a:pt x="1275" y="1648"/>
                    <a:pt x="1275" y="1635"/>
                  </a:cubicBezTo>
                  <a:cubicBezTo>
                    <a:pt x="1305" y="1528"/>
                    <a:pt x="1329" y="1421"/>
                    <a:pt x="1355" y="1314"/>
                  </a:cubicBezTo>
                  <a:lnTo>
                    <a:pt x="1355" y="1314"/>
                  </a:lnTo>
                  <a:cubicBezTo>
                    <a:pt x="1541" y="1268"/>
                    <a:pt x="1722" y="1158"/>
                    <a:pt x="1875" y="968"/>
                  </a:cubicBezTo>
                  <a:cubicBezTo>
                    <a:pt x="2042" y="801"/>
                    <a:pt x="2309" y="134"/>
                    <a:pt x="1842" y="134"/>
                  </a:cubicBezTo>
                  <a:cubicBezTo>
                    <a:pt x="1675" y="134"/>
                    <a:pt x="1542" y="301"/>
                    <a:pt x="1508" y="401"/>
                  </a:cubicBezTo>
                  <a:cubicBezTo>
                    <a:pt x="1393" y="679"/>
                    <a:pt x="1309" y="956"/>
                    <a:pt x="1258" y="1223"/>
                  </a:cubicBezTo>
                  <a:lnTo>
                    <a:pt x="1258" y="1223"/>
                  </a:lnTo>
                  <a:cubicBezTo>
                    <a:pt x="1241" y="1225"/>
                    <a:pt x="1225" y="1227"/>
                    <a:pt x="1209" y="1228"/>
                  </a:cubicBezTo>
                  <a:lnTo>
                    <a:pt x="1209" y="1228"/>
                  </a:lnTo>
                  <a:cubicBezTo>
                    <a:pt x="1085" y="733"/>
                    <a:pt x="696" y="300"/>
                    <a:pt x="30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9"/>
            <p:cNvSpPr/>
            <p:nvPr/>
          </p:nvSpPr>
          <p:spPr>
            <a:xfrm>
              <a:off x="5953650" y="4904200"/>
              <a:ext cx="176800" cy="9450"/>
            </a:xfrm>
            <a:custGeom>
              <a:rect b="b" l="l" r="r" t="t"/>
              <a:pathLst>
                <a:path extrusionOk="0" h="378" w="7072">
                  <a:moveTo>
                    <a:pt x="1393" y="0"/>
                  </a:moveTo>
                  <a:cubicBezTo>
                    <a:pt x="939" y="0"/>
                    <a:pt x="486" y="4"/>
                    <a:pt x="33" y="10"/>
                  </a:cubicBezTo>
                  <a:cubicBezTo>
                    <a:pt x="0" y="10"/>
                    <a:pt x="0" y="44"/>
                    <a:pt x="33" y="44"/>
                  </a:cubicBezTo>
                  <a:cubicBezTo>
                    <a:pt x="208" y="41"/>
                    <a:pt x="382" y="40"/>
                    <a:pt x="556" y="40"/>
                  </a:cubicBezTo>
                  <a:cubicBezTo>
                    <a:pt x="2717" y="40"/>
                    <a:pt x="4878" y="223"/>
                    <a:pt x="7038" y="377"/>
                  </a:cubicBezTo>
                  <a:cubicBezTo>
                    <a:pt x="7072" y="377"/>
                    <a:pt x="7072" y="344"/>
                    <a:pt x="7038" y="311"/>
                  </a:cubicBezTo>
                  <a:cubicBezTo>
                    <a:pt x="5183" y="69"/>
                    <a:pt x="3283" y="0"/>
                    <a:pt x="139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49"/>
            <p:cNvSpPr/>
            <p:nvPr/>
          </p:nvSpPr>
          <p:spPr>
            <a:xfrm>
              <a:off x="6378950" y="4784350"/>
              <a:ext cx="186825" cy="125125"/>
            </a:xfrm>
            <a:custGeom>
              <a:rect b="b" l="l" r="r" t="t"/>
              <a:pathLst>
                <a:path extrusionOk="0" h="5005" w="7473">
                  <a:moveTo>
                    <a:pt x="4003" y="1"/>
                  </a:moveTo>
                  <a:lnTo>
                    <a:pt x="167" y="802"/>
                  </a:lnTo>
                  <a:lnTo>
                    <a:pt x="0" y="5005"/>
                  </a:lnTo>
                  <a:lnTo>
                    <a:pt x="7472" y="4638"/>
                  </a:lnTo>
                  <a:lnTo>
                    <a:pt x="3903" y="2670"/>
                  </a:lnTo>
                  <a:lnTo>
                    <a:pt x="4003"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49"/>
            <p:cNvSpPr/>
            <p:nvPr/>
          </p:nvSpPr>
          <p:spPr>
            <a:xfrm>
              <a:off x="6211325" y="3903725"/>
              <a:ext cx="277725" cy="941550"/>
            </a:xfrm>
            <a:custGeom>
              <a:rect b="b" l="l" r="r" t="t"/>
              <a:pathLst>
                <a:path extrusionOk="0" h="37662" w="11109">
                  <a:moveTo>
                    <a:pt x="6739" y="1"/>
                  </a:moveTo>
                  <a:lnTo>
                    <a:pt x="0" y="601"/>
                  </a:lnTo>
                  <a:cubicBezTo>
                    <a:pt x="0" y="601"/>
                    <a:pt x="3369" y="21850"/>
                    <a:pt x="6438" y="37661"/>
                  </a:cubicBezTo>
                  <a:lnTo>
                    <a:pt x="11108" y="36560"/>
                  </a:lnTo>
                  <a:lnTo>
                    <a:pt x="6739" y="1"/>
                  </a:ln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9"/>
            <p:cNvSpPr/>
            <p:nvPr/>
          </p:nvSpPr>
          <p:spPr>
            <a:xfrm>
              <a:off x="6300550" y="4232500"/>
              <a:ext cx="94250" cy="590675"/>
            </a:xfrm>
            <a:custGeom>
              <a:rect b="b" l="l" r="r" t="t"/>
              <a:pathLst>
                <a:path extrusionOk="0" h="23627" w="3770">
                  <a:moveTo>
                    <a:pt x="17" y="1"/>
                  </a:moveTo>
                  <a:cubicBezTo>
                    <a:pt x="9" y="1"/>
                    <a:pt x="1" y="9"/>
                    <a:pt x="1" y="26"/>
                  </a:cubicBezTo>
                  <a:cubicBezTo>
                    <a:pt x="433" y="7068"/>
                    <a:pt x="1158" y="10347"/>
                    <a:pt x="2060" y="14710"/>
                  </a:cubicBezTo>
                  <a:lnTo>
                    <a:pt x="2060" y="14710"/>
                  </a:lnTo>
                  <a:cubicBezTo>
                    <a:pt x="1183" y="10354"/>
                    <a:pt x="573" y="7060"/>
                    <a:pt x="34" y="26"/>
                  </a:cubicBezTo>
                  <a:cubicBezTo>
                    <a:pt x="34" y="9"/>
                    <a:pt x="26" y="1"/>
                    <a:pt x="17" y="1"/>
                  </a:cubicBezTo>
                  <a:close/>
                  <a:moveTo>
                    <a:pt x="2060" y="14710"/>
                  </a:moveTo>
                  <a:cubicBezTo>
                    <a:pt x="2231" y="15558"/>
                    <a:pt x="2412" y="16447"/>
                    <a:pt x="2605" y="17411"/>
                  </a:cubicBezTo>
                  <a:lnTo>
                    <a:pt x="2605" y="17411"/>
                  </a:lnTo>
                  <a:cubicBezTo>
                    <a:pt x="2417" y="16446"/>
                    <a:pt x="2235" y="15558"/>
                    <a:pt x="2060" y="14710"/>
                  </a:cubicBezTo>
                  <a:close/>
                  <a:moveTo>
                    <a:pt x="2605" y="17411"/>
                  </a:moveTo>
                  <a:cubicBezTo>
                    <a:pt x="2943" y="19149"/>
                    <a:pt x="3300" y="21135"/>
                    <a:pt x="3670" y="23576"/>
                  </a:cubicBezTo>
                  <a:cubicBezTo>
                    <a:pt x="3670" y="23609"/>
                    <a:pt x="3695" y="23626"/>
                    <a:pt x="3720" y="23626"/>
                  </a:cubicBezTo>
                  <a:cubicBezTo>
                    <a:pt x="3745" y="23626"/>
                    <a:pt x="3770" y="23609"/>
                    <a:pt x="3770" y="23576"/>
                  </a:cubicBezTo>
                  <a:cubicBezTo>
                    <a:pt x="3338" y="21136"/>
                    <a:pt x="2953" y="19150"/>
                    <a:pt x="2605" y="1741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9"/>
            <p:cNvSpPr/>
            <p:nvPr/>
          </p:nvSpPr>
          <p:spPr>
            <a:xfrm>
              <a:off x="6298875" y="4229800"/>
              <a:ext cx="98425" cy="595450"/>
            </a:xfrm>
            <a:custGeom>
              <a:rect b="b" l="l" r="r" t="t"/>
              <a:pathLst>
                <a:path extrusionOk="0" h="23818" w="3937">
                  <a:moveTo>
                    <a:pt x="101" y="0"/>
                  </a:moveTo>
                  <a:cubicBezTo>
                    <a:pt x="34" y="0"/>
                    <a:pt x="1" y="67"/>
                    <a:pt x="1" y="134"/>
                  </a:cubicBezTo>
                  <a:cubicBezTo>
                    <a:pt x="401" y="6939"/>
                    <a:pt x="1068" y="10241"/>
                    <a:pt x="1936" y="14344"/>
                  </a:cubicBezTo>
                  <a:cubicBezTo>
                    <a:pt x="2436" y="16812"/>
                    <a:pt x="3036" y="19648"/>
                    <a:pt x="3670" y="23684"/>
                  </a:cubicBezTo>
                  <a:cubicBezTo>
                    <a:pt x="3670" y="23784"/>
                    <a:pt x="3704" y="23817"/>
                    <a:pt x="3737" y="23817"/>
                  </a:cubicBezTo>
                  <a:lnTo>
                    <a:pt x="3770" y="23817"/>
                  </a:lnTo>
                  <a:cubicBezTo>
                    <a:pt x="3837" y="23817"/>
                    <a:pt x="3837" y="23817"/>
                    <a:pt x="3904" y="23784"/>
                  </a:cubicBezTo>
                  <a:cubicBezTo>
                    <a:pt x="3937" y="23751"/>
                    <a:pt x="3937" y="23684"/>
                    <a:pt x="3937" y="23651"/>
                  </a:cubicBezTo>
                  <a:cubicBezTo>
                    <a:pt x="3370" y="20282"/>
                    <a:pt x="2870" y="17813"/>
                    <a:pt x="2436" y="15612"/>
                  </a:cubicBezTo>
                  <a:cubicBezTo>
                    <a:pt x="1502" y="10808"/>
                    <a:pt x="835" y="7606"/>
                    <a:pt x="234" y="134"/>
                  </a:cubicBezTo>
                  <a:cubicBezTo>
                    <a:pt x="234" y="67"/>
                    <a:pt x="168" y="0"/>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9"/>
            <p:cNvSpPr/>
            <p:nvPr/>
          </p:nvSpPr>
          <p:spPr>
            <a:xfrm>
              <a:off x="6441475" y="4853575"/>
              <a:ext cx="49225" cy="9200"/>
            </a:xfrm>
            <a:custGeom>
              <a:rect b="b" l="l" r="r" t="t"/>
              <a:pathLst>
                <a:path extrusionOk="0" h="368" w="1969">
                  <a:moveTo>
                    <a:pt x="1869" y="1"/>
                  </a:moveTo>
                  <a:cubicBezTo>
                    <a:pt x="1235" y="1"/>
                    <a:pt x="635" y="167"/>
                    <a:pt x="34" y="301"/>
                  </a:cubicBezTo>
                  <a:cubicBezTo>
                    <a:pt x="1" y="301"/>
                    <a:pt x="1" y="368"/>
                    <a:pt x="34" y="368"/>
                  </a:cubicBezTo>
                  <a:cubicBezTo>
                    <a:pt x="668" y="301"/>
                    <a:pt x="1302" y="234"/>
                    <a:pt x="1869" y="67"/>
                  </a:cubicBezTo>
                  <a:cubicBezTo>
                    <a:pt x="1969" y="67"/>
                    <a:pt x="1902" y="1"/>
                    <a:pt x="1869"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49"/>
            <p:cNvSpPr/>
            <p:nvPr/>
          </p:nvSpPr>
          <p:spPr>
            <a:xfrm>
              <a:off x="6447325" y="4859425"/>
              <a:ext cx="45900" cy="14200"/>
            </a:xfrm>
            <a:custGeom>
              <a:rect b="b" l="l" r="r" t="t"/>
              <a:pathLst>
                <a:path extrusionOk="0" h="568" w="1836">
                  <a:moveTo>
                    <a:pt x="1768" y="0"/>
                  </a:moveTo>
                  <a:cubicBezTo>
                    <a:pt x="1168" y="167"/>
                    <a:pt x="634" y="334"/>
                    <a:pt x="67" y="500"/>
                  </a:cubicBezTo>
                  <a:cubicBezTo>
                    <a:pt x="0" y="500"/>
                    <a:pt x="67" y="567"/>
                    <a:pt x="101" y="567"/>
                  </a:cubicBezTo>
                  <a:cubicBezTo>
                    <a:pt x="668" y="434"/>
                    <a:pt x="1235" y="267"/>
                    <a:pt x="1802" y="100"/>
                  </a:cubicBezTo>
                  <a:cubicBezTo>
                    <a:pt x="1835" y="100"/>
                    <a:pt x="1802" y="0"/>
                    <a:pt x="17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49"/>
            <p:cNvSpPr/>
            <p:nvPr/>
          </p:nvSpPr>
          <p:spPr>
            <a:xfrm>
              <a:off x="6457325" y="4820225"/>
              <a:ext cx="56900" cy="40875"/>
            </a:xfrm>
            <a:custGeom>
              <a:rect b="b" l="l" r="r" t="t"/>
              <a:pathLst>
                <a:path extrusionOk="0" h="1635" w="2276">
                  <a:moveTo>
                    <a:pt x="361" y="319"/>
                  </a:moveTo>
                  <a:cubicBezTo>
                    <a:pt x="424" y="319"/>
                    <a:pt x="516" y="364"/>
                    <a:pt x="635" y="467"/>
                  </a:cubicBezTo>
                  <a:cubicBezTo>
                    <a:pt x="635" y="467"/>
                    <a:pt x="701" y="501"/>
                    <a:pt x="701" y="534"/>
                  </a:cubicBezTo>
                  <a:cubicBezTo>
                    <a:pt x="768" y="667"/>
                    <a:pt x="768" y="834"/>
                    <a:pt x="835" y="968"/>
                  </a:cubicBezTo>
                  <a:cubicBezTo>
                    <a:pt x="859" y="1039"/>
                    <a:pt x="878" y="1116"/>
                    <a:pt x="898" y="1194"/>
                  </a:cubicBezTo>
                  <a:lnTo>
                    <a:pt x="898" y="1194"/>
                  </a:lnTo>
                  <a:cubicBezTo>
                    <a:pt x="559" y="1102"/>
                    <a:pt x="245" y="839"/>
                    <a:pt x="268" y="501"/>
                  </a:cubicBezTo>
                  <a:cubicBezTo>
                    <a:pt x="249" y="389"/>
                    <a:pt x="282" y="319"/>
                    <a:pt x="361" y="319"/>
                  </a:cubicBezTo>
                  <a:close/>
                  <a:moveTo>
                    <a:pt x="1928" y="166"/>
                  </a:moveTo>
                  <a:cubicBezTo>
                    <a:pt x="1930" y="166"/>
                    <a:pt x="1933" y="166"/>
                    <a:pt x="1935" y="167"/>
                  </a:cubicBezTo>
                  <a:cubicBezTo>
                    <a:pt x="2102" y="200"/>
                    <a:pt x="1935" y="667"/>
                    <a:pt x="1902" y="734"/>
                  </a:cubicBezTo>
                  <a:cubicBezTo>
                    <a:pt x="1769" y="968"/>
                    <a:pt x="1602" y="1168"/>
                    <a:pt x="1368" y="1201"/>
                  </a:cubicBezTo>
                  <a:cubicBezTo>
                    <a:pt x="1313" y="1218"/>
                    <a:pt x="1253" y="1228"/>
                    <a:pt x="1190" y="1230"/>
                  </a:cubicBezTo>
                  <a:lnTo>
                    <a:pt x="1190" y="1230"/>
                  </a:lnTo>
                  <a:cubicBezTo>
                    <a:pt x="1238" y="1092"/>
                    <a:pt x="1282" y="963"/>
                    <a:pt x="1368" y="834"/>
                  </a:cubicBezTo>
                  <a:cubicBezTo>
                    <a:pt x="1401" y="802"/>
                    <a:pt x="1814" y="166"/>
                    <a:pt x="1928" y="166"/>
                  </a:cubicBezTo>
                  <a:close/>
                  <a:moveTo>
                    <a:pt x="1038" y="1333"/>
                  </a:moveTo>
                  <a:lnTo>
                    <a:pt x="1038" y="1333"/>
                  </a:lnTo>
                  <a:cubicBezTo>
                    <a:pt x="1040" y="1333"/>
                    <a:pt x="1042" y="1334"/>
                    <a:pt x="1045" y="1334"/>
                  </a:cubicBezTo>
                  <a:lnTo>
                    <a:pt x="1045" y="1334"/>
                  </a:lnTo>
                  <a:cubicBezTo>
                    <a:pt x="1043" y="1340"/>
                    <a:pt x="1042" y="1346"/>
                    <a:pt x="1041" y="1353"/>
                  </a:cubicBezTo>
                  <a:lnTo>
                    <a:pt x="1041" y="1353"/>
                  </a:lnTo>
                  <a:cubicBezTo>
                    <a:pt x="1040" y="1346"/>
                    <a:pt x="1039" y="1340"/>
                    <a:pt x="1038" y="1333"/>
                  </a:cubicBezTo>
                  <a:close/>
                  <a:moveTo>
                    <a:pt x="2002" y="0"/>
                  </a:moveTo>
                  <a:cubicBezTo>
                    <a:pt x="1584" y="299"/>
                    <a:pt x="1192" y="732"/>
                    <a:pt x="1067" y="1226"/>
                  </a:cubicBezTo>
                  <a:lnTo>
                    <a:pt x="1067" y="1226"/>
                  </a:lnTo>
                  <a:cubicBezTo>
                    <a:pt x="1051" y="1224"/>
                    <a:pt x="1035" y="1222"/>
                    <a:pt x="1018" y="1220"/>
                  </a:cubicBezTo>
                  <a:lnTo>
                    <a:pt x="1018" y="1220"/>
                  </a:lnTo>
                  <a:cubicBezTo>
                    <a:pt x="967" y="954"/>
                    <a:pt x="883" y="677"/>
                    <a:pt x="768" y="401"/>
                  </a:cubicBezTo>
                  <a:cubicBezTo>
                    <a:pt x="735" y="301"/>
                    <a:pt x="601" y="134"/>
                    <a:pt x="434" y="134"/>
                  </a:cubicBezTo>
                  <a:cubicBezTo>
                    <a:pt x="1" y="134"/>
                    <a:pt x="234" y="801"/>
                    <a:pt x="401" y="968"/>
                  </a:cubicBezTo>
                  <a:cubicBezTo>
                    <a:pt x="557" y="1161"/>
                    <a:pt x="741" y="1271"/>
                    <a:pt x="929" y="1315"/>
                  </a:cubicBezTo>
                  <a:lnTo>
                    <a:pt x="929" y="1315"/>
                  </a:lnTo>
                  <a:cubicBezTo>
                    <a:pt x="957" y="1419"/>
                    <a:pt x="989" y="1527"/>
                    <a:pt x="1035" y="1635"/>
                  </a:cubicBezTo>
                  <a:cubicBezTo>
                    <a:pt x="1035" y="1635"/>
                    <a:pt x="1102" y="1635"/>
                    <a:pt x="1068" y="1568"/>
                  </a:cubicBezTo>
                  <a:cubicBezTo>
                    <a:pt x="1065" y="1538"/>
                    <a:pt x="1062" y="1508"/>
                    <a:pt x="1059" y="1478"/>
                  </a:cubicBezTo>
                  <a:lnTo>
                    <a:pt x="1059" y="1478"/>
                  </a:lnTo>
                  <a:cubicBezTo>
                    <a:pt x="1066" y="1485"/>
                    <a:pt x="1074" y="1488"/>
                    <a:pt x="1081" y="1488"/>
                  </a:cubicBezTo>
                  <a:cubicBezTo>
                    <a:pt x="1093" y="1488"/>
                    <a:pt x="1102" y="1480"/>
                    <a:pt x="1102" y="1468"/>
                  </a:cubicBezTo>
                  <a:cubicBezTo>
                    <a:pt x="1121" y="1423"/>
                    <a:pt x="1137" y="1380"/>
                    <a:pt x="1153" y="1337"/>
                  </a:cubicBezTo>
                  <a:lnTo>
                    <a:pt x="1153" y="1337"/>
                  </a:lnTo>
                  <a:cubicBezTo>
                    <a:pt x="1737" y="1319"/>
                    <a:pt x="2276" y="724"/>
                    <a:pt x="2069" y="34"/>
                  </a:cubicBezTo>
                  <a:cubicBezTo>
                    <a:pt x="2069" y="0"/>
                    <a:pt x="2036" y="0"/>
                    <a:pt x="200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9"/>
            <p:cNvSpPr/>
            <p:nvPr/>
          </p:nvSpPr>
          <p:spPr>
            <a:xfrm>
              <a:off x="6379775" y="4895850"/>
              <a:ext cx="178475" cy="9450"/>
            </a:xfrm>
            <a:custGeom>
              <a:rect b="b" l="l" r="r" t="t"/>
              <a:pathLst>
                <a:path extrusionOk="0" h="378" w="7139">
                  <a:moveTo>
                    <a:pt x="5743" y="0"/>
                  </a:moveTo>
                  <a:cubicBezTo>
                    <a:pt x="3845" y="0"/>
                    <a:pt x="1929" y="69"/>
                    <a:pt x="101" y="311"/>
                  </a:cubicBezTo>
                  <a:cubicBezTo>
                    <a:pt x="1" y="311"/>
                    <a:pt x="34" y="378"/>
                    <a:pt x="101" y="378"/>
                  </a:cubicBezTo>
                  <a:cubicBezTo>
                    <a:pt x="2261" y="223"/>
                    <a:pt x="4422" y="41"/>
                    <a:pt x="6583" y="41"/>
                  </a:cubicBezTo>
                  <a:cubicBezTo>
                    <a:pt x="6757" y="41"/>
                    <a:pt x="6931" y="42"/>
                    <a:pt x="7106" y="44"/>
                  </a:cubicBezTo>
                  <a:cubicBezTo>
                    <a:pt x="7139" y="44"/>
                    <a:pt x="7139" y="11"/>
                    <a:pt x="7106" y="11"/>
                  </a:cubicBezTo>
                  <a:cubicBezTo>
                    <a:pt x="6653" y="4"/>
                    <a:pt x="6198" y="0"/>
                    <a:pt x="574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9"/>
            <p:cNvSpPr/>
            <p:nvPr/>
          </p:nvSpPr>
          <p:spPr>
            <a:xfrm>
              <a:off x="6070400" y="3529975"/>
              <a:ext cx="346925" cy="549750"/>
            </a:xfrm>
            <a:custGeom>
              <a:rect b="b" l="l" r="r" t="t"/>
              <a:pathLst>
                <a:path extrusionOk="0" h="21990" w="13877">
                  <a:moveTo>
                    <a:pt x="6738" y="0"/>
                  </a:moveTo>
                  <a:cubicBezTo>
                    <a:pt x="4237" y="0"/>
                    <a:pt x="1650" y="637"/>
                    <a:pt x="1334" y="4310"/>
                  </a:cubicBezTo>
                  <a:lnTo>
                    <a:pt x="0" y="20922"/>
                  </a:lnTo>
                  <a:lnTo>
                    <a:pt x="13810" y="21989"/>
                  </a:lnTo>
                  <a:cubicBezTo>
                    <a:pt x="13810" y="21989"/>
                    <a:pt x="13143" y="11648"/>
                    <a:pt x="13510" y="6144"/>
                  </a:cubicBezTo>
                  <a:cubicBezTo>
                    <a:pt x="13877" y="641"/>
                    <a:pt x="8206" y="73"/>
                    <a:pt x="8206" y="73"/>
                  </a:cubicBezTo>
                  <a:cubicBezTo>
                    <a:pt x="8139" y="40"/>
                    <a:pt x="8006" y="40"/>
                    <a:pt x="7939" y="40"/>
                  </a:cubicBezTo>
                  <a:cubicBezTo>
                    <a:pt x="7548" y="17"/>
                    <a:pt x="7144" y="0"/>
                    <a:pt x="6738"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49"/>
            <p:cNvSpPr/>
            <p:nvPr/>
          </p:nvSpPr>
          <p:spPr>
            <a:xfrm>
              <a:off x="6272200" y="3564325"/>
              <a:ext cx="279400" cy="472850"/>
            </a:xfrm>
            <a:custGeom>
              <a:rect b="b" l="l" r="r" t="t"/>
              <a:pathLst>
                <a:path extrusionOk="0" h="18914" w="11176">
                  <a:moveTo>
                    <a:pt x="3436" y="0"/>
                  </a:moveTo>
                  <a:lnTo>
                    <a:pt x="0" y="2269"/>
                  </a:lnTo>
                  <a:cubicBezTo>
                    <a:pt x="0" y="2269"/>
                    <a:pt x="6338" y="8373"/>
                    <a:pt x="6405" y="8807"/>
                  </a:cubicBezTo>
                  <a:cubicBezTo>
                    <a:pt x="6472" y="9807"/>
                    <a:pt x="3903" y="17646"/>
                    <a:pt x="3903" y="17646"/>
                  </a:cubicBezTo>
                  <a:lnTo>
                    <a:pt x="7239" y="18914"/>
                  </a:lnTo>
                  <a:cubicBezTo>
                    <a:pt x="7239" y="18914"/>
                    <a:pt x="11175" y="8573"/>
                    <a:pt x="10475" y="6872"/>
                  </a:cubicBezTo>
                  <a:cubicBezTo>
                    <a:pt x="9674" y="5037"/>
                    <a:pt x="3436" y="0"/>
                    <a:pt x="3436"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49"/>
            <p:cNvSpPr/>
            <p:nvPr/>
          </p:nvSpPr>
          <p:spPr>
            <a:xfrm>
              <a:off x="6392475" y="3589625"/>
              <a:ext cx="151600" cy="446725"/>
            </a:xfrm>
            <a:custGeom>
              <a:rect b="b" l="l" r="r" t="t"/>
              <a:pathLst>
                <a:path extrusionOk="0" h="17869" w="6064">
                  <a:moveTo>
                    <a:pt x="80" y="0"/>
                  </a:moveTo>
                  <a:cubicBezTo>
                    <a:pt x="33" y="0"/>
                    <a:pt x="1" y="64"/>
                    <a:pt x="26" y="89"/>
                  </a:cubicBezTo>
                  <a:cubicBezTo>
                    <a:pt x="1327" y="1290"/>
                    <a:pt x="2661" y="2524"/>
                    <a:pt x="3962" y="3725"/>
                  </a:cubicBezTo>
                  <a:cubicBezTo>
                    <a:pt x="4630" y="4359"/>
                    <a:pt x="5297" y="4959"/>
                    <a:pt x="5730" y="5760"/>
                  </a:cubicBezTo>
                  <a:cubicBezTo>
                    <a:pt x="5964" y="6093"/>
                    <a:pt x="5797" y="7461"/>
                    <a:pt x="5597" y="8362"/>
                  </a:cubicBezTo>
                  <a:cubicBezTo>
                    <a:pt x="4663" y="11664"/>
                    <a:pt x="3696" y="14433"/>
                    <a:pt x="2495" y="17869"/>
                  </a:cubicBezTo>
                  <a:cubicBezTo>
                    <a:pt x="3829" y="14233"/>
                    <a:pt x="5363" y="10897"/>
                    <a:pt x="5930" y="7027"/>
                  </a:cubicBezTo>
                  <a:cubicBezTo>
                    <a:pt x="6064" y="5660"/>
                    <a:pt x="5664" y="5260"/>
                    <a:pt x="4763" y="4326"/>
                  </a:cubicBezTo>
                  <a:cubicBezTo>
                    <a:pt x="3229" y="2791"/>
                    <a:pt x="1661" y="1390"/>
                    <a:pt x="126" y="22"/>
                  </a:cubicBezTo>
                  <a:cubicBezTo>
                    <a:pt x="110" y="6"/>
                    <a:pt x="94" y="0"/>
                    <a:pt x="8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9"/>
            <p:cNvSpPr/>
            <p:nvPr/>
          </p:nvSpPr>
          <p:spPr>
            <a:xfrm>
              <a:off x="6378100" y="4013800"/>
              <a:ext cx="60900" cy="80925"/>
            </a:xfrm>
            <a:custGeom>
              <a:rect b="b" l="l" r="r" t="t"/>
              <a:pathLst>
                <a:path extrusionOk="0" h="3237" w="2436">
                  <a:moveTo>
                    <a:pt x="601" y="1"/>
                  </a:moveTo>
                  <a:cubicBezTo>
                    <a:pt x="601" y="1"/>
                    <a:pt x="1" y="2970"/>
                    <a:pt x="1268" y="3237"/>
                  </a:cubicBezTo>
                  <a:lnTo>
                    <a:pt x="2436" y="2236"/>
                  </a:lnTo>
                  <a:lnTo>
                    <a:pt x="2336" y="635"/>
                  </a:lnTo>
                  <a:lnTo>
                    <a:pt x="601"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49"/>
            <p:cNvSpPr/>
            <p:nvPr/>
          </p:nvSpPr>
          <p:spPr>
            <a:xfrm>
              <a:off x="5941975" y="3564325"/>
              <a:ext cx="279375" cy="472850"/>
            </a:xfrm>
            <a:custGeom>
              <a:rect b="b" l="l" r="r" t="t"/>
              <a:pathLst>
                <a:path extrusionOk="0" h="18914" w="11175">
                  <a:moveTo>
                    <a:pt x="7772" y="0"/>
                  </a:moveTo>
                  <a:cubicBezTo>
                    <a:pt x="7772" y="0"/>
                    <a:pt x="1501" y="5037"/>
                    <a:pt x="701" y="6872"/>
                  </a:cubicBezTo>
                  <a:cubicBezTo>
                    <a:pt x="0" y="8573"/>
                    <a:pt x="3970" y="18914"/>
                    <a:pt x="3970" y="18914"/>
                  </a:cubicBezTo>
                  <a:lnTo>
                    <a:pt x="7305" y="17646"/>
                  </a:lnTo>
                  <a:cubicBezTo>
                    <a:pt x="7305" y="17646"/>
                    <a:pt x="4703" y="9807"/>
                    <a:pt x="4803" y="8807"/>
                  </a:cubicBezTo>
                  <a:cubicBezTo>
                    <a:pt x="4837" y="8373"/>
                    <a:pt x="11175" y="2269"/>
                    <a:pt x="11175" y="2269"/>
                  </a:cubicBezTo>
                  <a:lnTo>
                    <a:pt x="7772" y="0"/>
                  </a:lnTo>
                  <a:close/>
                </a:path>
              </a:pathLst>
            </a:custGeom>
            <a:solidFill>
              <a:srgbClr val="E9C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49"/>
            <p:cNvSpPr/>
            <p:nvPr/>
          </p:nvSpPr>
          <p:spPr>
            <a:xfrm>
              <a:off x="5949475" y="3589625"/>
              <a:ext cx="151600" cy="446725"/>
            </a:xfrm>
            <a:custGeom>
              <a:rect b="b" l="l" r="r" t="t"/>
              <a:pathLst>
                <a:path extrusionOk="0" h="17869" w="6064">
                  <a:moveTo>
                    <a:pt x="5999" y="0"/>
                  </a:moveTo>
                  <a:cubicBezTo>
                    <a:pt x="5989" y="0"/>
                    <a:pt x="5979" y="6"/>
                    <a:pt x="5971" y="22"/>
                  </a:cubicBezTo>
                  <a:cubicBezTo>
                    <a:pt x="4403" y="1390"/>
                    <a:pt x="2836" y="2791"/>
                    <a:pt x="1335" y="4326"/>
                  </a:cubicBezTo>
                  <a:cubicBezTo>
                    <a:pt x="401" y="5260"/>
                    <a:pt x="0" y="5660"/>
                    <a:pt x="167" y="7027"/>
                  </a:cubicBezTo>
                  <a:cubicBezTo>
                    <a:pt x="701" y="10897"/>
                    <a:pt x="2235" y="14233"/>
                    <a:pt x="3569" y="17869"/>
                  </a:cubicBezTo>
                  <a:cubicBezTo>
                    <a:pt x="2369" y="14433"/>
                    <a:pt x="1401" y="11664"/>
                    <a:pt x="501" y="8362"/>
                  </a:cubicBezTo>
                  <a:cubicBezTo>
                    <a:pt x="300" y="7461"/>
                    <a:pt x="134" y="6093"/>
                    <a:pt x="334" y="5760"/>
                  </a:cubicBezTo>
                  <a:cubicBezTo>
                    <a:pt x="801" y="4959"/>
                    <a:pt x="1468" y="4359"/>
                    <a:pt x="2135" y="3725"/>
                  </a:cubicBezTo>
                  <a:cubicBezTo>
                    <a:pt x="3403" y="2524"/>
                    <a:pt x="4737" y="1290"/>
                    <a:pt x="6038" y="89"/>
                  </a:cubicBezTo>
                  <a:cubicBezTo>
                    <a:pt x="6063" y="64"/>
                    <a:pt x="6031" y="0"/>
                    <a:pt x="599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49"/>
            <p:cNvSpPr/>
            <p:nvPr/>
          </p:nvSpPr>
          <p:spPr>
            <a:xfrm>
              <a:off x="6054550" y="4013800"/>
              <a:ext cx="61725" cy="80925"/>
            </a:xfrm>
            <a:custGeom>
              <a:rect b="b" l="l" r="r" t="t"/>
              <a:pathLst>
                <a:path extrusionOk="0" h="3237" w="2469">
                  <a:moveTo>
                    <a:pt x="1835" y="1"/>
                  </a:moveTo>
                  <a:lnTo>
                    <a:pt x="134" y="635"/>
                  </a:lnTo>
                  <a:lnTo>
                    <a:pt x="0" y="2236"/>
                  </a:lnTo>
                  <a:lnTo>
                    <a:pt x="1168" y="3237"/>
                  </a:lnTo>
                  <a:cubicBezTo>
                    <a:pt x="2469" y="2970"/>
                    <a:pt x="1835" y="1"/>
                    <a:pt x="1835"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49"/>
            <p:cNvSpPr/>
            <p:nvPr/>
          </p:nvSpPr>
          <p:spPr>
            <a:xfrm>
              <a:off x="6212725" y="4091225"/>
              <a:ext cx="46150" cy="104850"/>
            </a:xfrm>
            <a:custGeom>
              <a:rect b="b" l="l" r="r" t="t"/>
              <a:pathLst>
                <a:path extrusionOk="0" h="4194" w="1846">
                  <a:moveTo>
                    <a:pt x="763" y="1"/>
                  </a:moveTo>
                  <a:cubicBezTo>
                    <a:pt x="735" y="1"/>
                    <a:pt x="712" y="11"/>
                    <a:pt x="712" y="40"/>
                  </a:cubicBezTo>
                  <a:cubicBezTo>
                    <a:pt x="648" y="935"/>
                    <a:pt x="1" y="4194"/>
                    <a:pt x="1567" y="4194"/>
                  </a:cubicBezTo>
                  <a:cubicBezTo>
                    <a:pt x="1633" y="4194"/>
                    <a:pt x="1704" y="4188"/>
                    <a:pt x="1779" y="4176"/>
                  </a:cubicBezTo>
                  <a:cubicBezTo>
                    <a:pt x="1846" y="4176"/>
                    <a:pt x="1846" y="4009"/>
                    <a:pt x="1779" y="4009"/>
                  </a:cubicBezTo>
                  <a:cubicBezTo>
                    <a:pt x="311" y="3976"/>
                    <a:pt x="878" y="1007"/>
                    <a:pt x="845" y="40"/>
                  </a:cubicBezTo>
                  <a:cubicBezTo>
                    <a:pt x="845" y="20"/>
                    <a:pt x="801" y="1"/>
                    <a:pt x="76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49"/>
            <p:cNvSpPr/>
            <p:nvPr/>
          </p:nvSpPr>
          <p:spPr>
            <a:xfrm>
              <a:off x="6088725" y="3530800"/>
              <a:ext cx="328600" cy="269550"/>
            </a:xfrm>
            <a:custGeom>
              <a:rect b="b" l="l" r="r" t="t"/>
              <a:pathLst>
                <a:path extrusionOk="0" h="10782" w="13144">
                  <a:moveTo>
                    <a:pt x="5961" y="0"/>
                  </a:moveTo>
                  <a:cubicBezTo>
                    <a:pt x="3446" y="0"/>
                    <a:pt x="884" y="637"/>
                    <a:pt x="568" y="4310"/>
                  </a:cubicBezTo>
                  <a:lnTo>
                    <a:pt x="1" y="10781"/>
                  </a:lnTo>
                  <a:lnTo>
                    <a:pt x="12643" y="10781"/>
                  </a:lnTo>
                  <a:cubicBezTo>
                    <a:pt x="12643" y="9080"/>
                    <a:pt x="12677" y="7446"/>
                    <a:pt x="12777" y="6111"/>
                  </a:cubicBezTo>
                  <a:cubicBezTo>
                    <a:pt x="13144" y="608"/>
                    <a:pt x="7473" y="40"/>
                    <a:pt x="7473" y="40"/>
                  </a:cubicBezTo>
                  <a:lnTo>
                    <a:pt x="7173" y="40"/>
                  </a:lnTo>
                  <a:cubicBezTo>
                    <a:pt x="6777" y="17"/>
                    <a:pt x="6369" y="0"/>
                    <a:pt x="5961"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49"/>
            <p:cNvSpPr/>
            <p:nvPr/>
          </p:nvSpPr>
          <p:spPr>
            <a:xfrm>
              <a:off x="6147950" y="3232250"/>
              <a:ext cx="175975" cy="161975"/>
            </a:xfrm>
            <a:custGeom>
              <a:rect b="b" l="l" r="r" t="t"/>
              <a:pathLst>
                <a:path extrusionOk="0" h="6479" w="7039">
                  <a:moveTo>
                    <a:pt x="4750" y="1"/>
                  </a:moveTo>
                  <a:cubicBezTo>
                    <a:pt x="4713" y="1"/>
                    <a:pt x="4676" y="3"/>
                    <a:pt x="4637" y="7"/>
                  </a:cubicBezTo>
                  <a:cubicBezTo>
                    <a:pt x="4370" y="7"/>
                    <a:pt x="4070" y="174"/>
                    <a:pt x="3970" y="408"/>
                  </a:cubicBezTo>
                  <a:cubicBezTo>
                    <a:pt x="3927" y="578"/>
                    <a:pt x="3966" y="790"/>
                    <a:pt x="4070" y="929"/>
                  </a:cubicBezTo>
                  <a:lnTo>
                    <a:pt x="4070" y="929"/>
                  </a:lnTo>
                  <a:cubicBezTo>
                    <a:pt x="3629" y="672"/>
                    <a:pt x="3144" y="487"/>
                    <a:pt x="2635" y="374"/>
                  </a:cubicBezTo>
                  <a:cubicBezTo>
                    <a:pt x="2538" y="350"/>
                    <a:pt x="2431" y="334"/>
                    <a:pt x="2327" y="334"/>
                  </a:cubicBezTo>
                  <a:cubicBezTo>
                    <a:pt x="2147" y="334"/>
                    <a:pt x="1974" y="381"/>
                    <a:pt x="1868" y="508"/>
                  </a:cubicBezTo>
                  <a:cubicBezTo>
                    <a:pt x="1735" y="674"/>
                    <a:pt x="1768" y="941"/>
                    <a:pt x="1868" y="1108"/>
                  </a:cubicBezTo>
                  <a:cubicBezTo>
                    <a:pt x="1935" y="1275"/>
                    <a:pt x="2102" y="1375"/>
                    <a:pt x="2269" y="1542"/>
                  </a:cubicBezTo>
                  <a:cubicBezTo>
                    <a:pt x="1960" y="1387"/>
                    <a:pt x="1623" y="1204"/>
                    <a:pt x="1283" y="1204"/>
                  </a:cubicBezTo>
                  <a:cubicBezTo>
                    <a:pt x="1256" y="1204"/>
                    <a:pt x="1228" y="1206"/>
                    <a:pt x="1201" y="1208"/>
                  </a:cubicBezTo>
                  <a:cubicBezTo>
                    <a:pt x="801" y="1241"/>
                    <a:pt x="434" y="1642"/>
                    <a:pt x="567" y="2009"/>
                  </a:cubicBezTo>
                  <a:cubicBezTo>
                    <a:pt x="634" y="2309"/>
                    <a:pt x="968" y="2442"/>
                    <a:pt x="1268" y="2509"/>
                  </a:cubicBezTo>
                  <a:cubicBezTo>
                    <a:pt x="1068" y="2509"/>
                    <a:pt x="801" y="2509"/>
                    <a:pt x="601" y="2576"/>
                  </a:cubicBezTo>
                  <a:cubicBezTo>
                    <a:pt x="401" y="2676"/>
                    <a:pt x="134" y="2743"/>
                    <a:pt x="67" y="3143"/>
                  </a:cubicBezTo>
                  <a:cubicBezTo>
                    <a:pt x="0" y="3376"/>
                    <a:pt x="134" y="3643"/>
                    <a:pt x="567" y="3843"/>
                  </a:cubicBezTo>
                  <a:cubicBezTo>
                    <a:pt x="1234" y="4210"/>
                    <a:pt x="767" y="5044"/>
                    <a:pt x="934" y="6412"/>
                  </a:cubicBezTo>
                  <a:lnTo>
                    <a:pt x="6638" y="6479"/>
                  </a:lnTo>
                  <a:cubicBezTo>
                    <a:pt x="6905" y="5378"/>
                    <a:pt x="7039" y="4244"/>
                    <a:pt x="6939" y="3143"/>
                  </a:cubicBezTo>
                  <a:cubicBezTo>
                    <a:pt x="6872" y="2009"/>
                    <a:pt x="6371" y="841"/>
                    <a:pt x="5437" y="241"/>
                  </a:cubicBezTo>
                  <a:cubicBezTo>
                    <a:pt x="5205" y="95"/>
                    <a:pt x="4998" y="1"/>
                    <a:pt x="4750"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49"/>
            <p:cNvSpPr/>
            <p:nvPr/>
          </p:nvSpPr>
          <p:spPr>
            <a:xfrm>
              <a:off x="6166375" y="3287325"/>
              <a:ext cx="150875" cy="220100"/>
            </a:xfrm>
            <a:custGeom>
              <a:rect b="b" l="l" r="r" t="t"/>
              <a:pathLst>
                <a:path extrusionOk="0" h="8804" w="6035">
                  <a:moveTo>
                    <a:pt x="2998" y="0"/>
                  </a:moveTo>
                  <a:cubicBezTo>
                    <a:pt x="2954" y="0"/>
                    <a:pt x="2910" y="2"/>
                    <a:pt x="2866" y="6"/>
                  </a:cubicBezTo>
                  <a:cubicBezTo>
                    <a:pt x="2832" y="6"/>
                    <a:pt x="2832" y="6"/>
                    <a:pt x="2732" y="73"/>
                  </a:cubicBezTo>
                  <a:cubicBezTo>
                    <a:pt x="231" y="273"/>
                    <a:pt x="197" y="2241"/>
                    <a:pt x="30" y="5310"/>
                  </a:cubicBezTo>
                  <a:cubicBezTo>
                    <a:pt x="1" y="6346"/>
                    <a:pt x="313" y="8804"/>
                    <a:pt x="2696" y="8804"/>
                  </a:cubicBezTo>
                  <a:cubicBezTo>
                    <a:pt x="2997" y="8804"/>
                    <a:pt x="3330" y="8765"/>
                    <a:pt x="3700" y="8679"/>
                  </a:cubicBezTo>
                  <a:cubicBezTo>
                    <a:pt x="6001" y="8178"/>
                    <a:pt x="6035" y="5977"/>
                    <a:pt x="5868" y="3842"/>
                  </a:cubicBezTo>
                  <a:cubicBezTo>
                    <a:pt x="5738" y="2284"/>
                    <a:pt x="4566" y="0"/>
                    <a:pt x="2998"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49"/>
            <p:cNvSpPr/>
            <p:nvPr/>
          </p:nvSpPr>
          <p:spPr>
            <a:xfrm>
              <a:off x="6190475" y="3373875"/>
              <a:ext cx="4825" cy="4500"/>
            </a:xfrm>
            <a:custGeom>
              <a:rect b="b" l="l" r="r" t="t"/>
              <a:pathLst>
                <a:path extrusionOk="0" h="180" w="193">
                  <a:moveTo>
                    <a:pt x="73" y="0"/>
                  </a:moveTo>
                  <a:cubicBezTo>
                    <a:pt x="57" y="0"/>
                    <a:pt x="42" y="5"/>
                    <a:pt x="34" y="13"/>
                  </a:cubicBezTo>
                  <a:cubicBezTo>
                    <a:pt x="34" y="13"/>
                    <a:pt x="34" y="46"/>
                    <a:pt x="0" y="46"/>
                  </a:cubicBezTo>
                  <a:cubicBezTo>
                    <a:pt x="34" y="146"/>
                    <a:pt x="67" y="180"/>
                    <a:pt x="101" y="180"/>
                  </a:cubicBezTo>
                  <a:cubicBezTo>
                    <a:pt x="167" y="180"/>
                    <a:pt x="167" y="146"/>
                    <a:pt x="167" y="113"/>
                  </a:cubicBezTo>
                  <a:cubicBezTo>
                    <a:pt x="192" y="38"/>
                    <a:pt x="123" y="0"/>
                    <a:pt x="7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49"/>
            <p:cNvSpPr/>
            <p:nvPr/>
          </p:nvSpPr>
          <p:spPr>
            <a:xfrm>
              <a:off x="6259000" y="3369000"/>
              <a:ext cx="5825" cy="4600"/>
            </a:xfrm>
            <a:custGeom>
              <a:rect b="b" l="l" r="r" t="t"/>
              <a:pathLst>
                <a:path extrusionOk="0" h="184" w="233">
                  <a:moveTo>
                    <a:pt x="95" y="0"/>
                  </a:moveTo>
                  <a:cubicBezTo>
                    <a:pt x="73" y="0"/>
                    <a:pt x="50" y="12"/>
                    <a:pt x="28" y="41"/>
                  </a:cubicBezTo>
                  <a:cubicBezTo>
                    <a:pt x="1" y="124"/>
                    <a:pt x="18" y="183"/>
                    <a:pt x="81" y="183"/>
                  </a:cubicBezTo>
                  <a:cubicBezTo>
                    <a:pt x="95" y="183"/>
                    <a:pt x="110" y="180"/>
                    <a:pt x="128" y="175"/>
                  </a:cubicBezTo>
                  <a:cubicBezTo>
                    <a:pt x="232" y="149"/>
                    <a:pt x="174" y="0"/>
                    <a:pt x="95"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49"/>
            <p:cNvSpPr/>
            <p:nvPr/>
          </p:nvSpPr>
          <p:spPr>
            <a:xfrm>
              <a:off x="6205475" y="3483425"/>
              <a:ext cx="85925" cy="122725"/>
            </a:xfrm>
            <a:custGeom>
              <a:rect b="b" l="l" r="r" t="t"/>
              <a:pathLst>
                <a:path extrusionOk="0" h="4909" w="3437">
                  <a:moveTo>
                    <a:pt x="3437" y="1"/>
                  </a:moveTo>
                  <a:lnTo>
                    <a:pt x="1" y="67"/>
                  </a:lnTo>
                  <a:lnTo>
                    <a:pt x="68" y="3270"/>
                  </a:lnTo>
                  <a:cubicBezTo>
                    <a:pt x="68" y="4104"/>
                    <a:pt x="735" y="4804"/>
                    <a:pt x="1569" y="4904"/>
                  </a:cubicBezTo>
                  <a:cubicBezTo>
                    <a:pt x="1608" y="4907"/>
                    <a:pt x="1647" y="4908"/>
                    <a:pt x="1687" y="4908"/>
                  </a:cubicBezTo>
                  <a:cubicBezTo>
                    <a:pt x="2572" y="4908"/>
                    <a:pt x="3337" y="4196"/>
                    <a:pt x="3337" y="3270"/>
                  </a:cubicBezTo>
                  <a:lnTo>
                    <a:pt x="3437" y="1"/>
                  </a:ln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9"/>
            <p:cNvSpPr/>
            <p:nvPr/>
          </p:nvSpPr>
          <p:spPr>
            <a:xfrm>
              <a:off x="6202150" y="3414300"/>
              <a:ext cx="59225" cy="34200"/>
            </a:xfrm>
            <a:custGeom>
              <a:rect b="b" l="l" r="r" t="t"/>
              <a:pathLst>
                <a:path extrusionOk="0" h="1368" w="2369">
                  <a:moveTo>
                    <a:pt x="1996" y="1"/>
                  </a:moveTo>
                  <a:cubicBezTo>
                    <a:pt x="1857" y="1"/>
                    <a:pt x="1724" y="75"/>
                    <a:pt x="1635" y="164"/>
                  </a:cubicBezTo>
                  <a:cubicBezTo>
                    <a:pt x="1535" y="264"/>
                    <a:pt x="1435" y="431"/>
                    <a:pt x="1268" y="564"/>
                  </a:cubicBezTo>
                  <a:cubicBezTo>
                    <a:pt x="1155" y="639"/>
                    <a:pt x="1024" y="677"/>
                    <a:pt x="895" y="677"/>
                  </a:cubicBezTo>
                  <a:cubicBezTo>
                    <a:pt x="680" y="677"/>
                    <a:pt x="472" y="572"/>
                    <a:pt x="367" y="364"/>
                  </a:cubicBezTo>
                  <a:cubicBezTo>
                    <a:pt x="317" y="314"/>
                    <a:pt x="259" y="289"/>
                    <a:pt x="205" y="289"/>
                  </a:cubicBezTo>
                  <a:cubicBezTo>
                    <a:pt x="151" y="289"/>
                    <a:pt x="101" y="314"/>
                    <a:pt x="67" y="364"/>
                  </a:cubicBezTo>
                  <a:cubicBezTo>
                    <a:pt x="0" y="431"/>
                    <a:pt x="0" y="564"/>
                    <a:pt x="67" y="631"/>
                  </a:cubicBezTo>
                  <a:cubicBezTo>
                    <a:pt x="194" y="1074"/>
                    <a:pt x="591" y="1367"/>
                    <a:pt x="1031" y="1367"/>
                  </a:cubicBezTo>
                  <a:cubicBezTo>
                    <a:pt x="1054" y="1367"/>
                    <a:pt x="1078" y="1366"/>
                    <a:pt x="1101" y="1365"/>
                  </a:cubicBezTo>
                  <a:cubicBezTo>
                    <a:pt x="1568" y="1365"/>
                    <a:pt x="1969" y="1065"/>
                    <a:pt x="2202" y="631"/>
                  </a:cubicBezTo>
                  <a:cubicBezTo>
                    <a:pt x="2269" y="431"/>
                    <a:pt x="2369" y="197"/>
                    <a:pt x="2202" y="64"/>
                  </a:cubicBezTo>
                  <a:cubicBezTo>
                    <a:pt x="2135" y="19"/>
                    <a:pt x="2065" y="1"/>
                    <a:pt x="1996" y="1"/>
                  </a:cubicBezTo>
                  <a:close/>
                </a:path>
              </a:pathLst>
            </a:custGeom>
            <a:solidFill>
              <a:srgbClr val="F9E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49"/>
            <p:cNvSpPr/>
            <p:nvPr/>
          </p:nvSpPr>
          <p:spPr>
            <a:xfrm>
              <a:off x="6207150" y="3357725"/>
              <a:ext cx="24200" cy="52575"/>
            </a:xfrm>
            <a:custGeom>
              <a:rect b="b" l="l" r="r" t="t"/>
              <a:pathLst>
                <a:path extrusionOk="0" h="2103" w="968">
                  <a:moveTo>
                    <a:pt x="901" y="0"/>
                  </a:moveTo>
                  <a:cubicBezTo>
                    <a:pt x="885" y="0"/>
                    <a:pt x="868" y="8"/>
                    <a:pt x="868" y="25"/>
                  </a:cubicBezTo>
                  <a:cubicBezTo>
                    <a:pt x="868" y="559"/>
                    <a:pt x="868" y="1062"/>
                    <a:pt x="840" y="1564"/>
                  </a:cubicBezTo>
                  <a:lnTo>
                    <a:pt x="840" y="1564"/>
                  </a:lnTo>
                  <a:cubicBezTo>
                    <a:pt x="692" y="1464"/>
                    <a:pt x="476" y="1314"/>
                    <a:pt x="321" y="1314"/>
                  </a:cubicBezTo>
                  <a:cubicBezTo>
                    <a:pt x="274" y="1314"/>
                    <a:pt x="233" y="1327"/>
                    <a:pt x="201" y="1359"/>
                  </a:cubicBezTo>
                  <a:cubicBezTo>
                    <a:pt x="1" y="1560"/>
                    <a:pt x="501" y="1993"/>
                    <a:pt x="568" y="2060"/>
                  </a:cubicBezTo>
                  <a:cubicBezTo>
                    <a:pt x="578" y="2090"/>
                    <a:pt x="597" y="2102"/>
                    <a:pt x="618" y="2102"/>
                  </a:cubicBezTo>
                  <a:cubicBezTo>
                    <a:pt x="667" y="2102"/>
                    <a:pt x="724" y="2040"/>
                    <a:pt x="701" y="1993"/>
                  </a:cubicBezTo>
                  <a:cubicBezTo>
                    <a:pt x="601" y="1893"/>
                    <a:pt x="368" y="1693"/>
                    <a:pt x="501" y="1626"/>
                  </a:cubicBezTo>
                  <a:cubicBezTo>
                    <a:pt x="524" y="1604"/>
                    <a:pt x="550" y="1595"/>
                    <a:pt x="577" y="1595"/>
                  </a:cubicBezTo>
                  <a:cubicBezTo>
                    <a:pt x="673" y="1595"/>
                    <a:pt x="790" y="1701"/>
                    <a:pt x="868" y="1726"/>
                  </a:cubicBezTo>
                  <a:cubicBezTo>
                    <a:pt x="878" y="1747"/>
                    <a:pt x="892" y="1755"/>
                    <a:pt x="906" y="1755"/>
                  </a:cubicBezTo>
                  <a:cubicBezTo>
                    <a:pt x="936" y="1755"/>
                    <a:pt x="968" y="1716"/>
                    <a:pt x="968" y="1693"/>
                  </a:cubicBezTo>
                  <a:cubicBezTo>
                    <a:pt x="968" y="1159"/>
                    <a:pt x="935" y="626"/>
                    <a:pt x="935" y="25"/>
                  </a:cubicBezTo>
                  <a:cubicBezTo>
                    <a:pt x="935" y="8"/>
                    <a:pt x="918" y="0"/>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49"/>
            <p:cNvSpPr/>
            <p:nvPr/>
          </p:nvSpPr>
          <p:spPr>
            <a:xfrm>
              <a:off x="6240500" y="3482600"/>
              <a:ext cx="52575" cy="22550"/>
            </a:xfrm>
            <a:custGeom>
              <a:rect b="b" l="l" r="r" t="t"/>
              <a:pathLst>
                <a:path extrusionOk="0" h="902" w="2103">
                  <a:moveTo>
                    <a:pt x="2036" y="0"/>
                  </a:moveTo>
                  <a:cubicBezTo>
                    <a:pt x="1435" y="467"/>
                    <a:pt x="735" y="768"/>
                    <a:pt x="34" y="834"/>
                  </a:cubicBezTo>
                  <a:cubicBezTo>
                    <a:pt x="1" y="834"/>
                    <a:pt x="1" y="901"/>
                    <a:pt x="34" y="901"/>
                  </a:cubicBezTo>
                  <a:cubicBezTo>
                    <a:pt x="835" y="868"/>
                    <a:pt x="1502" y="534"/>
                    <a:pt x="2069" y="34"/>
                  </a:cubicBezTo>
                  <a:cubicBezTo>
                    <a:pt x="2102" y="34"/>
                    <a:pt x="2069" y="0"/>
                    <a:pt x="2036"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49"/>
            <p:cNvSpPr/>
            <p:nvPr/>
          </p:nvSpPr>
          <p:spPr>
            <a:xfrm>
              <a:off x="6174625" y="3276575"/>
              <a:ext cx="141800" cy="128700"/>
            </a:xfrm>
            <a:custGeom>
              <a:rect b="b" l="l" r="r" t="t"/>
              <a:pathLst>
                <a:path extrusionOk="0" h="5148" w="5672">
                  <a:moveTo>
                    <a:pt x="2625" y="1"/>
                  </a:moveTo>
                  <a:cubicBezTo>
                    <a:pt x="2122" y="1"/>
                    <a:pt x="1629" y="72"/>
                    <a:pt x="1168" y="302"/>
                  </a:cubicBezTo>
                  <a:cubicBezTo>
                    <a:pt x="501" y="636"/>
                    <a:pt x="1" y="1370"/>
                    <a:pt x="67" y="2070"/>
                  </a:cubicBezTo>
                  <a:cubicBezTo>
                    <a:pt x="668" y="1703"/>
                    <a:pt x="1368" y="1570"/>
                    <a:pt x="2035" y="1570"/>
                  </a:cubicBezTo>
                  <a:cubicBezTo>
                    <a:pt x="2736" y="1570"/>
                    <a:pt x="3403" y="1737"/>
                    <a:pt x="4070" y="1870"/>
                  </a:cubicBezTo>
                  <a:cubicBezTo>
                    <a:pt x="4304" y="1904"/>
                    <a:pt x="4504" y="1970"/>
                    <a:pt x="4637" y="2104"/>
                  </a:cubicBezTo>
                  <a:cubicBezTo>
                    <a:pt x="4737" y="2270"/>
                    <a:pt x="4804" y="2537"/>
                    <a:pt x="4804" y="2737"/>
                  </a:cubicBezTo>
                  <a:cubicBezTo>
                    <a:pt x="4837" y="3538"/>
                    <a:pt x="4904" y="4272"/>
                    <a:pt x="4971" y="5072"/>
                  </a:cubicBezTo>
                  <a:cubicBezTo>
                    <a:pt x="5024" y="5125"/>
                    <a:pt x="5093" y="5148"/>
                    <a:pt x="5166" y="5148"/>
                  </a:cubicBezTo>
                  <a:cubicBezTo>
                    <a:pt x="5322" y="5148"/>
                    <a:pt x="5492" y="5042"/>
                    <a:pt x="5538" y="4906"/>
                  </a:cubicBezTo>
                  <a:cubicBezTo>
                    <a:pt x="5671" y="4706"/>
                    <a:pt x="5571" y="4439"/>
                    <a:pt x="5538" y="4205"/>
                  </a:cubicBezTo>
                  <a:cubicBezTo>
                    <a:pt x="5505" y="3505"/>
                    <a:pt x="5538" y="3071"/>
                    <a:pt x="5538" y="2371"/>
                  </a:cubicBezTo>
                  <a:cubicBezTo>
                    <a:pt x="5505" y="1737"/>
                    <a:pt x="5371" y="1070"/>
                    <a:pt x="4904" y="603"/>
                  </a:cubicBezTo>
                  <a:cubicBezTo>
                    <a:pt x="4504" y="202"/>
                    <a:pt x="3870" y="69"/>
                    <a:pt x="3303" y="36"/>
                  </a:cubicBezTo>
                  <a:cubicBezTo>
                    <a:pt x="3076" y="15"/>
                    <a:pt x="2849" y="1"/>
                    <a:pt x="2625"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49"/>
            <p:cNvSpPr/>
            <p:nvPr/>
          </p:nvSpPr>
          <p:spPr>
            <a:xfrm>
              <a:off x="6303050" y="3379975"/>
              <a:ext cx="41300" cy="53350"/>
            </a:xfrm>
            <a:custGeom>
              <a:rect b="b" l="l" r="r" t="t"/>
              <a:pathLst>
                <a:path extrusionOk="0" h="2134" w="1652">
                  <a:moveTo>
                    <a:pt x="752" y="0"/>
                  </a:moveTo>
                  <a:cubicBezTo>
                    <a:pt x="735" y="0"/>
                    <a:pt x="718" y="1"/>
                    <a:pt x="701" y="2"/>
                  </a:cubicBezTo>
                  <a:cubicBezTo>
                    <a:pt x="434" y="69"/>
                    <a:pt x="1" y="269"/>
                    <a:pt x="67" y="570"/>
                  </a:cubicBezTo>
                  <a:lnTo>
                    <a:pt x="234" y="2104"/>
                  </a:lnTo>
                  <a:cubicBezTo>
                    <a:pt x="317" y="2124"/>
                    <a:pt x="397" y="2133"/>
                    <a:pt x="475" y="2133"/>
                  </a:cubicBezTo>
                  <a:cubicBezTo>
                    <a:pt x="1180" y="2133"/>
                    <a:pt x="1652" y="1364"/>
                    <a:pt x="1502" y="703"/>
                  </a:cubicBezTo>
                  <a:cubicBezTo>
                    <a:pt x="1406" y="352"/>
                    <a:pt x="1127" y="0"/>
                    <a:pt x="752"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49"/>
            <p:cNvSpPr/>
            <p:nvPr/>
          </p:nvSpPr>
          <p:spPr>
            <a:xfrm>
              <a:off x="6230500" y="3460375"/>
              <a:ext cx="5875" cy="17150"/>
            </a:xfrm>
            <a:custGeom>
              <a:rect b="b" l="l" r="r" t="t"/>
              <a:pathLst>
                <a:path extrusionOk="0" h="686" w="235">
                  <a:moveTo>
                    <a:pt x="70" y="0"/>
                  </a:moveTo>
                  <a:cubicBezTo>
                    <a:pt x="35" y="0"/>
                    <a:pt x="1" y="16"/>
                    <a:pt x="1" y="55"/>
                  </a:cubicBezTo>
                  <a:cubicBezTo>
                    <a:pt x="67" y="256"/>
                    <a:pt x="67" y="422"/>
                    <a:pt x="67" y="623"/>
                  </a:cubicBezTo>
                  <a:cubicBezTo>
                    <a:pt x="67" y="659"/>
                    <a:pt x="87" y="686"/>
                    <a:pt x="105" y="686"/>
                  </a:cubicBezTo>
                  <a:cubicBezTo>
                    <a:pt x="120" y="686"/>
                    <a:pt x="134" y="668"/>
                    <a:pt x="134" y="623"/>
                  </a:cubicBezTo>
                  <a:cubicBezTo>
                    <a:pt x="234" y="422"/>
                    <a:pt x="167" y="222"/>
                    <a:pt x="134" y="22"/>
                  </a:cubicBezTo>
                  <a:cubicBezTo>
                    <a:pt x="120" y="8"/>
                    <a:pt x="95" y="0"/>
                    <a:pt x="70"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49"/>
            <p:cNvSpPr/>
            <p:nvPr/>
          </p:nvSpPr>
          <p:spPr>
            <a:xfrm>
              <a:off x="6225500" y="3461125"/>
              <a:ext cx="4200" cy="16075"/>
            </a:xfrm>
            <a:custGeom>
              <a:rect b="b" l="l" r="r" t="t"/>
              <a:pathLst>
                <a:path extrusionOk="0" h="643" w="168">
                  <a:moveTo>
                    <a:pt x="84" y="0"/>
                  </a:moveTo>
                  <a:cubicBezTo>
                    <a:pt x="59" y="0"/>
                    <a:pt x="34" y="9"/>
                    <a:pt x="34" y="25"/>
                  </a:cubicBezTo>
                  <a:lnTo>
                    <a:pt x="34" y="326"/>
                  </a:lnTo>
                  <a:cubicBezTo>
                    <a:pt x="34" y="392"/>
                    <a:pt x="0" y="526"/>
                    <a:pt x="0" y="593"/>
                  </a:cubicBezTo>
                  <a:cubicBezTo>
                    <a:pt x="0" y="626"/>
                    <a:pt x="25" y="643"/>
                    <a:pt x="50" y="643"/>
                  </a:cubicBezTo>
                  <a:cubicBezTo>
                    <a:pt x="75" y="643"/>
                    <a:pt x="101" y="626"/>
                    <a:pt x="101" y="593"/>
                  </a:cubicBezTo>
                  <a:cubicBezTo>
                    <a:pt x="167" y="426"/>
                    <a:pt x="167" y="192"/>
                    <a:pt x="134" y="25"/>
                  </a:cubicBezTo>
                  <a:cubicBezTo>
                    <a:pt x="134" y="9"/>
                    <a:pt x="109" y="0"/>
                    <a:pt x="8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9"/>
            <p:cNvSpPr/>
            <p:nvPr/>
          </p:nvSpPr>
          <p:spPr>
            <a:xfrm>
              <a:off x="6219650" y="3458425"/>
              <a:ext cx="5050" cy="18675"/>
            </a:xfrm>
            <a:custGeom>
              <a:rect b="b" l="l" r="r" t="t"/>
              <a:pathLst>
                <a:path extrusionOk="0" h="747" w="202">
                  <a:moveTo>
                    <a:pt x="168" y="0"/>
                  </a:moveTo>
                  <a:cubicBezTo>
                    <a:pt x="101" y="0"/>
                    <a:pt x="34" y="0"/>
                    <a:pt x="68" y="67"/>
                  </a:cubicBezTo>
                  <a:lnTo>
                    <a:pt x="68" y="400"/>
                  </a:lnTo>
                  <a:cubicBezTo>
                    <a:pt x="68" y="467"/>
                    <a:pt x="34" y="600"/>
                    <a:pt x="1" y="667"/>
                  </a:cubicBezTo>
                  <a:cubicBezTo>
                    <a:pt x="1" y="716"/>
                    <a:pt x="37" y="747"/>
                    <a:pt x="56" y="747"/>
                  </a:cubicBezTo>
                  <a:cubicBezTo>
                    <a:pt x="63" y="747"/>
                    <a:pt x="68" y="743"/>
                    <a:pt x="68" y="734"/>
                  </a:cubicBezTo>
                  <a:cubicBezTo>
                    <a:pt x="201" y="500"/>
                    <a:pt x="168" y="267"/>
                    <a:pt x="16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149"/>
          <p:cNvGrpSpPr/>
          <p:nvPr/>
        </p:nvGrpSpPr>
        <p:grpSpPr>
          <a:xfrm>
            <a:off x="2503244" y="2333360"/>
            <a:ext cx="664371" cy="1696322"/>
            <a:chOff x="4529275" y="1267575"/>
            <a:chExt cx="652175" cy="1782225"/>
          </a:xfrm>
        </p:grpSpPr>
        <p:sp>
          <p:nvSpPr>
            <p:cNvPr id="1620" name="Google Shape;1620;p149"/>
            <p:cNvSpPr/>
            <p:nvPr/>
          </p:nvSpPr>
          <p:spPr>
            <a:xfrm>
              <a:off x="4556800" y="1267575"/>
              <a:ext cx="113450" cy="166075"/>
            </a:xfrm>
            <a:custGeom>
              <a:rect b="b" l="l" r="r" t="t"/>
              <a:pathLst>
                <a:path extrusionOk="0" h="6643" w="4538">
                  <a:moveTo>
                    <a:pt x="1935" y="1"/>
                  </a:moveTo>
                  <a:cubicBezTo>
                    <a:pt x="1833" y="1"/>
                    <a:pt x="1802" y="171"/>
                    <a:pt x="1802" y="171"/>
                  </a:cubicBezTo>
                  <a:lnTo>
                    <a:pt x="2236" y="2673"/>
                  </a:lnTo>
                  <a:cubicBezTo>
                    <a:pt x="2236" y="2673"/>
                    <a:pt x="2036" y="2340"/>
                    <a:pt x="1835" y="2240"/>
                  </a:cubicBezTo>
                  <a:cubicBezTo>
                    <a:pt x="1826" y="2236"/>
                    <a:pt x="1816" y="2235"/>
                    <a:pt x="1806" y="2235"/>
                  </a:cubicBezTo>
                  <a:cubicBezTo>
                    <a:pt x="1623" y="2235"/>
                    <a:pt x="1359" y="2724"/>
                    <a:pt x="1310" y="2724"/>
                  </a:cubicBezTo>
                  <a:cubicBezTo>
                    <a:pt x="1304" y="2724"/>
                    <a:pt x="1302" y="2719"/>
                    <a:pt x="1302" y="2707"/>
                  </a:cubicBezTo>
                  <a:cubicBezTo>
                    <a:pt x="1302" y="2684"/>
                    <a:pt x="1284" y="2674"/>
                    <a:pt x="1254" y="2674"/>
                  </a:cubicBezTo>
                  <a:cubicBezTo>
                    <a:pt x="1100" y="2674"/>
                    <a:pt x="613" y="2934"/>
                    <a:pt x="334" y="3240"/>
                  </a:cubicBezTo>
                  <a:cubicBezTo>
                    <a:pt x="1" y="3607"/>
                    <a:pt x="1202" y="5208"/>
                    <a:pt x="1202" y="5208"/>
                  </a:cubicBezTo>
                  <a:lnTo>
                    <a:pt x="1402" y="6242"/>
                  </a:lnTo>
                  <a:lnTo>
                    <a:pt x="3570" y="6643"/>
                  </a:lnTo>
                  <a:lnTo>
                    <a:pt x="3503" y="5809"/>
                  </a:lnTo>
                  <a:cubicBezTo>
                    <a:pt x="3503" y="5809"/>
                    <a:pt x="3570" y="5242"/>
                    <a:pt x="3737" y="4441"/>
                  </a:cubicBezTo>
                  <a:cubicBezTo>
                    <a:pt x="3904" y="3674"/>
                    <a:pt x="4537" y="2340"/>
                    <a:pt x="4237" y="2039"/>
                  </a:cubicBezTo>
                  <a:cubicBezTo>
                    <a:pt x="4213" y="2012"/>
                    <a:pt x="4188" y="2000"/>
                    <a:pt x="4163" y="2000"/>
                  </a:cubicBezTo>
                  <a:cubicBezTo>
                    <a:pt x="3911" y="2000"/>
                    <a:pt x="3616" y="3249"/>
                    <a:pt x="3403" y="3340"/>
                  </a:cubicBezTo>
                  <a:cubicBezTo>
                    <a:pt x="3397" y="3343"/>
                    <a:pt x="3392" y="3345"/>
                    <a:pt x="3386" y="3345"/>
                  </a:cubicBezTo>
                  <a:cubicBezTo>
                    <a:pt x="3182" y="3345"/>
                    <a:pt x="2836" y="1739"/>
                    <a:pt x="2836" y="1739"/>
                  </a:cubicBezTo>
                  <a:cubicBezTo>
                    <a:pt x="2340" y="307"/>
                    <a:pt x="2073" y="1"/>
                    <a:pt x="1935"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49"/>
            <p:cNvSpPr/>
            <p:nvPr/>
          </p:nvSpPr>
          <p:spPr>
            <a:xfrm>
              <a:off x="4562650" y="1409450"/>
              <a:ext cx="224350" cy="481200"/>
            </a:xfrm>
            <a:custGeom>
              <a:rect b="b" l="l" r="r" t="t"/>
              <a:pathLst>
                <a:path extrusionOk="0" h="19248" w="8974">
                  <a:moveTo>
                    <a:pt x="834" y="0"/>
                  </a:moveTo>
                  <a:cubicBezTo>
                    <a:pt x="834" y="0"/>
                    <a:pt x="0" y="8173"/>
                    <a:pt x="67" y="8473"/>
                  </a:cubicBezTo>
                  <a:cubicBezTo>
                    <a:pt x="100" y="8740"/>
                    <a:pt x="334" y="8973"/>
                    <a:pt x="834" y="10208"/>
                  </a:cubicBezTo>
                  <a:cubicBezTo>
                    <a:pt x="1401" y="11475"/>
                    <a:pt x="5904" y="19247"/>
                    <a:pt x="5904" y="19247"/>
                  </a:cubicBezTo>
                  <a:lnTo>
                    <a:pt x="8973" y="15812"/>
                  </a:lnTo>
                  <a:cubicBezTo>
                    <a:pt x="8973" y="15812"/>
                    <a:pt x="4036" y="8073"/>
                    <a:pt x="3903" y="7072"/>
                  </a:cubicBezTo>
                  <a:cubicBezTo>
                    <a:pt x="3736" y="6071"/>
                    <a:pt x="3803" y="134"/>
                    <a:pt x="3803" y="134"/>
                  </a:cubicBezTo>
                  <a:lnTo>
                    <a:pt x="834" y="0"/>
                  </a:lnTo>
                  <a:close/>
                </a:path>
              </a:pathLst>
            </a:custGeom>
            <a:solidFill>
              <a:srgbClr val="E9C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49"/>
            <p:cNvSpPr/>
            <p:nvPr/>
          </p:nvSpPr>
          <p:spPr>
            <a:xfrm>
              <a:off x="4580150" y="1428625"/>
              <a:ext cx="78425" cy="5825"/>
            </a:xfrm>
            <a:custGeom>
              <a:rect b="b" l="l" r="r" t="t"/>
              <a:pathLst>
                <a:path extrusionOk="0" h="233" w="3137">
                  <a:moveTo>
                    <a:pt x="101" y="1"/>
                  </a:moveTo>
                  <a:cubicBezTo>
                    <a:pt x="1" y="1"/>
                    <a:pt x="1" y="134"/>
                    <a:pt x="101" y="134"/>
                  </a:cubicBezTo>
                  <a:cubicBezTo>
                    <a:pt x="871" y="134"/>
                    <a:pt x="1660" y="233"/>
                    <a:pt x="2439" y="233"/>
                  </a:cubicBezTo>
                  <a:cubicBezTo>
                    <a:pt x="2673" y="233"/>
                    <a:pt x="2905" y="224"/>
                    <a:pt x="3136" y="201"/>
                  </a:cubicBezTo>
                  <a:cubicBezTo>
                    <a:pt x="2169" y="1"/>
                    <a:pt x="1102" y="67"/>
                    <a:pt x="10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9"/>
            <p:cNvSpPr/>
            <p:nvPr/>
          </p:nvSpPr>
          <p:spPr>
            <a:xfrm>
              <a:off x="4600175" y="2239200"/>
              <a:ext cx="517050" cy="752250"/>
            </a:xfrm>
            <a:custGeom>
              <a:rect b="b" l="l" r="r" t="t"/>
              <a:pathLst>
                <a:path extrusionOk="0" h="30090" w="20682">
                  <a:moveTo>
                    <a:pt x="10508" y="1"/>
                  </a:moveTo>
                  <a:lnTo>
                    <a:pt x="2135" y="101"/>
                  </a:lnTo>
                  <a:lnTo>
                    <a:pt x="868" y="13744"/>
                  </a:lnTo>
                  <a:cubicBezTo>
                    <a:pt x="868" y="13744"/>
                    <a:pt x="0" y="29422"/>
                    <a:pt x="267" y="29555"/>
                  </a:cubicBezTo>
                  <a:cubicBezTo>
                    <a:pt x="501" y="29689"/>
                    <a:pt x="3469" y="29922"/>
                    <a:pt x="3936" y="30089"/>
                  </a:cubicBezTo>
                  <a:cubicBezTo>
                    <a:pt x="3938" y="30090"/>
                    <a:pt x="3939" y="30090"/>
                    <a:pt x="3941" y="30090"/>
                  </a:cubicBezTo>
                  <a:cubicBezTo>
                    <a:pt x="4377" y="30090"/>
                    <a:pt x="5374" y="5570"/>
                    <a:pt x="6205" y="5004"/>
                  </a:cubicBezTo>
                  <a:cubicBezTo>
                    <a:pt x="6230" y="4986"/>
                    <a:pt x="6254" y="4978"/>
                    <a:pt x="6278" y="4978"/>
                  </a:cubicBezTo>
                  <a:cubicBezTo>
                    <a:pt x="7055" y="4978"/>
                    <a:pt x="7332" y="14208"/>
                    <a:pt x="8206" y="17380"/>
                  </a:cubicBezTo>
                  <a:cubicBezTo>
                    <a:pt x="8673" y="18981"/>
                    <a:pt x="19514" y="20649"/>
                    <a:pt x="19514" y="20649"/>
                  </a:cubicBezTo>
                  <a:lnTo>
                    <a:pt x="20682" y="17347"/>
                  </a:lnTo>
                  <a:lnTo>
                    <a:pt x="11875" y="14978"/>
                  </a:lnTo>
                  <a:cubicBezTo>
                    <a:pt x="11875" y="14978"/>
                    <a:pt x="12076" y="6739"/>
                    <a:pt x="11942" y="4504"/>
                  </a:cubicBezTo>
                  <a:cubicBezTo>
                    <a:pt x="11842" y="2236"/>
                    <a:pt x="10441" y="434"/>
                    <a:pt x="1050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9"/>
            <p:cNvSpPr/>
            <p:nvPr/>
          </p:nvSpPr>
          <p:spPr>
            <a:xfrm>
              <a:off x="4616025" y="2215850"/>
              <a:ext cx="319400" cy="281900"/>
            </a:xfrm>
            <a:custGeom>
              <a:rect b="b" l="l" r="r" t="t"/>
              <a:pathLst>
                <a:path extrusionOk="0" h="11276" w="12776">
                  <a:moveTo>
                    <a:pt x="1168" y="1"/>
                  </a:moveTo>
                  <a:lnTo>
                    <a:pt x="0" y="11276"/>
                  </a:lnTo>
                  <a:lnTo>
                    <a:pt x="12142" y="10642"/>
                  </a:lnTo>
                  <a:cubicBezTo>
                    <a:pt x="12776" y="3136"/>
                    <a:pt x="10808" y="935"/>
                    <a:pt x="10808" y="935"/>
                  </a:cubicBezTo>
                  <a:lnTo>
                    <a:pt x="1168" y="1"/>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9"/>
            <p:cNvSpPr/>
            <p:nvPr/>
          </p:nvSpPr>
          <p:spPr>
            <a:xfrm>
              <a:off x="4818425" y="2235825"/>
              <a:ext cx="75325" cy="250250"/>
            </a:xfrm>
            <a:custGeom>
              <a:rect b="b" l="l" r="r" t="t"/>
              <a:pathLst>
                <a:path extrusionOk="0" h="10010" w="3013">
                  <a:moveTo>
                    <a:pt x="93" y="1"/>
                  </a:moveTo>
                  <a:cubicBezTo>
                    <a:pt x="41" y="1"/>
                    <a:pt x="0" y="38"/>
                    <a:pt x="43" y="102"/>
                  </a:cubicBezTo>
                  <a:cubicBezTo>
                    <a:pt x="1911" y="3171"/>
                    <a:pt x="2512" y="6440"/>
                    <a:pt x="2378" y="9976"/>
                  </a:cubicBezTo>
                  <a:cubicBezTo>
                    <a:pt x="2378" y="10010"/>
                    <a:pt x="2412" y="10010"/>
                    <a:pt x="2445" y="10010"/>
                  </a:cubicBezTo>
                  <a:cubicBezTo>
                    <a:pt x="3012" y="6640"/>
                    <a:pt x="1978" y="2971"/>
                    <a:pt x="177" y="36"/>
                  </a:cubicBezTo>
                  <a:cubicBezTo>
                    <a:pt x="153" y="12"/>
                    <a:pt x="121" y="1"/>
                    <a:pt x="9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9"/>
            <p:cNvSpPr/>
            <p:nvPr/>
          </p:nvSpPr>
          <p:spPr>
            <a:xfrm>
              <a:off x="4777800" y="2247975"/>
              <a:ext cx="83425" cy="78825"/>
            </a:xfrm>
            <a:custGeom>
              <a:rect b="b" l="l" r="r" t="t"/>
              <a:pathLst>
                <a:path extrusionOk="0" h="3153" w="3337">
                  <a:moveTo>
                    <a:pt x="67" y="0"/>
                  </a:moveTo>
                  <a:cubicBezTo>
                    <a:pt x="34" y="0"/>
                    <a:pt x="0" y="17"/>
                    <a:pt x="0" y="50"/>
                  </a:cubicBezTo>
                  <a:cubicBezTo>
                    <a:pt x="33" y="1699"/>
                    <a:pt x="1469" y="3153"/>
                    <a:pt x="3243" y="3153"/>
                  </a:cubicBezTo>
                  <a:cubicBezTo>
                    <a:pt x="3263" y="3153"/>
                    <a:pt x="3283" y="3153"/>
                    <a:pt x="3303" y="3152"/>
                  </a:cubicBezTo>
                  <a:cubicBezTo>
                    <a:pt x="3336" y="3152"/>
                    <a:pt x="3336" y="3052"/>
                    <a:pt x="3303" y="3052"/>
                  </a:cubicBezTo>
                  <a:cubicBezTo>
                    <a:pt x="1535" y="2852"/>
                    <a:pt x="234" y="1751"/>
                    <a:pt x="134" y="50"/>
                  </a:cubicBezTo>
                  <a:cubicBezTo>
                    <a:pt x="134" y="17"/>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9"/>
            <p:cNvSpPr/>
            <p:nvPr/>
          </p:nvSpPr>
          <p:spPr>
            <a:xfrm>
              <a:off x="4640325" y="2249425"/>
              <a:ext cx="45775" cy="81700"/>
            </a:xfrm>
            <a:custGeom>
              <a:rect b="b" l="l" r="r" t="t"/>
              <a:pathLst>
                <a:path extrusionOk="0" h="3268" w="1831">
                  <a:moveTo>
                    <a:pt x="1597" y="0"/>
                  </a:moveTo>
                  <a:cubicBezTo>
                    <a:pt x="1580" y="0"/>
                    <a:pt x="1563" y="9"/>
                    <a:pt x="1563" y="25"/>
                  </a:cubicBezTo>
                  <a:cubicBezTo>
                    <a:pt x="1730" y="1326"/>
                    <a:pt x="1130" y="2460"/>
                    <a:pt x="29" y="3161"/>
                  </a:cubicBezTo>
                  <a:cubicBezTo>
                    <a:pt x="0" y="3190"/>
                    <a:pt x="21" y="3268"/>
                    <a:pt x="48" y="3268"/>
                  </a:cubicBezTo>
                  <a:cubicBezTo>
                    <a:pt x="53" y="3268"/>
                    <a:pt x="58" y="3266"/>
                    <a:pt x="62" y="3261"/>
                  </a:cubicBezTo>
                  <a:cubicBezTo>
                    <a:pt x="1230" y="2627"/>
                    <a:pt x="1830" y="1293"/>
                    <a:pt x="1630" y="25"/>
                  </a:cubicBezTo>
                  <a:cubicBezTo>
                    <a:pt x="1630" y="9"/>
                    <a:pt x="1613" y="0"/>
                    <a:pt x="15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9"/>
            <p:cNvSpPr/>
            <p:nvPr/>
          </p:nvSpPr>
          <p:spPr>
            <a:xfrm>
              <a:off x="4718600" y="2228225"/>
              <a:ext cx="31700" cy="123575"/>
            </a:xfrm>
            <a:custGeom>
              <a:rect b="b" l="l" r="r" t="t"/>
              <a:pathLst>
                <a:path extrusionOk="0" h="4943" w="1268">
                  <a:moveTo>
                    <a:pt x="785" y="1"/>
                  </a:moveTo>
                  <a:cubicBezTo>
                    <a:pt x="758" y="1"/>
                    <a:pt x="734" y="11"/>
                    <a:pt x="734" y="39"/>
                  </a:cubicBezTo>
                  <a:cubicBezTo>
                    <a:pt x="567" y="1140"/>
                    <a:pt x="434" y="2274"/>
                    <a:pt x="434" y="3342"/>
                  </a:cubicBezTo>
                  <a:cubicBezTo>
                    <a:pt x="434" y="4009"/>
                    <a:pt x="534" y="4609"/>
                    <a:pt x="1201" y="4943"/>
                  </a:cubicBezTo>
                  <a:cubicBezTo>
                    <a:pt x="1234" y="4943"/>
                    <a:pt x="1268" y="4910"/>
                    <a:pt x="1234" y="4843"/>
                  </a:cubicBezTo>
                  <a:cubicBezTo>
                    <a:pt x="0" y="4009"/>
                    <a:pt x="701" y="1274"/>
                    <a:pt x="867" y="39"/>
                  </a:cubicBezTo>
                  <a:cubicBezTo>
                    <a:pt x="867" y="20"/>
                    <a:pt x="823" y="1"/>
                    <a:pt x="78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9"/>
            <p:cNvSpPr/>
            <p:nvPr/>
          </p:nvSpPr>
          <p:spPr>
            <a:xfrm>
              <a:off x="4529275" y="2940550"/>
              <a:ext cx="183500" cy="109250"/>
            </a:xfrm>
            <a:custGeom>
              <a:rect b="b" l="l" r="r" t="t"/>
              <a:pathLst>
                <a:path extrusionOk="0" h="4370" w="7340">
                  <a:moveTo>
                    <a:pt x="2970" y="0"/>
                  </a:moveTo>
                  <a:lnTo>
                    <a:pt x="3003" y="2302"/>
                  </a:lnTo>
                  <a:lnTo>
                    <a:pt x="1" y="3936"/>
                  </a:lnTo>
                  <a:lnTo>
                    <a:pt x="6939" y="4370"/>
                  </a:lnTo>
                  <a:lnTo>
                    <a:pt x="7139" y="867"/>
                  </a:lnTo>
                  <a:lnTo>
                    <a:pt x="7340" y="867"/>
                  </a:lnTo>
                  <a:lnTo>
                    <a:pt x="2970"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9"/>
            <p:cNvSpPr/>
            <p:nvPr/>
          </p:nvSpPr>
          <p:spPr>
            <a:xfrm>
              <a:off x="5063000" y="2665350"/>
              <a:ext cx="118450" cy="171800"/>
            </a:xfrm>
            <a:custGeom>
              <a:rect b="b" l="l" r="r" t="t"/>
              <a:pathLst>
                <a:path extrusionOk="0" h="6872" w="4738">
                  <a:moveTo>
                    <a:pt x="1068" y="0"/>
                  </a:moveTo>
                  <a:lnTo>
                    <a:pt x="1" y="3936"/>
                  </a:lnTo>
                  <a:lnTo>
                    <a:pt x="2436" y="3970"/>
                  </a:lnTo>
                  <a:lnTo>
                    <a:pt x="4103" y="6872"/>
                  </a:lnTo>
                  <a:lnTo>
                    <a:pt x="4737" y="334"/>
                  </a:lnTo>
                  <a:lnTo>
                    <a:pt x="1068" y="0"/>
                  </a:lnTo>
                  <a:close/>
                </a:path>
              </a:pathLst>
            </a:custGeom>
            <a:solidFill>
              <a:srgbClr val="6C8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9"/>
            <p:cNvSpPr/>
            <p:nvPr/>
          </p:nvSpPr>
          <p:spPr>
            <a:xfrm>
              <a:off x="5114700" y="2731725"/>
              <a:ext cx="13375" cy="34550"/>
            </a:xfrm>
            <a:custGeom>
              <a:rect b="b" l="l" r="r" t="t"/>
              <a:pathLst>
                <a:path extrusionOk="0" h="1382" w="535">
                  <a:moveTo>
                    <a:pt x="484" y="0"/>
                  </a:moveTo>
                  <a:cubicBezTo>
                    <a:pt x="471" y="0"/>
                    <a:pt x="454" y="4"/>
                    <a:pt x="434" y="14"/>
                  </a:cubicBezTo>
                  <a:cubicBezTo>
                    <a:pt x="334" y="214"/>
                    <a:pt x="268" y="481"/>
                    <a:pt x="201" y="681"/>
                  </a:cubicBezTo>
                  <a:cubicBezTo>
                    <a:pt x="101" y="881"/>
                    <a:pt x="1" y="1115"/>
                    <a:pt x="1" y="1348"/>
                  </a:cubicBezTo>
                  <a:lnTo>
                    <a:pt x="34" y="1382"/>
                  </a:lnTo>
                  <a:cubicBezTo>
                    <a:pt x="167" y="1181"/>
                    <a:pt x="201" y="981"/>
                    <a:pt x="268" y="781"/>
                  </a:cubicBezTo>
                  <a:cubicBezTo>
                    <a:pt x="368" y="548"/>
                    <a:pt x="501" y="314"/>
                    <a:pt x="534" y="47"/>
                  </a:cubicBezTo>
                  <a:cubicBezTo>
                    <a:pt x="534" y="24"/>
                    <a:pt x="518" y="0"/>
                    <a:pt x="48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9"/>
            <p:cNvSpPr/>
            <p:nvPr/>
          </p:nvSpPr>
          <p:spPr>
            <a:xfrm>
              <a:off x="5103875" y="2723875"/>
              <a:ext cx="18700" cy="44900"/>
            </a:xfrm>
            <a:custGeom>
              <a:rect b="b" l="l" r="r" t="t"/>
              <a:pathLst>
                <a:path extrusionOk="0" h="1796" w="748">
                  <a:moveTo>
                    <a:pt x="674" y="0"/>
                  </a:moveTo>
                  <a:cubicBezTo>
                    <a:pt x="659" y="0"/>
                    <a:pt x="644" y="8"/>
                    <a:pt x="634" y="28"/>
                  </a:cubicBezTo>
                  <a:cubicBezTo>
                    <a:pt x="334" y="595"/>
                    <a:pt x="100" y="1162"/>
                    <a:pt x="0" y="1796"/>
                  </a:cubicBezTo>
                  <a:cubicBezTo>
                    <a:pt x="200" y="1195"/>
                    <a:pt x="434" y="628"/>
                    <a:pt x="701" y="94"/>
                  </a:cubicBezTo>
                  <a:cubicBezTo>
                    <a:pt x="748" y="47"/>
                    <a:pt x="712" y="0"/>
                    <a:pt x="67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9"/>
            <p:cNvSpPr/>
            <p:nvPr/>
          </p:nvSpPr>
          <p:spPr>
            <a:xfrm>
              <a:off x="5091350" y="2730600"/>
              <a:ext cx="9200" cy="39625"/>
            </a:xfrm>
            <a:custGeom>
              <a:rect b="b" l="l" r="r" t="t"/>
              <a:pathLst>
                <a:path extrusionOk="0" h="1585" w="368">
                  <a:moveTo>
                    <a:pt x="334" y="1"/>
                  </a:moveTo>
                  <a:cubicBezTo>
                    <a:pt x="318" y="1"/>
                    <a:pt x="301" y="9"/>
                    <a:pt x="301" y="26"/>
                  </a:cubicBezTo>
                  <a:cubicBezTo>
                    <a:pt x="134" y="493"/>
                    <a:pt x="34" y="1060"/>
                    <a:pt x="1" y="1560"/>
                  </a:cubicBezTo>
                  <a:cubicBezTo>
                    <a:pt x="1" y="1577"/>
                    <a:pt x="26" y="1585"/>
                    <a:pt x="42" y="1585"/>
                  </a:cubicBezTo>
                  <a:cubicBezTo>
                    <a:pt x="59" y="1585"/>
                    <a:pt x="67" y="1577"/>
                    <a:pt x="34" y="1560"/>
                  </a:cubicBezTo>
                  <a:cubicBezTo>
                    <a:pt x="167" y="1060"/>
                    <a:pt x="334" y="526"/>
                    <a:pt x="368" y="26"/>
                  </a:cubicBezTo>
                  <a:cubicBezTo>
                    <a:pt x="368" y="9"/>
                    <a:pt x="351" y="1"/>
                    <a:pt x="33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9"/>
            <p:cNvSpPr/>
            <p:nvPr/>
          </p:nvSpPr>
          <p:spPr>
            <a:xfrm>
              <a:off x="5064675" y="2743950"/>
              <a:ext cx="30600" cy="54025"/>
            </a:xfrm>
            <a:custGeom>
              <a:rect b="b" l="l" r="r" t="t"/>
              <a:pathLst>
                <a:path extrusionOk="0" h="2161" w="1224">
                  <a:moveTo>
                    <a:pt x="966" y="320"/>
                  </a:moveTo>
                  <a:cubicBezTo>
                    <a:pt x="1036" y="496"/>
                    <a:pt x="1066" y="681"/>
                    <a:pt x="1056" y="864"/>
                  </a:cubicBezTo>
                  <a:lnTo>
                    <a:pt x="1056" y="864"/>
                  </a:lnTo>
                  <a:cubicBezTo>
                    <a:pt x="1050" y="861"/>
                    <a:pt x="1043" y="859"/>
                    <a:pt x="1034" y="859"/>
                  </a:cubicBezTo>
                  <a:cubicBezTo>
                    <a:pt x="1026" y="861"/>
                    <a:pt x="1018" y="863"/>
                    <a:pt x="1010" y="865"/>
                  </a:cubicBezTo>
                  <a:lnTo>
                    <a:pt x="1010" y="865"/>
                  </a:lnTo>
                  <a:cubicBezTo>
                    <a:pt x="971" y="683"/>
                    <a:pt x="948" y="502"/>
                    <a:pt x="966" y="320"/>
                  </a:cubicBezTo>
                  <a:close/>
                  <a:moveTo>
                    <a:pt x="1047" y="964"/>
                  </a:moveTo>
                  <a:lnTo>
                    <a:pt x="1047" y="964"/>
                  </a:lnTo>
                  <a:cubicBezTo>
                    <a:pt x="1045" y="976"/>
                    <a:pt x="1044" y="989"/>
                    <a:pt x="1041" y="1001"/>
                  </a:cubicBezTo>
                  <a:lnTo>
                    <a:pt x="1041" y="1001"/>
                  </a:lnTo>
                  <a:cubicBezTo>
                    <a:pt x="1039" y="990"/>
                    <a:pt x="1036" y="978"/>
                    <a:pt x="1033" y="967"/>
                  </a:cubicBezTo>
                  <a:lnTo>
                    <a:pt x="1033" y="967"/>
                  </a:lnTo>
                  <a:cubicBezTo>
                    <a:pt x="1038" y="966"/>
                    <a:pt x="1042" y="965"/>
                    <a:pt x="1047" y="964"/>
                  </a:cubicBezTo>
                  <a:close/>
                  <a:moveTo>
                    <a:pt x="1099" y="1217"/>
                  </a:moveTo>
                  <a:lnTo>
                    <a:pt x="1099" y="1217"/>
                  </a:lnTo>
                  <a:cubicBezTo>
                    <a:pt x="1099" y="1220"/>
                    <a:pt x="1100" y="1223"/>
                    <a:pt x="1101" y="1226"/>
                  </a:cubicBezTo>
                  <a:cubicBezTo>
                    <a:pt x="1101" y="1222"/>
                    <a:pt x="1100" y="1219"/>
                    <a:pt x="1099" y="1217"/>
                  </a:cubicBezTo>
                  <a:close/>
                  <a:moveTo>
                    <a:pt x="938" y="991"/>
                  </a:moveTo>
                  <a:lnTo>
                    <a:pt x="938" y="991"/>
                  </a:lnTo>
                  <a:cubicBezTo>
                    <a:pt x="959" y="1042"/>
                    <a:pt x="983" y="1094"/>
                    <a:pt x="1009" y="1145"/>
                  </a:cubicBezTo>
                  <a:lnTo>
                    <a:pt x="1009" y="1145"/>
                  </a:lnTo>
                  <a:cubicBezTo>
                    <a:pt x="921" y="1447"/>
                    <a:pt x="717" y="1719"/>
                    <a:pt x="401" y="1893"/>
                  </a:cubicBezTo>
                  <a:cubicBezTo>
                    <a:pt x="297" y="1953"/>
                    <a:pt x="224" y="1977"/>
                    <a:pt x="176" y="1977"/>
                  </a:cubicBezTo>
                  <a:cubicBezTo>
                    <a:pt x="8" y="1977"/>
                    <a:pt x="137" y="1675"/>
                    <a:pt x="267" y="1493"/>
                  </a:cubicBezTo>
                  <a:cubicBezTo>
                    <a:pt x="412" y="1232"/>
                    <a:pt x="657" y="1072"/>
                    <a:pt x="938" y="991"/>
                  </a:cubicBezTo>
                  <a:close/>
                  <a:moveTo>
                    <a:pt x="909" y="0"/>
                  </a:moveTo>
                  <a:cubicBezTo>
                    <a:pt x="884" y="0"/>
                    <a:pt x="868" y="9"/>
                    <a:pt x="868" y="25"/>
                  </a:cubicBezTo>
                  <a:cubicBezTo>
                    <a:pt x="795" y="342"/>
                    <a:pt x="810" y="623"/>
                    <a:pt x="902" y="894"/>
                  </a:cubicBezTo>
                  <a:lnTo>
                    <a:pt x="902" y="894"/>
                  </a:lnTo>
                  <a:cubicBezTo>
                    <a:pt x="345" y="1069"/>
                    <a:pt x="0" y="1569"/>
                    <a:pt x="0" y="2127"/>
                  </a:cubicBezTo>
                  <a:cubicBezTo>
                    <a:pt x="0" y="2160"/>
                    <a:pt x="34" y="2160"/>
                    <a:pt x="67" y="2160"/>
                  </a:cubicBezTo>
                  <a:cubicBezTo>
                    <a:pt x="584" y="2000"/>
                    <a:pt x="939" y="1640"/>
                    <a:pt x="1091" y="1212"/>
                  </a:cubicBezTo>
                  <a:lnTo>
                    <a:pt x="1091" y="1212"/>
                  </a:lnTo>
                  <a:cubicBezTo>
                    <a:pt x="1094" y="1213"/>
                    <a:pt x="1097" y="1214"/>
                    <a:pt x="1099" y="1217"/>
                  </a:cubicBezTo>
                  <a:lnTo>
                    <a:pt x="1099" y="1217"/>
                  </a:lnTo>
                  <a:cubicBezTo>
                    <a:pt x="1097" y="1212"/>
                    <a:pt x="1096" y="1207"/>
                    <a:pt x="1094" y="1202"/>
                  </a:cubicBezTo>
                  <a:lnTo>
                    <a:pt x="1094" y="1202"/>
                  </a:lnTo>
                  <a:cubicBezTo>
                    <a:pt x="1224" y="831"/>
                    <a:pt x="1201" y="410"/>
                    <a:pt x="1001" y="25"/>
                  </a:cubicBezTo>
                  <a:cubicBezTo>
                    <a:pt x="968" y="9"/>
                    <a:pt x="934" y="0"/>
                    <a:pt x="90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9"/>
            <p:cNvSpPr/>
            <p:nvPr/>
          </p:nvSpPr>
          <p:spPr>
            <a:xfrm>
              <a:off x="5158900" y="2672425"/>
              <a:ext cx="15050" cy="165975"/>
            </a:xfrm>
            <a:custGeom>
              <a:rect b="b" l="l" r="r" t="t"/>
              <a:pathLst>
                <a:path extrusionOk="0" h="6639" w="602">
                  <a:moveTo>
                    <a:pt x="534" y="1"/>
                  </a:moveTo>
                  <a:cubicBezTo>
                    <a:pt x="501" y="1"/>
                    <a:pt x="468" y="18"/>
                    <a:pt x="468" y="51"/>
                  </a:cubicBezTo>
                  <a:cubicBezTo>
                    <a:pt x="234" y="2219"/>
                    <a:pt x="1" y="4421"/>
                    <a:pt x="101" y="6589"/>
                  </a:cubicBezTo>
                  <a:cubicBezTo>
                    <a:pt x="101" y="6622"/>
                    <a:pt x="117" y="6639"/>
                    <a:pt x="134" y="6639"/>
                  </a:cubicBezTo>
                  <a:cubicBezTo>
                    <a:pt x="151" y="6639"/>
                    <a:pt x="167" y="6622"/>
                    <a:pt x="167" y="6589"/>
                  </a:cubicBezTo>
                  <a:cubicBezTo>
                    <a:pt x="334" y="4421"/>
                    <a:pt x="334" y="2219"/>
                    <a:pt x="601" y="51"/>
                  </a:cubicBezTo>
                  <a:cubicBezTo>
                    <a:pt x="601" y="18"/>
                    <a:pt x="568" y="1"/>
                    <a:pt x="534"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9"/>
            <p:cNvSpPr/>
            <p:nvPr/>
          </p:nvSpPr>
          <p:spPr>
            <a:xfrm>
              <a:off x="5075500" y="2693200"/>
              <a:ext cx="91775" cy="8875"/>
            </a:xfrm>
            <a:custGeom>
              <a:rect b="b" l="l" r="r" t="t"/>
              <a:pathLst>
                <a:path extrusionOk="0" h="355" w="3671">
                  <a:moveTo>
                    <a:pt x="1312" y="1"/>
                  </a:moveTo>
                  <a:cubicBezTo>
                    <a:pt x="904" y="1"/>
                    <a:pt x="499" y="30"/>
                    <a:pt x="101" y="87"/>
                  </a:cubicBezTo>
                  <a:cubicBezTo>
                    <a:pt x="1" y="87"/>
                    <a:pt x="1" y="187"/>
                    <a:pt x="101" y="187"/>
                  </a:cubicBezTo>
                  <a:cubicBezTo>
                    <a:pt x="432" y="160"/>
                    <a:pt x="760" y="147"/>
                    <a:pt x="1086" y="147"/>
                  </a:cubicBezTo>
                  <a:cubicBezTo>
                    <a:pt x="1947" y="147"/>
                    <a:pt x="2800" y="233"/>
                    <a:pt x="3670" y="354"/>
                  </a:cubicBezTo>
                  <a:cubicBezTo>
                    <a:pt x="2900" y="112"/>
                    <a:pt x="2101" y="1"/>
                    <a:pt x="131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9"/>
            <p:cNvSpPr/>
            <p:nvPr/>
          </p:nvSpPr>
          <p:spPr>
            <a:xfrm>
              <a:off x="4686900" y="2962650"/>
              <a:ext cx="13375" cy="82700"/>
            </a:xfrm>
            <a:custGeom>
              <a:rect b="b" l="l" r="r" t="t"/>
              <a:pathLst>
                <a:path extrusionOk="0" h="3308" w="535">
                  <a:moveTo>
                    <a:pt x="442" y="0"/>
                  </a:moveTo>
                  <a:cubicBezTo>
                    <a:pt x="417" y="0"/>
                    <a:pt x="401" y="17"/>
                    <a:pt x="434" y="50"/>
                  </a:cubicBezTo>
                  <a:cubicBezTo>
                    <a:pt x="367" y="1118"/>
                    <a:pt x="201" y="2152"/>
                    <a:pt x="0" y="3252"/>
                  </a:cubicBezTo>
                  <a:cubicBezTo>
                    <a:pt x="0" y="3292"/>
                    <a:pt x="35" y="3308"/>
                    <a:pt x="63" y="3308"/>
                  </a:cubicBezTo>
                  <a:cubicBezTo>
                    <a:pt x="83" y="3308"/>
                    <a:pt x="101" y="3300"/>
                    <a:pt x="101" y="3286"/>
                  </a:cubicBezTo>
                  <a:cubicBezTo>
                    <a:pt x="434" y="2252"/>
                    <a:pt x="534" y="1118"/>
                    <a:pt x="501" y="50"/>
                  </a:cubicBezTo>
                  <a:cubicBezTo>
                    <a:pt x="501" y="17"/>
                    <a:pt x="467" y="0"/>
                    <a:pt x="442"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9"/>
            <p:cNvSpPr/>
            <p:nvPr/>
          </p:nvSpPr>
          <p:spPr>
            <a:xfrm>
              <a:off x="4531800" y="3035875"/>
              <a:ext cx="171800" cy="11425"/>
            </a:xfrm>
            <a:custGeom>
              <a:rect b="b" l="l" r="r" t="t"/>
              <a:pathLst>
                <a:path extrusionOk="0" h="457" w="6872">
                  <a:moveTo>
                    <a:pt x="1544" y="0"/>
                  </a:moveTo>
                  <a:cubicBezTo>
                    <a:pt x="1033" y="0"/>
                    <a:pt x="528" y="8"/>
                    <a:pt x="33" y="23"/>
                  </a:cubicBezTo>
                  <a:cubicBezTo>
                    <a:pt x="0" y="23"/>
                    <a:pt x="0" y="123"/>
                    <a:pt x="33" y="123"/>
                  </a:cubicBezTo>
                  <a:cubicBezTo>
                    <a:pt x="2335" y="123"/>
                    <a:pt x="4537" y="223"/>
                    <a:pt x="6838" y="457"/>
                  </a:cubicBezTo>
                  <a:cubicBezTo>
                    <a:pt x="6872" y="457"/>
                    <a:pt x="6872" y="357"/>
                    <a:pt x="6838" y="357"/>
                  </a:cubicBezTo>
                  <a:cubicBezTo>
                    <a:pt x="5131" y="98"/>
                    <a:pt x="3304" y="0"/>
                    <a:pt x="1544"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9"/>
            <p:cNvSpPr/>
            <p:nvPr/>
          </p:nvSpPr>
          <p:spPr>
            <a:xfrm>
              <a:off x="4601300" y="2994525"/>
              <a:ext cx="22250" cy="8575"/>
            </a:xfrm>
            <a:custGeom>
              <a:rect b="b" l="l" r="r" t="t"/>
              <a:pathLst>
                <a:path extrusionOk="0" h="343" w="890">
                  <a:moveTo>
                    <a:pt x="68" y="1"/>
                  </a:moveTo>
                  <a:cubicBezTo>
                    <a:pt x="35" y="1"/>
                    <a:pt x="1" y="55"/>
                    <a:pt x="55" y="109"/>
                  </a:cubicBezTo>
                  <a:lnTo>
                    <a:pt x="789" y="343"/>
                  </a:lnTo>
                  <a:cubicBezTo>
                    <a:pt x="823" y="343"/>
                    <a:pt x="889" y="310"/>
                    <a:pt x="856" y="310"/>
                  </a:cubicBezTo>
                  <a:cubicBezTo>
                    <a:pt x="589" y="210"/>
                    <a:pt x="356" y="109"/>
                    <a:pt x="89" y="9"/>
                  </a:cubicBezTo>
                  <a:cubicBezTo>
                    <a:pt x="83" y="3"/>
                    <a:pt x="75" y="1"/>
                    <a:pt x="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9"/>
            <p:cNvSpPr/>
            <p:nvPr/>
          </p:nvSpPr>
          <p:spPr>
            <a:xfrm>
              <a:off x="4602675" y="2986400"/>
              <a:ext cx="24200" cy="5025"/>
            </a:xfrm>
            <a:custGeom>
              <a:rect b="b" l="l" r="r" t="t"/>
              <a:pathLst>
                <a:path extrusionOk="0" h="201" w="968">
                  <a:moveTo>
                    <a:pt x="67" y="1"/>
                  </a:moveTo>
                  <a:cubicBezTo>
                    <a:pt x="34" y="1"/>
                    <a:pt x="0" y="101"/>
                    <a:pt x="34" y="101"/>
                  </a:cubicBezTo>
                  <a:cubicBezTo>
                    <a:pt x="167" y="134"/>
                    <a:pt x="334" y="134"/>
                    <a:pt x="467" y="168"/>
                  </a:cubicBezTo>
                  <a:cubicBezTo>
                    <a:pt x="567" y="168"/>
                    <a:pt x="701" y="201"/>
                    <a:pt x="868" y="201"/>
                  </a:cubicBezTo>
                  <a:cubicBezTo>
                    <a:pt x="885" y="201"/>
                    <a:pt x="893" y="192"/>
                    <a:pt x="906" y="188"/>
                  </a:cubicBezTo>
                  <a:lnTo>
                    <a:pt x="906" y="188"/>
                  </a:lnTo>
                  <a:cubicBezTo>
                    <a:pt x="926" y="193"/>
                    <a:pt x="947" y="197"/>
                    <a:pt x="968" y="201"/>
                  </a:cubicBezTo>
                  <a:cubicBezTo>
                    <a:pt x="946" y="190"/>
                    <a:pt x="931" y="186"/>
                    <a:pt x="920" y="186"/>
                  </a:cubicBezTo>
                  <a:cubicBezTo>
                    <a:pt x="914" y="186"/>
                    <a:pt x="910" y="187"/>
                    <a:pt x="906" y="188"/>
                  </a:cubicBezTo>
                  <a:lnTo>
                    <a:pt x="906" y="188"/>
                  </a:lnTo>
                  <a:cubicBezTo>
                    <a:pt x="767" y="159"/>
                    <a:pt x="646" y="130"/>
                    <a:pt x="501" y="101"/>
                  </a:cubicBezTo>
                  <a:cubicBezTo>
                    <a:pt x="367" y="34"/>
                    <a:pt x="201" y="1"/>
                    <a:pt x="67"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9"/>
            <p:cNvSpPr/>
            <p:nvPr/>
          </p:nvSpPr>
          <p:spPr>
            <a:xfrm>
              <a:off x="4599325" y="2977450"/>
              <a:ext cx="25050" cy="3975"/>
            </a:xfrm>
            <a:custGeom>
              <a:rect b="b" l="l" r="r" t="t"/>
              <a:pathLst>
                <a:path extrusionOk="0" h="159" w="1002">
                  <a:moveTo>
                    <a:pt x="497" y="0"/>
                  </a:moveTo>
                  <a:cubicBezTo>
                    <a:pt x="360" y="0"/>
                    <a:pt x="218" y="9"/>
                    <a:pt x="68" y="25"/>
                  </a:cubicBezTo>
                  <a:cubicBezTo>
                    <a:pt x="1" y="25"/>
                    <a:pt x="34" y="159"/>
                    <a:pt x="134" y="159"/>
                  </a:cubicBezTo>
                  <a:cubicBezTo>
                    <a:pt x="435" y="125"/>
                    <a:pt x="668" y="59"/>
                    <a:pt x="968" y="59"/>
                  </a:cubicBezTo>
                  <a:cubicBezTo>
                    <a:pt x="1002" y="59"/>
                    <a:pt x="1002" y="25"/>
                    <a:pt x="902" y="25"/>
                  </a:cubicBezTo>
                  <a:cubicBezTo>
                    <a:pt x="768" y="9"/>
                    <a:pt x="635" y="0"/>
                    <a:pt x="49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9"/>
            <p:cNvSpPr/>
            <p:nvPr/>
          </p:nvSpPr>
          <p:spPr>
            <a:xfrm>
              <a:off x="4590175" y="2958350"/>
              <a:ext cx="40875" cy="19200"/>
            </a:xfrm>
            <a:custGeom>
              <a:rect b="b" l="l" r="r" t="t"/>
              <a:pathLst>
                <a:path extrusionOk="0" h="768" w="1635">
                  <a:moveTo>
                    <a:pt x="1129" y="151"/>
                  </a:moveTo>
                  <a:cubicBezTo>
                    <a:pt x="1299" y="151"/>
                    <a:pt x="1128" y="292"/>
                    <a:pt x="1067" y="322"/>
                  </a:cubicBezTo>
                  <a:cubicBezTo>
                    <a:pt x="1001" y="389"/>
                    <a:pt x="901" y="456"/>
                    <a:pt x="801" y="489"/>
                  </a:cubicBezTo>
                  <a:cubicBezTo>
                    <a:pt x="771" y="502"/>
                    <a:pt x="740" y="514"/>
                    <a:pt x="709" y="524"/>
                  </a:cubicBezTo>
                  <a:lnTo>
                    <a:pt x="709" y="524"/>
                  </a:lnTo>
                  <a:cubicBezTo>
                    <a:pt x="745" y="469"/>
                    <a:pt x="786" y="421"/>
                    <a:pt x="834" y="389"/>
                  </a:cubicBezTo>
                  <a:cubicBezTo>
                    <a:pt x="867" y="322"/>
                    <a:pt x="1001" y="155"/>
                    <a:pt x="1067" y="155"/>
                  </a:cubicBezTo>
                  <a:cubicBezTo>
                    <a:pt x="1092" y="152"/>
                    <a:pt x="1112" y="151"/>
                    <a:pt x="1129" y="151"/>
                  </a:cubicBezTo>
                  <a:close/>
                  <a:moveTo>
                    <a:pt x="209" y="115"/>
                  </a:moveTo>
                  <a:cubicBezTo>
                    <a:pt x="286" y="115"/>
                    <a:pt x="400" y="395"/>
                    <a:pt x="400" y="422"/>
                  </a:cubicBezTo>
                  <a:cubicBezTo>
                    <a:pt x="415" y="479"/>
                    <a:pt x="435" y="524"/>
                    <a:pt x="453" y="564"/>
                  </a:cubicBezTo>
                  <a:lnTo>
                    <a:pt x="453" y="564"/>
                  </a:lnTo>
                  <a:cubicBezTo>
                    <a:pt x="344" y="557"/>
                    <a:pt x="251" y="507"/>
                    <a:pt x="200" y="389"/>
                  </a:cubicBezTo>
                  <a:cubicBezTo>
                    <a:pt x="200" y="322"/>
                    <a:pt x="167" y="222"/>
                    <a:pt x="167" y="155"/>
                  </a:cubicBezTo>
                  <a:cubicBezTo>
                    <a:pt x="178" y="127"/>
                    <a:pt x="193" y="115"/>
                    <a:pt x="209" y="115"/>
                  </a:cubicBezTo>
                  <a:close/>
                  <a:moveTo>
                    <a:pt x="218" y="1"/>
                  </a:moveTo>
                  <a:cubicBezTo>
                    <a:pt x="167" y="1"/>
                    <a:pt x="113" y="27"/>
                    <a:pt x="67" y="89"/>
                  </a:cubicBezTo>
                  <a:cubicBezTo>
                    <a:pt x="0" y="222"/>
                    <a:pt x="67" y="456"/>
                    <a:pt x="167" y="589"/>
                  </a:cubicBezTo>
                  <a:cubicBezTo>
                    <a:pt x="270" y="718"/>
                    <a:pt x="354" y="768"/>
                    <a:pt x="495" y="768"/>
                  </a:cubicBezTo>
                  <a:cubicBezTo>
                    <a:pt x="528" y="768"/>
                    <a:pt x="565" y="765"/>
                    <a:pt x="607" y="760"/>
                  </a:cubicBezTo>
                  <a:lnTo>
                    <a:pt x="607" y="760"/>
                  </a:lnTo>
                  <a:cubicBezTo>
                    <a:pt x="610" y="761"/>
                    <a:pt x="613" y="761"/>
                    <a:pt x="616" y="761"/>
                  </a:cubicBezTo>
                  <a:cubicBezTo>
                    <a:pt x="620" y="761"/>
                    <a:pt x="622" y="760"/>
                    <a:pt x="623" y="757"/>
                  </a:cubicBezTo>
                  <a:lnTo>
                    <a:pt x="623" y="757"/>
                  </a:lnTo>
                  <a:cubicBezTo>
                    <a:pt x="627" y="757"/>
                    <a:pt x="630" y="756"/>
                    <a:pt x="634" y="756"/>
                  </a:cubicBezTo>
                  <a:cubicBezTo>
                    <a:pt x="801" y="723"/>
                    <a:pt x="1635" y="322"/>
                    <a:pt x="1334" y="89"/>
                  </a:cubicBezTo>
                  <a:cubicBezTo>
                    <a:pt x="1286" y="40"/>
                    <a:pt x="1236" y="20"/>
                    <a:pt x="1186" y="20"/>
                  </a:cubicBezTo>
                  <a:cubicBezTo>
                    <a:pt x="994" y="20"/>
                    <a:pt x="798" y="319"/>
                    <a:pt x="673" y="535"/>
                  </a:cubicBezTo>
                  <a:lnTo>
                    <a:pt x="673" y="535"/>
                  </a:lnTo>
                  <a:cubicBezTo>
                    <a:pt x="654" y="541"/>
                    <a:pt x="635" y="546"/>
                    <a:pt x="617" y="550"/>
                  </a:cubicBezTo>
                  <a:lnTo>
                    <a:pt x="617" y="550"/>
                  </a:lnTo>
                  <a:cubicBezTo>
                    <a:pt x="582" y="368"/>
                    <a:pt x="493" y="190"/>
                    <a:pt x="367" y="89"/>
                  </a:cubicBezTo>
                  <a:cubicBezTo>
                    <a:pt x="331" y="35"/>
                    <a:pt x="276" y="1"/>
                    <a:pt x="21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9"/>
            <p:cNvSpPr/>
            <p:nvPr/>
          </p:nvSpPr>
          <p:spPr>
            <a:xfrm>
              <a:off x="4621025" y="1769575"/>
              <a:ext cx="340250" cy="508850"/>
            </a:xfrm>
            <a:custGeom>
              <a:rect b="b" l="l" r="r" t="t"/>
              <a:pathLst>
                <a:path extrusionOk="0" h="20354" w="13610">
                  <a:moveTo>
                    <a:pt x="7910" y="0"/>
                  </a:moveTo>
                  <a:cubicBezTo>
                    <a:pt x="7865" y="0"/>
                    <a:pt x="7819" y="2"/>
                    <a:pt x="7772" y="6"/>
                  </a:cubicBezTo>
                  <a:cubicBezTo>
                    <a:pt x="5004" y="339"/>
                    <a:pt x="3436" y="1707"/>
                    <a:pt x="2269" y="4842"/>
                  </a:cubicBezTo>
                  <a:cubicBezTo>
                    <a:pt x="1735" y="6210"/>
                    <a:pt x="2102" y="8145"/>
                    <a:pt x="1802" y="9646"/>
                  </a:cubicBezTo>
                  <a:cubicBezTo>
                    <a:pt x="901" y="13982"/>
                    <a:pt x="0" y="18319"/>
                    <a:pt x="0" y="18319"/>
                  </a:cubicBezTo>
                  <a:lnTo>
                    <a:pt x="12309" y="20354"/>
                  </a:lnTo>
                  <a:lnTo>
                    <a:pt x="13276" y="5243"/>
                  </a:lnTo>
                  <a:cubicBezTo>
                    <a:pt x="13610" y="3475"/>
                    <a:pt x="12609" y="906"/>
                    <a:pt x="9941" y="539"/>
                  </a:cubicBezTo>
                  <a:cubicBezTo>
                    <a:pt x="9342" y="508"/>
                    <a:pt x="8684" y="0"/>
                    <a:pt x="7910" y="0"/>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9"/>
            <p:cNvSpPr/>
            <p:nvPr/>
          </p:nvSpPr>
          <p:spPr>
            <a:xfrm>
              <a:off x="4704400" y="2069875"/>
              <a:ext cx="208525" cy="114025"/>
            </a:xfrm>
            <a:custGeom>
              <a:rect b="b" l="l" r="r" t="t"/>
              <a:pathLst>
                <a:path extrusionOk="0" h="4561" w="8341">
                  <a:moveTo>
                    <a:pt x="3510" y="0"/>
                  </a:moveTo>
                  <a:cubicBezTo>
                    <a:pt x="3406" y="0"/>
                    <a:pt x="3323" y="21"/>
                    <a:pt x="3270" y="69"/>
                  </a:cubicBezTo>
                  <a:cubicBezTo>
                    <a:pt x="2936" y="336"/>
                    <a:pt x="4571" y="803"/>
                    <a:pt x="4671" y="1070"/>
                  </a:cubicBezTo>
                  <a:cubicBezTo>
                    <a:pt x="4804" y="1303"/>
                    <a:pt x="2903" y="1603"/>
                    <a:pt x="2903" y="1603"/>
                  </a:cubicBezTo>
                  <a:cubicBezTo>
                    <a:pt x="1" y="2404"/>
                    <a:pt x="1068" y="2637"/>
                    <a:pt x="1068" y="2637"/>
                  </a:cubicBezTo>
                  <a:lnTo>
                    <a:pt x="3904" y="2304"/>
                  </a:lnTo>
                  <a:lnTo>
                    <a:pt x="3904" y="2304"/>
                  </a:lnTo>
                  <a:cubicBezTo>
                    <a:pt x="3904" y="2304"/>
                    <a:pt x="3503" y="2504"/>
                    <a:pt x="3403" y="2738"/>
                  </a:cubicBezTo>
                  <a:cubicBezTo>
                    <a:pt x="3303" y="2938"/>
                    <a:pt x="4004" y="3338"/>
                    <a:pt x="3904" y="3405"/>
                  </a:cubicBezTo>
                  <a:cubicBezTo>
                    <a:pt x="3770" y="3405"/>
                    <a:pt x="4071" y="4105"/>
                    <a:pt x="4437" y="4472"/>
                  </a:cubicBezTo>
                  <a:cubicBezTo>
                    <a:pt x="4490" y="4534"/>
                    <a:pt x="4573" y="4561"/>
                    <a:pt x="4677" y="4561"/>
                  </a:cubicBezTo>
                  <a:cubicBezTo>
                    <a:pt x="5300" y="4561"/>
                    <a:pt x="6672" y="3605"/>
                    <a:pt x="6672" y="3605"/>
                  </a:cubicBezTo>
                  <a:lnTo>
                    <a:pt x="7840" y="3438"/>
                  </a:lnTo>
                  <a:lnTo>
                    <a:pt x="8340" y="1103"/>
                  </a:lnTo>
                  <a:lnTo>
                    <a:pt x="7406" y="1136"/>
                  </a:lnTo>
                  <a:cubicBezTo>
                    <a:pt x="7406" y="1136"/>
                    <a:pt x="6806" y="1003"/>
                    <a:pt x="5939" y="769"/>
                  </a:cubicBezTo>
                  <a:cubicBezTo>
                    <a:pt x="5210" y="573"/>
                    <a:pt x="4057" y="0"/>
                    <a:pt x="3510" y="0"/>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49"/>
            <p:cNvSpPr/>
            <p:nvPr/>
          </p:nvSpPr>
          <p:spPr>
            <a:xfrm>
              <a:off x="4932075" y="1921475"/>
              <a:ext cx="17525" cy="284900"/>
            </a:xfrm>
            <a:custGeom>
              <a:rect b="b" l="l" r="r" t="t"/>
              <a:pathLst>
                <a:path extrusionOk="0" h="11396" w="701">
                  <a:moveTo>
                    <a:pt x="668" y="1"/>
                  </a:moveTo>
                  <a:lnTo>
                    <a:pt x="668" y="1"/>
                  </a:lnTo>
                  <a:cubicBezTo>
                    <a:pt x="568" y="3770"/>
                    <a:pt x="301" y="7539"/>
                    <a:pt x="0" y="11309"/>
                  </a:cubicBezTo>
                  <a:cubicBezTo>
                    <a:pt x="0" y="11372"/>
                    <a:pt x="27" y="11395"/>
                    <a:pt x="64" y="11395"/>
                  </a:cubicBezTo>
                  <a:cubicBezTo>
                    <a:pt x="85" y="11395"/>
                    <a:pt x="109" y="11388"/>
                    <a:pt x="134" y="11375"/>
                  </a:cubicBezTo>
                  <a:cubicBezTo>
                    <a:pt x="534" y="7573"/>
                    <a:pt x="701" y="3770"/>
                    <a:pt x="6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9"/>
            <p:cNvSpPr/>
            <p:nvPr/>
          </p:nvSpPr>
          <p:spPr>
            <a:xfrm>
              <a:off x="4882050" y="1809725"/>
              <a:ext cx="284375" cy="368900"/>
            </a:xfrm>
            <a:custGeom>
              <a:rect b="b" l="l" r="r" t="t"/>
              <a:pathLst>
                <a:path extrusionOk="0" h="14756" w="11375">
                  <a:moveTo>
                    <a:pt x="1668" y="1"/>
                  </a:moveTo>
                  <a:lnTo>
                    <a:pt x="1668" y="5071"/>
                  </a:lnTo>
                  <a:cubicBezTo>
                    <a:pt x="1668" y="5071"/>
                    <a:pt x="4904" y="8740"/>
                    <a:pt x="4803" y="10041"/>
                  </a:cubicBezTo>
                  <a:cubicBezTo>
                    <a:pt x="4735" y="10726"/>
                    <a:pt x="3561" y="10892"/>
                    <a:pt x="2434" y="10892"/>
                  </a:cubicBezTo>
                  <a:cubicBezTo>
                    <a:pt x="1363" y="10892"/>
                    <a:pt x="334" y="10742"/>
                    <a:pt x="334" y="10742"/>
                  </a:cubicBezTo>
                  <a:lnTo>
                    <a:pt x="0" y="14144"/>
                  </a:lnTo>
                  <a:cubicBezTo>
                    <a:pt x="0" y="14144"/>
                    <a:pt x="1824" y="14756"/>
                    <a:pt x="3866" y="14756"/>
                  </a:cubicBezTo>
                  <a:cubicBezTo>
                    <a:pt x="5424" y="14756"/>
                    <a:pt x="7109" y="14400"/>
                    <a:pt x="8206" y="13144"/>
                  </a:cubicBezTo>
                  <a:cubicBezTo>
                    <a:pt x="11375" y="9508"/>
                    <a:pt x="1668" y="1"/>
                    <a:pt x="1668" y="1"/>
                  </a:cubicBezTo>
                  <a:close/>
                </a:path>
              </a:pathLst>
            </a:custGeom>
            <a:solidFill>
              <a:srgbClr val="FFE0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9"/>
            <p:cNvSpPr/>
            <p:nvPr/>
          </p:nvSpPr>
          <p:spPr>
            <a:xfrm>
              <a:off x="4993900" y="2069750"/>
              <a:ext cx="52175" cy="33925"/>
            </a:xfrm>
            <a:custGeom>
              <a:rect b="b" l="l" r="r" t="t"/>
              <a:pathLst>
                <a:path extrusionOk="0" h="1357" w="2087">
                  <a:moveTo>
                    <a:pt x="49" y="1"/>
                  </a:moveTo>
                  <a:cubicBezTo>
                    <a:pt x="21" y="1"/>
                    <a:pt x="1" y="79"/>
                    <a:pt x="29" y="107"/>
                  </a:cubicBezTo>
                  <a:cubicBezTo>
                    <a:pt x="763" y="408"/>
                    <a:pt x="1430" y="808"/>
                    <a:pt x="2064" y="1342"/>
                  </a:cubicBezTo>
                  <a:cubicBezTo>
                    <a:pt x="1497" y="808"/>
                    <a:pt x="830" y="341"/>
                    <a:pt x="63" y="7"/>
                  </a:cubicBezTo>
                  <a:cubicBezTo>
                    <a:pt x="58" y="3"/>
                    <a:pt x="53" y="1"/>
                    <a:pt x="49" y="1"/>
                  </a:cubicBezTo>
                  <a:close/>
                  <a:moveTo>
                    <a:pt x="2064" y="1342"/>
                  </a:moveTo>
                  <a:cubicBezTo>
                    <a:pt x="2064" y="1353"/>
                    <a:pt x="2068" y="1356"/>
                    <a:pt x="2071" y="1356"/>
                  </a:cubicBezTo>
                  <a:cubicBezTo>
                    <a:pt x="2079" y="1356"/>
                    <a:pt x="2086" y="1342"/>
                    <a:pt x="2064" y="1342"/>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9"/>
            <p:cNvSpPr/>
            <p:nvPr/>
          </p:nvSpPr>
          <p:spPr>
            <a:xfrm>
              <a:off x="5000700" y="2072075"/>
              <a:ext cx="23975" cy="28725"/>
            </a:xfrm>
            <a:custGeom>
              <a:rect b="b" l="l" r="r" t="t"/>
              <a:pathLst>
                <a:path extrusionOk="0" h="1149" w="959">
                  <a:moveTo>
                    <a:pt x="42" y="1"/>
                  </a:moveTo>
                  <a:cubicBezTo>
                    <a:pt x="10" y="1"/>
                    <a:pt x="1" y="24"/>
                    <a:pt x="24" y="48"/>
                  </a:cubicBezTo>
                  <a:cubicBezTo>
                    <a:pt x="158" y="248"/>
                    <a:pt x="324" y="415"/>
                    <a:pt x="458" y="581"/>
                  </a:cubicBezTo>
                  <a:cubicBezTo>
                    <a:pt x="591" y="748"/>
                    <a:pt x="758" y="915"/>
                    <a:pt x="858" y="1148"/>
                  </a:cubicBezTo>
                  <a:cubicBezTo>
                    <a:pt x="925" y="1148"/>
                    <a:pt x="958" y="1082"/>
                    <a:pt x="958" y="1082"/>
                  </a:cubicBezTo>
                  <a:cubicBezTo>
                    <a:pt x="791" y="915"/>
                    <a:pt x="658" y="715"/>
                    <a:pt x="491" y="515"/>
                  </a:cubicBezTo>
                  <a:cubicBezTo>
                    <a:pt x="391" y="348"/>
                    <a:pt x="258" y="114"/>
                    <a:pt x="91" y="14"/>
                  </a:cubicBezTo>
                  <a:cubicBezTo>
                    <a:pt x="71" y="5"/>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49"/>
            <p:cNvSpPr/>
            <p:nvPr/>
          </p:nvSpPr>
          <p:spPr>
            <a:xfrm>
              <a:off x="4751950" y="1547625"/>
              <a:ext cx="242700" cy="184025"/>
            </a:xfrm>
            <a:custGeom>
              <a:rect b="b" l="l" r="r" t="t"/>
              <a:pathLst>
                <a:path extrusionOk="0" h="7361" w="9708">
                  <a:moveTo>
                    <a:pt x="5833" y="1"/>
                  </a:moveTo>
                  <a:cubicBezTo>
                    <a:pt x="5457" y="1"/>
                    <a:pt x="5071" y="96"/>
                    <a:pt x="4737" y="311"/>
                  </a:cubicBezTo>
                  <a:cubicBezTo>
                    <a:pt x="4597" y="289"/>
                    <a:pt x="4456" y="279"/>
                    <a:pt x="4316" y="279"/>
                  </a:cubicBezTo>
                  <a:cubicBezTo>
                    <a:pt x="3392" y="279"/>
                    <a:pt x="2488" y="732"/>
                    <a:pt x="1735" y="1312"/>
                  </a:cubicBezTo>
                  <a:cubicBezTo>
                    <a:pt x="1168" y="1779"/>
                    <a:pt x="601" y="2346"/>
                    <a:pt x="334" y="3046"/>
                  </a:cubicBezTo>
                  <a:cubicBezTo>
                    <a:pt x="34" y="3780"/>
                    <a:pt x="0" y="4614"/>
                    <a:pt x="367" y="5281"/>
                  </a:cubicBezTo>
                  <a:cubicBezTo>
                    <a:pt x="663" y="5818"/>
                    <a:pt x="1239" y="6182"/>
                    <a:pt x="1817" y="6182"/>
                  </a:cubicBezTo>
                  <a:cubicBezTo>
                    <a:pt x="1958" y="6182"/>
                    <a:pt x="2099" y="6161"/>
                    <a:pt x="2235" y="6115"/>
                  </a:cubicBezTo>
                  <a:lnTo>
                    <a:pt x="4437" y="5848"/>
                  </a:lnTo>
                  <a:cubicBezTo>
                    <a:pt x="5104" y="6649"/>
                    <a:pt x="6038" y="7249"/>
                    <a:pt x="7072" y="7349"/>
                  </a:cubicBezTo>
                  <a:cubicBezTo>
                    <a:pt x="7147" y="7356"/>
                    <a:pt x="7223" y="7360"/>
                    <a:pt x="7298" y="7360"/>
                  </a:cubicBezTo>
                  <a:cubicBezTo>
                    <a:pt x="8267" y="7360"/>
                    <a:pt x="9267" y="6776"/>
                    <a:pt x="9607" y="5848"/>
                  </a:cubicBezTo>
                  <a:cubicBezTo>
                    <a:pt x="9641" y="5715"/>
                    <a:pt x="9707" y="5548"/>
                    <a:pt x="9607" y="5448"/>
                  </a:cubicBezTo>
                  <a:cubicBezTo>
                    <a:pt x="9440" y="5148"/>
                    <a:pt x="8907" y="5348"/>
                    <a:pt x="8740" y="5048"/>
                  </a:cubicBezTo>
                  <a:cubicBezTo>
                    <a:pt x="9140" y="4981"/>
                    <a:pt x="9540" y="4614"/>
                    <a:pt x="9707" y="4180"/>
                  </a:cubicBezTo>
                  <a:cubicBezTo>
                    <a:pt x="9374" y="4047"/>
                    <a:pt x="9040" y="3980"/>
                    <a:pt x="8707" y="3847"/>
                  </a:cubicBezTo>
                  <a:cubicBezTo>
                    <a:pt x="9073" y="3680"/>
                    <a:pt x="9307" y="3346"/>
                    <a:pt x="9440" y="2979"/>
                  </a:cubicBezTo>
                  <a:cubicBezTo>
                    <a:pt x="9507" y="2846"/>
                    <a:pt x="9507" y="2713"/>
                    <a:pt x="9440" y="2646"/>
                  </a:cubicBezTo>
                  <a:cubicBezTo>
                    <a:pt x="9374" y="2512"/>
                    <a:pt x="9207" y="2479"/>
                    <a:pt x="9073" y="2479"/>
                  </a:cubicBezTo>
                  <a:cubicBezTo>
                    <a:pt x="8707" y="2479"/>
                    <a:pt x="8273" y="2446"/>
                    <a:pt x="7973" y="2179"/>
                  </a:cubicBezTo>
                  <a:cubicBezTo>
                    <a:pt x="7706" y="1879"/>
                    <a:pt x="7606" y="1478"/>
                    <a:pt x="7439" y="1111"/>
                  </a:cubicBezTo>
                  <a:cubicBezTo>
                    <a:pt x="7239" y="611"/>
                    <a:pt x="6772" y="211"/>
                    <a:pt x="6271" y="44"/>
                  </a:cubicBezTo>
                  <a:cubicBezTo>
                    <a:pt x="6129" y="16"/>
                    <a:pt x="5982" y="1"/>
                    <a:pt x="5833"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9"/>
            <p:cNvSpPr/>
            <p:nvPr/>
          </p:nvSpPr>
          <p:spPr>
            <a:xfrm>
              <a:off x="4789475" y="1567975"/>
              <a:ext cx="171800" cy="173050"/>
            </a:xfrm>
            <a:custGeom>
              <a:rect b="b" l="l" r="r" t="t"/>
              <a:pathLst>
                <a:path extrusionOk="0" h="6922" w="6872">
                  <a:moveTo>
                    <a:pt x="3688" y="1"/>
                  </a:moveTo>
                  <a:cubicBezTo>
                    <a:pt x="2475" y="1"/>
                    <a:pt x="1353" y="780"/>
                    <a:pt x="1001" y="1999"/>
                  </a:cubicBezTo>
                  <a:cubicBezTo>
                    <a:pt x="401" y="3967"/>
                    <a:pt x="0" y="6302"/>
                    <a:pt x="2169" y="6735"/>
                  </a:cubicBezTo>
                  <a:cubicBezTo>
                    <a:pt x="2715" y="6865"/>
                    <a:pt x="3185" y="6922"/>
                    <a:pt x="3590" y="6922"/>
                  </a:cubicBezTo>
                  <a:cubicBezTo>
                    <a:pt x="5484" y="6922"/>
                    <a:pt x="5958" y="5680"/>
                    <a:pt x="6205" y="4801"/>
                  </a:cubicBezTo>
                  <a:cubicBezTo>
                    <a:pt x="6505" y="3700"/>
                    <a:pt x="6872" y="865"/>
                    <a:pt x="4570" y="131"/>
                  </a:cubicBezTo>
                  <a:lnTo>
                    <a:pt x="4537" y="131"/>
                  </a:lnTo>
                  <a:cubicBezTo>
                    <a:pt x="4255" y="43"/>
                    <a:pt x="3969" y="1"/>
                    <a:pt x="3688"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9"/>
            <p:cNvSpPr/>
            <p:nvPr/>
          </p:nvSpPr>
          <p:spPr>
            <a:xfrm>
              <a:off x="4797800" y="1715500"/>
              <a:ext cx="97600" cy="111500"/>
            </a:xfrm>
            <a:custGeom>
              <a:rect b="b" l="l" r="r" t="t"/>
              <a:pathLst>
                <a:path extrusionOk="0" h="4460" w="3904">
                  <a:moveTo>
                    <a:pt x="668" y="0"/>
                  </a:moveTo>
                  <a:lnTo>
                    <a:pt x="168" y="2736"/>
                  </a:lnTo>
                  <a:cubicBezTo>
                    <a:pt x="1" y="3503"/>
                    <a:pt x="668" y="4304"/>
                    <a:pt x="1569" y="4437"/>
                  </a:cubicBezTo>
                  <a:cubicBezTo>
                    <a:pt x="1661" y="4452"/>
                    <a:pt x="1753" y="4460"/>
                    <a:pt x="1843" y="4460"/>
                  </a:cubicBezTo>
                  <a:cubicBezTo>
                    <a:pt x="2531" y="4460"/>
                    <a:pt x="3122" y="4026"/>
                    <a:pt x="3270" y="3436"/>
                  </a:cubicBezTo>
                  <a:lnTo>
                    <a:pt x="3904" y="768"/>
                  </a:lnTo>
                  <a:lnTo>
                    <a:pt x="668" y="0"/>
                  </a:ln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9"/>
            <p:cNvSpPr/>
            <p:nvPr/>
          </p:nvSpPr>
          <p:spPr>
            <a:xfrm>
              <a:off x="4778750" y="1630450"/>
              <a:ext cx="44100" cy="53400"/>
            </a:xfrm>
            <a:custGeom>
              <a:rect b="b" l="l" r="r" t="t"/>
              <a:pathLst>
                <a:path extrusionOk="0" h="2136" w="1764">
                  <a:moveTo>
                    <a:pt x="983" y="1"/>
                  </a:moveTo>
                  <a:cubicBezTo>
                    <a:pt x="690" y="1"/>
                    <a:pt x="435" y="256"/>
                    <a:pt x="296" y="534"/>
                  </a:cubicBezTo>
                  <a:cubicBezTo>
                    <a:pt x="1" y="1190"/>
                    <a:pt x="318" y="2136"/>
                    <a:pt x="1122" y="2136"/>
                  </a:cubicBezTo>
                  <a:cubicBezTo>
                    <a:pt x="1135" y="2136"/>
                    <a:pt x="1149" y="2135"/>
                    <a:pt x="1163" y="2135"/>
                  </a:cubicBezTo>
                  <a:lnTo>
                    <a:pt x="1630" y="667"/>
                  </a:lnTo>
                  <a:cubicBezTo>
                    <a:pt x="1764" y="400"/>
                    <a:pt x="1363" y="133"/>
                    <a:pt x="1163" y="33"/>
                  </a:cubicBezTo>
                  <a:cubicBezTo>
                    <a:pt x="1102" y="11"/>
                    <a:pt x="1042" y="1"/>
                    <a:pt x="983" y="1"/>
                  </a:cubicBezTo>
                  <a:close/>
                </a:path>
              </a:pathLst>
            </a:custGeom>
            <a:solidFill>
              <a:srgbClr val="FD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9"/>
            <p:cNvSpPr/>
            <p:nvPr/>
          </p:nvSpPr>
          <p:spPr>
            <a:xfrm>
              <a:off x="4844050" y="1631275"/>
              <a:ext cx="8000" cy="5800"/>
            </a:xfrm>
            <a:custGeom>
              <a:rect b="b" l="l" r="r" t="t"/>
              <a:pathLst>
                <a:path extrusionOk="0" h="232" w="320">
                  <a:moveTo>
                    <a:pt x="186" y="0"/>
                  </a:moveTo>
                  <a:cubicBezTo>
                    <a:pt x="119" y="0"/>
                    <a:pt x="86" y="0"/>
                    <a:pt x="52" y="34"/>
                  </a:cubicBezTo>
                  <a:cubicBezTo>
                    <a:pt x="0" y="112"/>
                    <a:pt x="91" y="231"/>
                    <a:pt x="165" y="231"/>
                  </a:cubicBezTo>
                  <a:cubicBezTo>
                    <a:pt x="185" y="231"/>
                    <a:pt x="205" y="222"/>
                    <a:pt x="219" y="201"/>
                  </a:cubicBezTo>
                  <a:cubicBezTo>
                    <a:pt x="219" y="184"/>
                    <a:pt x="227" y="175"/>
                    <a:pt x="232" y="175"/>
                  </a:cubicBezTo>
                  <a:lnTo>
                    <a:pt x="232" y="175"/>
                  </a:lnTo>
                  <a:cubicBezTo>
                    <a:pt x="236" y="175"/>
                    <a:pt x="236" y="184"/>
                    <a:pt x="219" y="201"/>
                  </a:cubicBezTo>
                  <a:cubicBezTo>
                    <a:pt x="319" y="134"/>
                    <a:pt x="252" y="34"/>
                    <a:pt x="219"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49"/>
            <p:cNvSpPr/>
            <p:nvPr/>
          </p:nvSpPr>
          <p:spPr>
            <a:xfrm>
              <a:off x="4911950" y="1641600"/>
              <a:ext cx="8475" cy="5550"/>
            </a:xfrm>
            <a:custGeom>
              <a:rect b="b" l="l" r="r" t="t"/>
              <a:pathLst>
                <a:path extrusionOk="0" h="222" w="339">
                  <a:moveTo>
                    <a:pt x="203" y="1"/>
                  </a:moveTo>
                  <a:cubicBezTo>
                    <a:pt x="74" y="1"/>
                    <a:pt x="0" y="221"/>
                    <a:pt x="172" y="221"/>
                  </a:cubicBezTo>
                  <a:cubicBezTo>
                    <a:pt x="305" y="221"/>
                    <a:pt x="338" y="88"/>
                    <a:pt x="272" y="21"/>
                  </a:cubicBezTo>
                  <a:cubicBezTo>
                    <a:pt x="248" y="7"/>
                    <a:pt x="225" y="1"/>
                    <a:pt x="203"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49"/>
            <p:cNvSpPr/>
            <p:nvPr/>
          </p:nvSpPr>
          <p:spPr>
            <a:xfrm>
              <a:off x="4823875" y="1729100"/>
              <a:ext cx="63150" cy="16250"/>
            </a:xfrm>
            <a:custGeom>
              <a:rect b="b" l="l" r="r" t="t"/>
              <a:pathLst>
                <a:path extrusionOk="0" h="650" w="2526">
                  <a:moveTo>
                    <a:pt x="35" y="1"/>
                  </a:moveTo>
                  <a:cubicBezTo>
                    <a:pt x="13" y="1"/>
                    <a:pt x="0" y="57"/>
                    <a:pt x="25" y="57"/>
                  </a:cubicBezTo>
                  <a:cubicBezTo>
                    <a:pt x="664" y="445"/>
                    <a:pt x="1302" y="649"/>
                    <a:pt x="2017" y="649"/>
                  </a:cubicBezTo>
                  <a:cubicBezTo>
                    <a:pt x="2161" y="649"/>
                    <a:pt x="2309" y="641"/>
                    <a:pt x="2460" y="624"/>
                  </a:cubicBezTo>
                  <a:cubicBezTo>
                    <a:pt x="2518" y="624"/>
                    <a:pt x="2526" y="550"/>
                    <a:pt x="2485" y="550"/>
                  </a:cubicBezTo>
                  <a:cubicBezTo>
                    <a:pt x="2478" y="550"/>
                    <a:pt x="2470" y="552"/>
                    <a:pt x="2460" y="557"/>
                  </a:cubicBezTo>
                  <a:cubicBezTo>
                    <a:pt x="2391" y="560"/>
                    <a:pt x="2322" y="561"/>
                    <a:pt x="2253" y="561"/>
                  </a:cubicBezTo>
                  <a:cubicBezTo>
                    <a:pt x="1489" y="561"/>
                    <a:pt x="732" y="391"/>
                    <a:pt x="59" y="24"/>
                  </a:cubicBezTo>
                  <a:cubicBezTo>
                    <a:pt x="50" y="7"/>
                    <a:pt x="42" y="1"/>
                    <a:pt x="35"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9"/>
            <p:cNvSpPr/>
            <p:nvPr/>
          </p:nvSpPr>
          <p:spPr>
            <a:xfrm>
              <a:off x="4861200" y="1562250"/>
              <a:ext cx="90925" cy="68425"/>
            </a:xfrm>
            <a:custGeom>
              <a:rect b="b" l="l" r="r" t="t"/>
              <a:pathLst>
                <a:path extrusionOk="0" h="2737" w="3637">
                  <a:moveTo>
                    <a:pt x="703" y="1"/>
                  </a:moveTo>
                  <a:cubicBezTo>
                    <a:pt x="464" y="1"/>
                    <a:pt x="227" y="31"/>
                    <a:pt x="0" y="93"/>
                  </a:cubicBezTo>
                  <a:lnTo>
                    <a:pt x="134" y="126"/>
                  </a:lnTo>
                  <a:cubicBezTo>
                    <a:pt x="367" y="727"/>
                    <a:pt x="667" y="1260"/>
                    <a:pt x="1068" y="1761"/>
                  </a:cubicBezTo>
                  <a:cubicBezTo>
                    <a:pt x="1501" y="2228"/>
                    <a:pt x="2035" y="2595"/>
                    <a:pt x="2669" y="2728"/>
                  </a:cubicBezTo>
                  <a:cubicBezTo>
                    <a:pt x="2702" y="2728"/>
                    <a:pt x="2752" y="2736"/>
                    <a:pt x="2798" y="2736"/>
                  </a:cubicBezTo>
                  <a:cubicBezTo>
                    <a:pt x="2844" y="2736"/>
                    <a:pt x="2886" y="2728"/>
                    <a:pt x="2902" y="2695"/>
                  </a:cubicBezTo>
                  <a:cubicBezTo>
                    <a:pt x="2969" y="2628"/>
                    <a:pt x="2969" y="2528"/>
                    <a:pt x="2902" y="2461"/>
                  </a:cubicBezTo>
                  <a:cubicBezTo>
                    <a:pt x="2894" y="2444"/>
                    <a:pt x="2885" y="2429"/>
                    <a:pt x="2875" y="2415"/>
                  </a:cubicBezTo>
                  <a:lnTo>
                    <a:pt x="2875" y="2415"/>
                  </a:lnTo>
                  <a:cubicBezTo>
                    <a:pt x="3020" y="2523"/>
                    <a:pt x="3187" y="2603"/>
                    <a:pt x="3336" y="2628"/>
                  </a:cubicBezTo>
                  <a:cubicBezTo>
                    <a:pt x="3374" y="2628"/>
                    <a:pt x="3423" y="2650"/>
                    <a:pt x="3464" y="2650"/>
                  </a:cubicBezTo>
                  <a:cubicBezTo>
                    <a:pt x="3495" y="2650"/>
                    <a:pt x="3522" y="2637"/>
                    <a:pt x="3536" y="2595"/>
                  </a:cubicBezTo>
                  <a:cubicBezTo>
                    <a:pt x="3636" y="2528"/>
                    <a:pt x="3636" y="2428"/>
                    <a:pt x="3569" y="2294"/>
                  </a:cubicBezTo>
                  <a:cubicBezTo>
                    <a:pt x="3403" y="1561"/>
                    <a:pt x="2969" y="860"/>
                    <a:pt x="2235" y="426"/>
                  </a:cubicBezTo>
                  <a:cubicBezTo>
                    <a:pt x="1774" y="150"/>
                    <a:pt x="1234" y="1"/>
                    <a:pt x="703"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9"/>
            <p:cNvSpPr/>
            <p:nvPr/>
          </p:nvSpPr>
          <p:spPr>
            <a:xfrm>
              <a:off x="4879525" y="1630450"/>
              <a:ext cx="18375" cy="46950"/>
            </a:xfrm>
            <a:custGeom>
              <a:rect b="b" l="l" r="r" t="t"/>
              <a:pathLst>
                <a:path extrusionOk="0" h="1878" w="735">
                  <a:moveTo>
                    <a:pt x="101" y="0"/>
                  </a:moveTo>
                  <a:cubicBezTo>
                    <a:pt x="1" y="467"/>
                    <a:pt x="1" y="901"/>
                    <a:pt x="68" y="1401"/>
                  </a:cubicBezTo>
                  <a:cubicBezTo>
                    <a:pt x="68" y="1468"/>
                    <a:pt x="101" y="1501"/>
                    <a:pt x="134" y="1501"/>
                  </a:cubicBezTo>
                  <a:cubicBezTo>
                    <a:pt x="175" y="1491"/>
                    <a:pt x="207" y="1478"/>
                    <a:pt x="234" y="1467"/>
                  </a:cubicBezTo>
                  <a:lnTo>
                    <a:pt x="234" y="1467"/>
                  </a:lnTo>
                  <a:lnTo>
                    <a:pt x="234" y="1468"/>
                  </a:lnTo>
                  <a:cubicBezTo>
                    <a:pt x="234" y="1467"/>
                    <a:pt x="234" y="1467"/>
                    <a:pt x="234" y="1467"/>
                  </a:cubicBezTo>
                  <a:lnTo>
                    <a:pt x="234" y="1467"/>
                  </a:lnTo>
                  <a:cubicBezTo>
                    <a:pt x="260" y="1456"/>
                    <a:pt x="282" y="1448"/>
                    <a:pt x="304" y="1448"/>
                  </a:cubicBezTo>
                  <a:cubicBezTo>
                    <a:pt x="333" y="1448"/>
                    <a:pt x="362" y="1462"/>
                    <a:pt x="401" y="1501"/>
                  </a:cubicBezTo>
                  <a:cubicBezTo>
                    <a:pt x="468" y="1635"/>
                    <a:pt x="301" y="1701"/>
                    <a:pt x="234" y="1801"/>
                  </a:cubicBezTo>
                  <a:cubicBezTo>
                    <a:pt x="181" y="1828"/>
                    <a:pt x="214" y="1877"/>
                    <a:pt x="264" y="1877"/>
                  </a:cubicBezTo>
                  <a:cubicBezTo>
                    <a:pt x="276" y="1877"/>
                    <a:pt x="288" y="1874"/>
                    <a:pt x="301" y="1868"/>
                  </a:cubicBezTo>
                  <a:cubicBezTo>
                    <a:pt x="435" y="1801"/>
                    <a:pt x="735" y="1534"/>
                    <a:pt x="668" y="1368"/>
                  </a:cubicBezTo>
                  <a:cubicBezTo>
                    <a:pt x="644" y="1284"/>
                    <a:pt x="586" y="1256"/>
                    <a:pt x="515" y="1256"/>
                  </a:cubicBezTo>
                  <a:cubicBezTo>
                    <a:pt x="420" y="1256"/>
                    <a:pt x="303" y="1306"/>
                    <a:pt x="213" y="1341"/>
                  </a:cubicBezTo>
                  <a:lnTo>
                    <a:pt x="213" y="1341"/>
                  </a:lnTo>
                  <a:cubicBezTo>
                    <a:pt x="134" y="835"/>
                    <a:pt x="132" y="432"/>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9"/>
            <p:cNvSpPr/>
            <p:nvPr/>
          </p:nvSpPr>
          <p:spPr>
            <a:xfrm>
              <a:off x="4783625" y="1497275"/>
              <a:ext cx="76750" cy="78150"/>
            </a:xfrm>
            <a:custGeom>
              <a:rect b="b" l="l" r="r" t="t"/>
              <a:pathLst>
                <a:path extrusionOk="0" h="3126" w="3070">
                  <a:moveTo>
                    <a:pt x="1530" y="1"/>
                  </a:moveTo>
                  <a:cubicBezTo>
                    <a:pt x="1280" y="1"/>
                    <a:pt x="1029" y="62"/>
                    <a:pt x="801" y="190"/>
                  </a:cubicBezTo>
                  <a:cubicBezTo>
                    <a:pt x="301" y="490"/>
                    <a:pt x="1" y="1124"/>
                    <a:pt x="101" y="1691"/>
                  </a:cubicBezTo>
                  <a:cubicBezTo>
                    <a:pt x="168" y="2292"/>
                    <a:pt x="635" y="2692"/>
                    <a:pt x="1068" y="3125"/>
                  </a:cubicBezTo>
                  <a:lnTo>
                    <a:pt x="2336" y="2692"/>
                  </a:lnTo>
                  <a:cubicBezTo>
                    <a:pt x="2736" y="2458"/>
                    <a:pt x="2970" y="1991"/>
                    <a:pt x="3003" y="1524"/>
                  </a:cubicBezTo>
                  <a:cubicBezTo>
                    <a:pt x="3070" y="1057"/>
                    <a:pt x="2836" y="624"/>
                    <a:pt x="2469" y="323"/>
                  </a:cubicBezTo>
                  <a:cubicBezTo>
                    <a:pt x="2201" y="113"/>
                    <a:pt x="1867" y="1"/>
                    <a:pt x="1530" y="1"/>
                  </a:cubicBezTo>
                  <a:close/>
                </a:path>
              </a:pathLst>
            </a:custGeom>
            <a:solidFill>
              <a:srgbClr val="3E4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9"/>
            <p:cNvSpPr/>
            <p:nvPr/>
          </p:nvSpPr>
          <p:spPr>
            <a:xfrm>
              <a:off x="4789475" y="1543425"/>
              <a:ext cx="78000" cy="32000"/>
            </a:xfrm>
            <a:custGeom>
              <a:rect b="b" l="l" r="r" t="t"/>
              <a:pathLst>
                <a:path extrusionOk="0" h="1280" w="3120">
                  <a:moveTo>
                    <a:pt x="2917" y="0"/>
                  </a:moveTo>
                  <a:cubicBezTo>
                    <a:pt x="2902" y="0"/>
                    <a:pt x="2885" y="4"/>
                    <a:pt x="2869" y="12"/>
                  </a:cubicBezTo>
                  <a:cubicBezTo>
                    <a:pt x="1968" y="479"/>
                    <a:pt x="1068" y="879"/>
                    <a:pt x="100" y="1113"/>
                  </a:cubicBezTo>
                  <a:cubicBezTo>
                    <a:pt x="0" y="1146"/>
                    <a:pt x="34" y="1279"/>
                    <a:pt x="100" y="1279"/>
                  </a:cubicBezTo>
                  <a:cubicBezTo>
                    <a:pt x="1101" y="1113"/>
                    <a:pt x="2069" y="812"/>
                    <a:pt x="3003" y="279"/>
                  </a:cubicBezTo>
                  <a:cubicBezTo>
                    <a:pt x="3120" y="191"/>
                    <a:pt x="3031" y="0"/>
                    <a:pt x="2917"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9"/>
            <p:cNvSpPr/>
            <p:nvPr/>
          </p:nvSpPr>
          <p:spPr>
            <a:xfrm>
              <a:off x="4875375" y="1671575"/>
              <a:ext cx="35050" cy="20875"/>
            </a:xfrm>
            <a:custGeom>
              <a:rect b="b" l="l" r="r" t="t"/>
              <a:pathLst>
                <a:path extrusionOk="0" h="835" w="1402">
                  <a:moveTo>
                    <a:pt x="1338" y="1"/>
                  </a:moveTo>
                  <a:cubicBezTo>
                    <a:pt x="1318" y="1"/>
                    <a:pt x="1301" y="9"/>
                    <a:pt x="1301" y="23"/>
                  </a:cubicBezTo>
                  <a:cubicBezTo>
                    <a:pt x="1199" y="458"/>
                    <a:pt x="841" y="736"/>
                    <a:pt x="438" y="736"/>
                  </a:cubicBezTo>
                  <a:cubicBezTo>
                    <a:pt x="317" y="736"/>
                    <a:pt x="191" y="711"/>
                    <a:pt x="67" y="657"/>
                  </a:cubicBezTo>
                  <a:cubicBezTo>
                    <a:pt x="0" y="657"/>
                    <a:pt x="0" y="723"/>
                    <a:pt x="0" y="723"/>
                  </a:cubicBezTo>
                  <a:cubicBezTo>
                    <a:pt x="153" y="800"/>
                    <a:pt x="309" y="835"/>
                    <a:pt x="460" y="835"/>
                  </a:cubicBezTo>
                  <a:cubicBezTo>
                    <a:pt x="905" y="835"/>
                    <a:pt x="1302" y="529"/>
                    <a:pt x="1401" y="56"/>
                  </a:cubicBezTo>
                  <a:cubicBezTo>
                    <a:pt x="1401" y="17"/>
                    <a:pt x="1367" y="1"/>
                    <a:pt x="133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149"/>
          <p:cNvSpPr txBox="1"/>
          <p:nvPr/>
        </p:nvSpPr>
        <p:spPr>
          <a:xfrm>
            <a:off x="345750" y="4629375"/>
            <a:ext cx="8452500" cy="21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latin typeface="Archivo Thin"/>
                <a:ea typeface="Archivo Thin"/>
                <a:cs typeface="Archivo Thin"/>
                <a:sym typeface="Archivo Thin"/>
              </a:rPr>
              <a:t>[1] Slidesgo. "People Pattern." Accessed April 19, 2024. https://slidesgo.com/theme/people-pattern.</a:t>
            </a:r>
            <a:endParaRPr sz="800">
              <a:solidFill>
                <a:schemeClr val="dk1"/>
              </a:solidFill>
              <a:latin typeface="Archivo Thin"/>
              <a:ea typeface="Archivo Thin"/>
              <a:cs typeface="Archivo Thin"/>
              <a:sym typeface="Archivo Thin"/>
            </a:endParaRPr>
          </a:p>
        </p:txBody>
      </p:sp>
      <p:sp>
        <p:nvSpPr>
          <p:cNvPr id="1662" name="Google Shape;1662;p149"/>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663" name="Google Shape;1663;p149"/>
          <p:cNvSpPr txBox="1"/>
          <p:nvPr/>
        </p:nvSpPr>
        <p:spPr>
          <a:xfrm>
            <a:off x="-56550" y="4900325"/>
            <a:ext cx="2178000" cy="12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700">
                <a:solidFill>
                  <a:schemeClr val="dk1"/>
                </a:solidFill>
                <a:latin typeface="Archivo"/>
                <a:ea typeface="Archivo"/>
                <a:cs typeface="Archivo"/>
                <a:sym typeface="Archivo"/>
              </a:rPr>
              <a:t>*Security Operations Center</a:t>
            </a:r>
            <a:endParaRPr sz="700">
              <a:solidFill>
                <a:schemeClr val="dk1"/>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